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eg&amp;ehk=z6tX6JvTLDp9JJjN3nu1xw&amp;r=0&amp;pid=OfficeInsert"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14"/>
  </p:notesMasterIdLst>
  <p:handoutMasterIdLst>
    <p:handoutMasterId r:id="rId115"/>
  </p:handoutMasterIdLst>
  <p:sldIdLst>
    <p:sldId id="1191" r:id="rId2"/>
    <p:sldId id="2076136707" r:id="rId3"/>
    <p:sldId id="1192" r:id="rId4"/>
    <p:sldId id="1200" r:id="rId5"/>
    <p:sldId id="2076136640" r:id="rId6"/>
    <p:sldId id="2076136641" r:id="rId7"/>
    <p:sldId id="1203" r:id="rId8"/>
    <p:sldId id="4691" r:id="rId9"/>
    <p:sldId id="4686" r:id="rId10"/>
    <p:sldId id="2076136547" r:id="rId11"/>
    <p:sldId id="719" r:id="rId12"/>
    <p:sldId id="2076136642" r:id="rId13"/>
    <p:sldId id="2076136643" r:id="rId14"/>
    <p:sldId id="2076136644" r:id="rId15"/>
    <p:sldId id="1193" r:id="rId16"/>
    <p:sldId id="2076136736" r:id="rId17"/>
    <p:sldId id="2076136737" r:id="rId18"/>
    <p:sldId id="2076136738" r:id="rId19"/>
    <p:sldId id="2076136639" r:id="rId20"/>
    <p:sldId id="1206" r:id="rId21"/>
    <p:sldId id="2076136638" r:id="rId22"/>
    <p:sldId id="1208" r:id="rId23"/>
    <p:sldId id="1207" r:id="rId24"/>
    <p:sldId id="1209" r:id="rId25"/>
    <p:sldId id="2076136739" r:id="rId26"/>
    <p:sldId id="2076136645" r:id="rId27"/>
    <p:sldId id="2076136740" r:id="rId28"/>
    <p:sldId id="2076136741" r:id="rId29"/>
    <p:sldId id="2076136742" r:id="rId30"/>
    <p:sldId id="2076136648" r:id="rId31"/>
    <p:sldId id="2076136743" r:id="rId32"/>
    <p:sldId id="1212" r:id="rId33"/>
    <p:sldId id="2076136744" r:id="rId34"/>
    <p:sldId id="2076136745" r:id="rId35"/>
    <p:sldId id="2076136650" r:id="rId36"/>
    <p:sldId id="2076136727" r:id="rId37"/>
    <p:sldId id="2076136651" r:id="rId38"/>
    <p:sldId id="2076136663" r:id="rId39"/>
    <p:sldId id="2076136664" r:id="rId40"/>
    <p:sldId id="2076136652" r:id="rId41"/>
    <p:sldId id="2076136653" r:id="rId42"/>
    <p:sldId id="2076136654" r:id="rId43"/>
    <p:sldId id="2076136655" r:id="rId44"/>
    <p:sldId id="2076136657" r:id="rId45"/>
    <p:sldId id="2076136658" r:id="rId46"/>
    <p:sldId id="2076136656" r:id="rId47"/>
    <p:sldId id="2076136719" r:id="rId48"/>
    <p:sldId id="2076136732" r:id="rId49"/>
    <p:sldId id="2076136729" r:id="rId50"/>
    <p:sldId id="2076136731" r:id="rId51"/>
    <p:sldId id="2076136556" r:id="rId52"/>
    <p:sldId id="1220" r:id="rId53"/>
    <p:sldId id="1221" r:id="rId54"/>
    <p:sldId id="2076136747" r:id="rId55"/>
    <p:sldId id="2076136746" r:id="rId56"/>
    <p:sldId id="2076136624" r:id="rId57"/>
    <p:sldId id="2076136589" r:id="rId58"/>
    <p:sldId id="2076136590" r:id="rId59"/>
    <p:sldId id="2076136591" r:id="rId60"/>
    <p:sldId id="2076136592" r:id="rId61"/>
    <p:sldId id="2076136593" r:id="rId62"/>
    <p:sldId id="2076136594" r:id="rId63"/>
    <p:sldId id="2076136711" r:id="rId64"/>
    <p:sldId id="2076136595" r:id="rId65"/>
    <p:sldId id="2076136596" r:id="rId66"/>
    <p:sldId id="2076136597" r:id="rId67"/>
    <p:sldId id="2076136598" r:id="rId68"/>
    <p:sldId id="2076136605" r:id="rId69"/>
    <p:sldId id="2076136606" r:id="rId70"/>
    <p:sldId id="2076136607" r:id="rId71"/>
    <p:sldId id="2076136608" r:id="rId72"/>
    <p:sldId id="2076136609" r:id="rId73"/>
    <p:sldId id="2076136748" r:id="rId74"/>
    <p:sldId id="2076136610" r:id="rId75"/>
    <p:sldId id="2076136611" r:id="rId76"/>
    <p:sldId id="2076136612" r:id="rId77"/>
    <p:sldId id="2076136613" r:id="rId78"/>
    <p:sldId id="2076136614" r:id="rId79"/>
    <p:sldId id="2076136615" r:id="rId80"/>
    <p:sldId id="2076136616" r:id="rId81"/>
    <p:sldId id="2076136750" r:id="rId82"/>
    <p:sldId id="2076136749" r:id="rId83"/>
    <p:sldId id="2076136580" r:id="rId84"/>
    <p:sldId id="2076136693" r:id="rId85"/>
    <p:sldId id="2076136695" r:id="rId86"/>
    <p:sldId id="2076136696" r:id="rId87"/>
    <p:sldId id="2076136706" r:id="rId88"/>
    <p:sldId id="2076136694" r:id="rId89"/>
    <p:sldId id="2076136697" r:id="rId90"/>
    <p:sldId id="2076136698" r:id="rId91"/>
    <p:sldId id="2076136699" r:id="rId92"/>
    <p:sldId id="2076136700" r:id="rId93"/>
    <p:sldId id="2076136701" r:id="rId94"/>
    <p:sldId id="2076136702" r:id="rId95"/>
    <p:sldId id="2076136703" r:id="rId96"/>
    <p:sldId id="2076136704" r:id="rId97"/>
    <p:sldId id="2076136705" r:id="rId98"/>
    <p:sldId id="2076136665" r:id="rId99"/>
    <p:sldId id="2076136673" r:id="rId100"/>
    <p:sldId id="2076136669" r:id="rId101"/>
    <p:sldId id="2076136674" r:id="rId102"/>
    <p:sldId id="2076136675" r:id="rId103"/>
    <p:sldId id="2076136671" r:id="rId104"/>
    <p:sldId id="2076136667" r:id="rId105"/>
    <p:sldId id="2076136676" r:id="rId106"/>
    <p:sldId id="2076136668" r:id="rId107"/>
    <p:sldId id="2076136672" r:id="rId108"/>
    <p:sldId id="2076136548" r:id="rId109"/>
    <p:sldId id="2076136549" r:id="rId110"/>
    <p:sldId id="467" r:id="rId111"/>
    <p:sldId id="2076136678" r:id="rId112"/>
    <p:sldId id="2076136679" r:id="rId113"/>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D15CE33-1E84-4D79-B2FB-DEA5E15BF54C}">
          <p14:sldIdLst>
            <p14:sldId id="1191"/>
            <p14:sldId id="2076136707"/>
            <p14:sldId id="1192"/>
          </p14:sldIdLst>
        </p14:section>
        <p14:section name="Context and cloud data threads" id="{2CC650D4-4D5F-4AAD-959C-E6D1EE850CAC}">
          <p14:sldIdLst>
            <p14:sldId id="1200"/>
            <p14:sldId id="2076136640"/>
            <p14:sldId id="2076136641"/>
            <p14:sldId id="1203"/>
            <p14:sldId id="4691"/>
            <p14:sldId id="4686"/>
            <p14:sldId id="2076136547"/>
            <p14:sldId id="719"/>
            <p14:sldId id="2076136642"/>
            <p14:sldId id="2076136643"/>
            <p14:sldId id="2076136644"/>
          </p14:sldIdLst>
        </p14:section>
        <p14:section name="Confidential Computing" id="{1A37EC88-8C52-497E-AD56-66D6C30C642E}">
          <p14:sldIdLst>
            <p14:sldId id="1193"/>
            <p14:sldId id="2076136736"/>
            <p14:sldId id="2076136737"/>
            <p14:sldId id="2076136738"/>
            <p14:sldId id="2076136639"/>
            <p14:sldId id="1206"/>
            <p14:sldId id="2076136638"/>
            <p14:sldId id="1208"/>
            <p14:sldId id="1207"/>
            <p14:sldId id="1209"/>
            <p14:sldId id="2076136739"/>
            <p14:sldId id="2076136645"/>
            <p14:sldId id="2076136740"/>
            <p14:sldId id="2076136741"/>
            <p14:sldId id="2076136742"/>
            <p14:sldId id="2076136648"/>
            <p14:sldId id="2076136743"/>
            <p14:sldId id="1212"/>
            <p14:sldId id="2076136744"/>
            <p14:sldId id="2076136745"/>
            <p14:sldId id="2076136650"/>
            <p14:sldId id="2076136727"/>
            <p14:sldId id="2076136651"/>
            <p14:sldId id="2076136663"/>
            <p14:sldId id="2076136664"/>
            <p14:sldId id="2076136652"/>
            <p14:sldId id="2076136653"/>
            <p14:sldId id="2076136654"/>
            <p14:sldId id="2076136655"/>
            <p14:sldId id="2076136657"/>
            <p14:sldId id="2076136658"/>
            <p14:sldId id="2076136656"/>
            <p14:sldId id="2076136719"/>
            <p14:sldId id="2076136732"/>
            <p14:sldId id="2076136729"/>
            <p14:sldId id="2076136731"/>
            <p14:sldId id="2076136556"/>
            <p14:sldId id="1220"/>
            <p14:sldId id="1221"/>
            <p14:sldId id="2076136747"/>
            <p14:sldId id="2076136746"/>
            <p14:sldId id="2076136624"/>
          </p14:sldIdLst>
        </p14:section>
        <p14:section name="Homomorphic Encryption" id="{EF2F4E60-9DAE-4332-9C61-C5DE4A5EA620}">
          <p14:sldIdLst>
            <p14:sldId id="2076136589"/>
            <p14:sldId id="2076136590"/>
            <p14:sldId id="2076136591"/>
            <p14:sldId id="2076136592"/>
            <p14:sldId id="2076136593"/>
            <p14:sldId id="2076136594"/>
            <p14:sldId id="2076136711"/>
            <p14:sldId id="2076136595"/>
            <p14:sldId id="2076136596"/>
            <p14:sldId id="2076136597"/>
            <p14:sldId id="2076136598"/>
            <p14:sldId id="2076136605"/>
            <p14:sldId id="2076136606"/>
            <p14:sldId id="2076136607"/>
            <p14:sldId id="2076136608"/>
            <p14:sldId id="2076136609"/>
            <p14:sldId id="2076136748"/>
            <p14:sldId id="2076136610"/>
            <p14:sldId id="2076136611"/>
            <p14:sldId id="2076136612"/>
            <p14:sldId id="2076136613"/>
            <p14:sldId id="2076136614"/>
            <p14:sldId id="2076136615"/>
            <p14:sldId id="2076136616"/>
            <p14:sldId id="2076136750"/>
            <p14:sldId id="2076136749"/>
          </p14:sldIdLst>
        </p14:section>
        <p14:section name="Secure Multi-Party Computing (MPC)" id="{E9C91DD4-376E-4897-86EF-E5185D204D6E}">
          <p14:sldIdLst>
            <p14:sldId id="2076136580"/>
            <p14:sldId id="2076136693"/>
            <p14:sldId id="2076136695"/>
            <p14:sldId id="2076136696"/>
            <p14:sldId id="2076136706"/>
            <p14:sldId id="2076136694"/>
            <p14:sldId id="2076136697"/>
          </p14:sldIdLst>
        </p14:section>
        <p14:section name="Collaborative Machine Learning Market" id="{3F33BFB4-700A-4685-9F62-A9D791416D20}">
          <p14:sldIdLst>
            <p14:sldId id="2076136698"/>
            <p14:sldId id="2076136699"/>
            <p14:sldId id="2076136700"/>
            <p14:sldId id="2076136701"/>
            <p14:sldId id="2076136702"/>
            <p14:sldId id="2076136703"/>
            <p14:sldId id="2076136704"/>
            <p14:sldId id="2076136705"/>
          </p14:sldIdLst>
        </p14:section>
        <p14:section name="Differential Privacy (DP)" id="{460D4E77-3C2D-4AE3-B8CE-DB5C13FA3564}">
          <p14:sldIdLst>
            <p14:sldId id="2076136665"/>
            <p14:sldId id="2076136673"/>
            <p14:sldId id="2076136669"/>
            <p14:sldId id="2076136674"/>
            <p14:sldId id="2076136675"/>
            <p14:sldId id="2076136671"/>
            <p14:sldId id="2076136667"/>
            <p14:sldId id="2076136676"/>
            <p14:sldId id="2076136668"/>
            <p14:sldId id="2076136672"/>
          </p14:sldIdLst>
        </p14:section>
        <p14:section name="As a conclusion" id="{574C12B4-BBA4-4AF9-A16B-62914886696B}">
          <p14:sldIdLst>
            <p14:sldId id="2076136548"/>
            <p14:sldId id="2076136549"/>
            <p14:sldId id="467"/>
            <p14:sldId id="2076136678"/>
            <p14:sldId id="2076136679"/>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FEFEF"/>
    <a:srgbClr val="E4E4E4"/>
    <a:srgbClr val="D7D7D7"/>
    <a:srgbClr val="F4F4F4"/>
    <a:srgbClr val="F0F0F0"/>
    <a:srgbClr val="F2F2F2"/>
    <a:srgbClr val="969696"/>
    <a:srgbClr val="0072C6"/>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3C422C-E73E-4966-873F-1336648560C3}" v="11" dt="2020-06-29T12:32:48.18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2" autoAdjust="0"/>
    <p:restoredTop sz="65796" autoAdjust="0"/>
  </p:normalViewPr>
  <p:slideViewPr>
    <p:cSldViewPr>
      <p:cViewPr varScale="1">
        <p:scale>
          <a:sx n="109" d="100"/>
          <a:sy n="109" d="100"/>
        </p:scale>
        <p:origin x="1928" y="84"/>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1947"/>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9" d="100"/>
          <a:sy n="59" d="100"/>
        </p:scale>
        <p:origin x="2540" y="5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3EB596-6D79-488E-9E80-1E11DF9109E1}" type="doc">
      <dgm:prSet loTypeId="urn:microsoft.com/office/officeart/2005/8/layout/cycle8" loCatId="cycle" qsTypeId="urn:microsoft.com/office/officeart/2005/8/quickstyle/simple1" qsCatId="simple" csTypeId="urn:microsoft.com/office/officeart/2005/8/colors/accent1_2" csCatId="accent1" phldr="1"/>
      <dgm:spPr/>
    </dgm:pt>
    <dgm:pt modelId="{BA1CA0A4-DB39-4432-807C-438908ADAA77}">
      <dgm:prSet phldrT="[Text]" custT="1"/>
      <dgm:spPr>
        <a:xfrm>
          <a:off x="2154984" y="332172"/>
          <a:ext cx="4693187" cy="4693187"/>
        </a:xfrm>
        <a:prstGeom prst="pie">
          <a:avLst>
            <a:gd name="adj1" fmla="val 16200000"/>
            <a:gd name="adj2" fmla="val 19800000"/>
          </a:avLst>
        </a:prstGeom>
      </dgm:spPr>
      <dgm:t>
        <a:bodyPr/>
        <a:lstStyle/>
        <a:p>
          <a:pPr>
            <a:buNone/>
          </a:pPr>
          <a:r>
            <a:rPr lang="en-US" sz="1400" b="1">
              <a:latin typeface="Calibri" panose="020F0502020204030204"/>
              <a:ea typeface="+mn-ea"/>
              <a:cs typeface="+mn-cs"/>
            </a:rPr>
            <a:t>Data sourcing &amp; analysis</a:t>
          </a:r>
        </a:p>
      </dgm:t>
    </dgm:pt>
    <dgm:pt modelId="{F860EA6D-1736-44D1-9BA2-F6F22584464B}" type="parTrans" cxnId="{1104256A-3FEB-48E0-80E0-CCD6EED404C2}">
      <dgm:prSet/>
      <dgm:spPr/>
      <dgm:t>
        <a:bodyPr/>
        <a:lstStyle/>
        <a:p>
          <a:endParaRPr lang="en-US" sz="1400"/>
        </a:p>
      </dgm:t>
    </dgm:pt>
    <dgm:pt modelId="{EE74ECF7-2BC5-4D1B-BCE3-1F1BC68FD305}" type="sibTrans" cxnId="{1104256A-3FEB-48E0-80E0-CCD6EED404C2}">
      <dgm:prSet/>
      <dgm:spPr/>
      <dgm:t>
        <a:bodyPr/>
        <a:lstStyle/>
        <a:p>
          <a:endParaRPr lang="en-US" sz="1400"/>
        </a:p>
      </dgm:t>
    </dgm:pt>
    <dgm:pt modelId="{FDE5203D-FAD4-4F91-ABAD-0CB0C3D5DA5D}">
      <dgm:prSet phldrT="[Text]" custT="1"/>
      <dgm:spPr>
        <a:xfrm>
          <a:off x="2172606" y="428970"/>
          <a:ext cx="4693187" cy="4693187"/>
        </a:xfrm>
        <a:prstGeom prst="pie">
          <a:avLst>
            <a:gd name="adj1" fmla="val 19800000"/>
            <a:gd name="adj2" fmla="val 1800000"/>
          </a:avLst>
        </a:prstGeom>
      </dgm:spPr>
      <dgm:t>
        <a:bodyPr/>
        <a:lstStyle/>
        <a:p>
          <a:pPr>
            <a:buNone/>
          </a:pPr>
          <a:r>
            <a:rPr lang="en-US" sz="1400" b="1">
              <a:latin typeface="Calibri" panose="020F0502020204030204"/>
              <a:ea typeface="+mn-ea"/>
              <a:cs typeface="+mn-cs"/>
            </a:rPr>
            <a:t>Data cleaning</a:t>
          </a:r>
        </a:p>
      </dgm:t>
    </dgm:pt>
    <dgm:pt modelId="{77EABCB1-26F2-44A4-B570-2C8DB762178C}" type="parTrans" cxnId="{14B1704A-C00C-4FFA-B54F-80A5E53CB6B6}">
      <dgm:prSet/>
      <dgm:spPr/>
      <dgm:t>
        <a:bodyPr/>
        <a:lstStyle/>
        <a:p>
          <a:endParaRPr lang="en-US" sz="1400"/>
        </a:p>
      </dgm:t>
    </dgm:pt>
    <dgm:pt modelId="{3E979023-F7C5-48A6-8177-94A185684CC4}" type="sibTrans" cxnId="{14B1704A-C00C-4FFA-B54F-80A5E53CB6B6}">
      <dgm:prSet/>
      <dgm:spPr/>
      <dgm:t>
        <a:bodyPr/>
        <a:lstStyle/>
        <a:p>
          <a:endParaRPr lang="en-US" sz="1400"/>
        </a:p>
      </dgm:t>
    </dgm:pt>
    <dgm:pt modelId="{C76012D0-8D1D-4165-BC73-F8D45E554712}">
      <dgm:prSet phldrT="[Text]" custT="1"/>
      <dgm:spPr>
        <a:xfrm>
          <a:off x="2150150" y="525627"/>
          <a:ext cx="4693187" cy="4693187"/>
        </a:xfrm>
        <a:prstGeom prst="pie">
          <a:avLst>
            <a:gd name="adj1" fmla="val 1800000"/>
            <a:gd name="adj2" fmla="val 5400000"/>
          </a:avLst>
        </a:prstGeom>
      </dgm:spPr>
      <dgm:t>
        <a:bodyPr/>
        <a:lstStyle/>
        <a:p>
          <a:pPr>
            <a:buNone/>
          </a:pPr>
          <a:r>
            <a:rPr lang="en-US" sz="1400" b="1">
              <a:latin typeface="Calibri" panose="020F0502020204030204"/>
              <a:ea typeface="+mn-ea"/>
              <a:cs typeface="+mn-cs"/>
            </a:rPr>
            <a:t>Model building</a:t>
          </a:r>
        </a:p>
      </dgm:t>
    </dgm:pt>
    <dgm:pt modelId="{66ABA7D8-F1CA-4032-817E-9FB06E718474}" type="parTrans" cxnId="{79395843-1901-49E4-BC5D-4E2492C18083}">
      <dgm:prSet/>
      <dgm:spPr/>
      <dgm:t>
        <a:bodyPr/>
        <a:lstStyle/>
        <a:p>
          <a:endParaRPr lang="en-US" sz="1400"/>
        </a:p>
      </dgm:t>
    </dgm:pt>
    <dgm:pt modelId="{EDA84A89-B33A-4EEF-95D5-36EDB5F880F3}" type="sibTrans" cxnId="{79395843-1901-49E4-BC5D-4E2492C18083}">
      <dgm:prSet/>
      <dgm:spPr/>
      <dgm:t>
        <a:bodyPr/>
        <a:lstStyle/>
        <a:p>
          <a:endParaRPr lang="en-US" sz="1400"/>
        </a:p>
      </dgm:t>
    </dgm:pt>
    <dgm:pt modelId="{BE83D045-D704-4B09-8621-560633A32B38}">
      <dgm:prSet phldrT="[Text]" custT="1"/>
      <dgm:spPr>
        <a:xfrm>
          <a:off x="2037938" y="534450"/>
          <a:ext cx="4693187" cy="4693187"/>
        </a:xfrm>
        <a:prstGeom prst="pie">
          <a:avLst>
            <a:gd name="adj1" fmla="val 5400000"/>
            <a:gd name="adj2" fmla="val 9000000"/>
          </a:avLst>
        </a:prstGeom>
      </dgm:spPr>
      <dgm:t>
        <a:bodyPr/>
        <a:lstStyle/>
        <a:p>
          <a:pPr>
            <a:buNone/>
          </a:pPr>
          <a:r>
            <a:rPr lang="en-US" sz="1400" b="1">
              <a:latin typeface="Calibri" panose="020F0502020204030204"/>
              <a:ea typeface="+mn-ea"/>
              <a:cs typeface="+mn-cs"/>
            </a:rPr>
            <a:t>Model training</a:t>
          </a:r>
        </a:p>
      </dgm:t>
    </dgm:pt>
    <dgm:pt modelId="{DDCF87B3-91AC-4962-8F6F-3CF07F0DC193}" type="parTrans" cxnId="{25756544-8273-4ED2-90D6-2B0CD0B1921B}">
      <dgm:prSet/>
      <dgm:spPr/>
      <dgm:t>
        <a:bodyPr/>
        <a:lstStyle/>
        <a:p>
          <a:endParaRPr lang="en-US" sz="1400"/>
        </a:p>
      </dgm:t>
    </dgm:pt>
    <dgm:pt modelId="{E0139598-A547-416C-8643-E5563E85F747}" type="sibTrans" cxnId="{25756544-8273-4ED2-90D6-2B0CD0B1921B}">
      <dgm:prSet/>
      <dgm:spPr/>
      <dgm:t>
        <a:bodyPr/>
        <a:lstStyle/>
        <a:p>
          <a:endParaRPr lang="en-US" sz="1400"/>
        </a:p>
      </dgm:t>
    </dgm:pt>
    <dgm:pt modelId="{BB68F2EF-7E5E-4A3F-BB3D-E2C83C3696BF}">
      <dgm:prSet phldrT="[Text]" custT="1"/>
      <dgm:spPr>
        <a:xfrm>
          <a:off x="2055115" y="332312"/>
          <a:ext cx="4693187" cy="4693187"/>
        </a:xfrm>
        <a:prstGeom prst="pie">
          <a:avLst>
            <a:gd name="adj1" fmla="val 12600000"/>
            <a:gd name="adj2" fmla="val 16200000"/>
          </a:avLst>
        </a:prstGeom>
      </dgm:spPr>
      <dgm:t>
        <a:bodyPr/>
        <a:lstStyle/>
        <a:p>
          <a:pPr>
            <a:buNone/>
          </a:pPr>
          <a:r>
            <a:rPr lang="en-US" sz="1400" b="1">
              <a:latin typeface="Calibri" panose="020F0502020204030204"/>
              <a:ea typeface="+mn-ea"/>
              <a:cs typeface="+mn-cs"/>
            </a:rPr>
            <a:t>Inferencing</a:t>
          </a:r>
        </a:p>
      </dgm:t>
    </dgm:pt>
    <dgm:pt modelId="{63CA2488-3569-491D-8C88-2E9AA7FF9F99}" type="parTrans" cxnId="{F9C71561-E883-49CF-9C0C-C7B656FB828F}">
      <dgm:prSet/>
      <dgm:spPr/>
      <dgm:t>
        <a:bodyPr/>
        <a:lstStyle/>
        <a:p>
          <a:endParaRPr lang="en-US" sz="1400"/>
        </a:p>
      </dgm:t>
    </dgm:pt>
    <dgm:pt modelId="{8CF76ED8-D699-45EC-B701-AD9A9915C402}" type="sibTrans" cxnId="{F9C71561-E883-49CF-9C0C-C7B656FB828F}">
      <dgm:prSet/>
      <dgm:spPr/>
      <dgm:t>
        <a:bodyPr/>
        <a:lstStyle/>
        <a:p>
          <a:endParaRPr lang="en-US" sz="1400"/>
        </a:p>
      </dgm:t>
    </dgm:pt>
    <dgm:pt modelId="{6079A4D3-00A8-4933-AF0A-621B860497DA}">
      <dgm:prSet phldrT="[Text]" custT="1"/>
      <dgm:spPr>
        <a:xfrm>
          <a:off x="2032800" y="428313"/>
          <a:ext cx="4693187" cy="4693187"/>
        </a:xfrm>
        <a:prstGeom prst="pie">
          <a:avLst>
            <a:gd name="adj1" fmla="val 9000000"/>
            <a:gd name="adj2" fmla="val 12600000"/>
          </a:avLst>
        </a:prstGeom>
      </dgm:spPr>
      <dgm:t>
        <a:bodyPr/>
        <a:lstStyle/>
        <a:p>
          <a:pPr>
            <a:buNone/>
          </a:pPr>
          <a:r>
            <a:rPr lang="en-US" sz="1400" b="1">
              <a:latin typeface="Calibri" panose="020F0502020204030204"/>
              <a:ea typeface="+mn-ea"/>
              <a:cs typeface="+mn-cs"/>
            </a:rPr>
            <a:t>Model validation / testing</a:t>
          </a:r>
        </a:p>
      </dgm:t>
    </dgm:pt>
    <dgm:pt modelId="{3554DDB4-70F0-41CA-8954-DBA8E31EFAA3}" type="sibTrans" cxnId="{8674E17A-0FAA-46CD-81EC-772B976591DA}">
      <dgm:prSet/>
      <dgm:spPr/>
      <dgm:t>
        <a:bodyPr/>
        <a:lstStyle/>
        <a:p>
          <a:endParaRPr lang="en-US" sz="1400"/>
        </a:p>
      </dgm:t>
    </dgm:pt>
    <dgm:pt modelId="{3243D7E2-A290-41E3-BB7F-BF41926CA40B}" type="parTrans" cxnId="{8674E17A-0FAA-46CD-81EC-772B976591DA}">
      <dgm:prSet/>
      <dgm:spPr/>
      <dgm:t>
        <a:bodyPr/>
        <a:lstStyle/>
        <a:p>
          <a:endParaRPr lang="en-US" sz="1400"/>
        </a:p>
      </dgm:t>
    </dgm:pt>
    <dgm:pt modelId="{11512DEA-874D-4B70-AE8D-A4741532E044}" type="pres">
      <dgm:prSet presAssocID="{863EB596-6D79-488E-9E80-1E11DF9109E1}" presName="compositeShape" presStyleCnt="0">
        <dgm:presLayoutVars>
          <dgm:chMax val="7"/>
          <dgm:dir/>
          <dgm:resizeHandles val="exact"/>
        </dgm:presLayoutVars>
      </dgm:prSet>
      <dgm:spPr/>
    </dgm:pt>
    <dgm:pt modelId="{155EE854-5745-49E1-BAE3-C8F6CF21A353}" type="pres">
      <dgm:prSet presAssocID="{863EB596-6D79-488E-9E80-1E11DF9109E1}" presName="wedge1" presStyleLbl="node1" presStyleIdx="0" presStyleCnt="6" custLinFactNeighborX="-253" custLinFactNeighborY="-3"/>
      <dgm:spPr/>
    </dgm:pt>
    <dgm:pt modelId="{93CFA646-9CC2-44A3-BD4F-F8172AF4C369}" type="pres">
      <dgm:prSet presAssocID="{863EB596-6D79-488E-9E80-1E11DF9109E1}" presName="dummy1a" presStyleCnt="0"/>
      <dgm:spPr/>
    </dgm:pt>
    <dgm:pt modelId="{35B13104-4EF7-4126-84DC-702615C74AD4}" type="pres">
      <dgm:prSet presAssocID="{863EB596-6D79-488E-9E80-1E11DF9109E1}" presName="dummy1b" presStyleCnt="0"/>
      <dgm:spPr/>
    </dgm:pt>
    <dgm:pt modelId="{2E3201D5-6259-4E44-8B26-98BCFF4724CE}" type="pres">
      <dgm:prSet presAssocID="{863EB596-6D79-488E-9E80-1E11DF9109E1}" presName="wedge1Tx" presStyleLbl="node1" presStyleIdx="0" presStyleCnt="6">
        <dgm:presLayoutVars>
          <dgm:chMax val="0"/>
          <dgm:chPref val="0"/>
          <dgm:bulletEnabled val="1"/>
        </dgm:presLayoutVars>
      </dgm:prSet>
      <dgm:spPr/>
    </dgm:pt>
    <dgm:pt modelId="{0CEFBCC0-47F1-4303-9C48-0E92398B9DE9}" type="pres">
      <dgm:prSet presAssocID="{863EB596-6D79-488E-9E80-1E11DF9109E1}" presName="wedge2" presStyleLbl="node1" presStyleIdx="1" presStyleCnt="6" custLinFactNeighborX="-1068"/>
      <dgm:spPr/>
    </dgm:pt>
    <dgm:pt modelId="{B4E48B6A-4106-43EE-9B48-B19E9D8B3458}" type="pres">
      <dgm:prSet presAssocID="{863EB596-6D79-488E-9E80-1E11DF9109E1}" presName="dummy2a" presStyleCnt="0"/>
      <dgm:spPr/>
    </dgm:pt>
    <dgm:pt modelId="{B9C7BF54-CC9F-447F-A68D-43530D657DA4}" type="pres">
      <dgm:prSet presAssocID="{863EB596-6D79-488E-9E80-1E11DF9109E1}" presName="dummy2b" presStyleCnt="0"/>
      <dgm:spPr/>
    </dgm:pt>
    <dgm:pt modelId="{7A8D8168-C233-4E91-9720-020CB19A369C}" type="pres">
      <dgm:prSet presAssocID="{863EB596-6D79-488E-9E80-1E11DF9109E1}" presName="wedge2Tx" presStyleLbl="node1" presStyleIdx="1" presStyleCnt="6">
        <dgm:presLayoutVars>
          <dgm:chMax val="0"/>
          <dgm:chPref val="0"/>
          <dgm:bulletEnabled val="1"/>
        </dgm:presLayoutVars>
      </dgm:prSet>
      <dgm:spPr/>
    </dgm:pt>
    <dgm:pt modelId="{A70B1C7B-9942-4125-8B37-545E127002DD}" type="pres">
      <dgm:prSet presAssocID="{863EB596-6D79-488E-9E80-1E11DF9109E1}" presName="wedge3" presStyleLbl="node1" presStyleIdx="2" presStyleCnt="6" custLinFactNeighborX="-356"/>
      <dgm:spPr/>
    </dgm:pt>
    <dgm:pt modelId="{158E5F4D-E09E-45FF-A5DE-1279A1E75C83}" type="pres">
      <dgm:prSet presAssocID="{863EB596-6D79-488E-9E80-1E11DF9109E1}" presName="dummy3a" presStyleCnt="0"/>
      <dgm:spPr/>
    </dgm:pt>
    <dgm:pt modelId="{4458A888-84FF-4245-B92B-CBC3D2B43578}" type="pres">
      <dgm:prSet presAssocID="{863EB596-6D79-488E-9E80-1E11DF9109E1}" presName="dummy3b" presStyleCnt="0"/>
      <dgm:spPr/>
    </dgm:pt>
    <dgm:pt modelId="{B8CF750E-B61D-4180-A895-8BD1BDEA3A62}" type="pres">
      <dgm:prSet presAssocID="{863EB596-6D79-488E-9E80-1E11DF9109E1}" presName="wedge3Tx" presStyleLbl="node1" presStyleIdx="2" presStyleCnt="6">
        <dgm:presLayoutVars>
          <dgm:chMax val="0"/>
          <dgm:chPref val="0"/>
          <dgm:bulletEnabled val="1"/>
        </dgm:presLayoutVars>
      </dgm:prSet>
      <dgm:spPr/>
    </dgm:pt>
    <dgm:pt modelId="{B277F8F9-0ED1-44B5-A555-B7FCC1A159ED}" type="pres">
      <dgm:prSet presAssocID="{863EB596-6D79-488E-9E80-1E11DF9109E1}" presName="wedge4" presStyleLbl="node1" presStyleIdx="3" presStyleCnt="6" custLinFactNeighborX="-366" custLinFactNeighborY="188"/>
      <dgm:spPr/>
    </dgm:pt>
    <dgm:pt modelId="{235FF11F-2ECF-4463-9824-6702188A3021}" type="pres">
      <dgm:prSet presAssocID="{863EB596-6D79-488E-9E80-1E11DF9109E1}" presName="dummy4a" presStyleCnt="0"/>
      <dgm:spPr/>
    </dgm:pt>
    <dgm:pt modelId="{540AA2F0-7751-4E3C-98D6-F31F7BF017A0}" type="pres">
      <dgm:prSet presAssocID="{863EB596-6D79-488E-9E80-1E11DF9109E1}" presName="dummy4b" presStyleCnt="0"/>
      <dgm:spPr/>
    </dgm:pt>
    <dgm:pt modelId="{5CC3FD64-BE9A-40BF-869A-33785DA3A2B4}" type="pres">
      <dgm:prSet presAssocID="{863EB596-6D79-488E-9E80-1E11DF9109E1}" presName="wedge4Tx" presStyleLbl="node1" presStyleIdx="3" presStyleCnt="6">
        <dgm:presLayoutVars>
          <dgm:chMax val="0"/>
          <dgm:chPref val="0"/>
          <dgm:bulletEnabled val="1"/>
        </dgm:presLayoutVars>
      </dgm:prSet>
      <dgm:spPr/>
    </dgm:pt>
    <dgm:pt modelId="{D76FA910-FF64-40F3-82E9-EBCB0A802B47}" type="pres">
      <dgm:prSet presAssocID="{863EB596-6D79-488E-9E80-1E11DF9109E1}" presName="wedge5" presStyleLbl="node1" presStyleIdx="4" presStyleCnt="6" custLinFactNeighborX="715" custLinFactNeighborY="-14"/>
      <dgm:spPr/>
    </dgm:pt>
    <dgm:pt modelId="{44F0CA92-9D1C-4AC4-A755-2DB2295C298F}" type="pres">
      <dgm:prSet presAssocID="{863EB596-6D79-488E-9E80-1E11DF9109E1}" presName="dummy5a" presStyleCnt="0"/>
      <dgm:spPr/>
    </dgm:pt>
    <dgm:pt modelId="{3AA1B169-4CF5-4D2B-91FA-07023627D79C}" type="pres">
      <dgm:prSet presAssocID="{863EB596-6D79-488E-9E80-1E11DF9109E1}" presName="dummy5b" presStyleCnt="0"/>
      <dgm:spPr/>
    </dgm:pt>
    <dgm:pt modelId="{D5A6D676-6DF6-48BC-B0BF-401DC533737E}" type="pres">
      <dgm:prSet presAssocID="{863EB596-6D79-488E-9E80-1E11DF9109E1}" presName="wedge5Tx" presStyleLbl="node1" presStyleIdx="4" presStyleCnt="6">
        <dgm:presLayoutVars>
          <dgm:chMax val="0"/>
          <dgm:chPref val="0"/>
          <dgm:bulletEnabled val="1"/>
        </dgm:presLayoutVars>
      </dgm:prSet>
      <dgm:spPr/>
    </dgm:pt>
    <dgm:pt modelId="{CB87893D-BA64-4B5F-9C33-476E8CE5FEBE}" type="pres">
      <dgm:prSet presAssocID="{863EB596-6D79-488E-9E80-1E11DF9109E1}" presName="wedge6" presStyleLbl="node1" presStyleIdx="5" presStyleCnt="6"/>
      <dgm:spPr/>
    </dgm:pt>
    <dgm:pt modelId="{659ED509-6A96-4F1A-A5B7-4779CEDD8C9D}" type="pres">
      <dgm:prSet presAssocID="{863EB596-6D79-488E-9E80-1E11DF9109E1}" presName="dummy6a" presStyleCnt="0"/>
      <dgm:spPr/>
    </dgm:pt>
    <dgm:pt modelId="{3863AEB9-3A20-47C8-897C-A2760BD82407}" type="pres">
      <dgm:prSet presAssocID="{863EB596-6D79-488E-9E80-1E11DF9109E1}" presName="dummy6b" presStyleCnt="0"/>
      <dgm:spPr/>
    </dgm:pt>
    <dgm:pt modelId="{5249DDD6-E9F8-436A-8BE1-DC1EF3B13B60}" type="pres">
      <dgm:prSet presAssocID="{863EB596-6D79-488E-9E80-1E11DF9109E1}" presName="wedge6Tx" presStyleLbl="node1" presStyleIdx="5" presStyleCnt="6">
        <dgm:presLayoutVars>
          <dgm:chMax val="0"/>
          <dgm:chPref val="0"/>
          <dgm:bulletEnabled val="1"/>
        </dgm:presLayoutVars>
      </dgm:prSet>
      <dgm:spPr/>
    </dgm:pt>
    <dgm:pt modelId="{BC1A9EEF-F33B-476D-897D-C66A55AE5C7D}" type="pres">
      <dgm:prSet presAssocID="{EE74ECF7-2BC5-4D1B-BCE3-1F1BC68FD305}" presName="arrowWedge1" presStyleLbl="fgSibTrans2D1" presStyleIdx="0" presStyleCnt="6" custLinFactNeighborX="91" custLinFactNeighborY="-409"/>
      <dgm:spPr>
        <a:xfrm>
          <a:off x="1869082" y="20069"/>
          <a:ext cx="5274248" cy="5274248"/>
        </a:xfrm>
        <a:prstGeom prst="circularArrow">
          <a:avLst>
            <a:gd name="adj1" fmla="val 5085"/>
            <a:gd name="adj2" fmla="val 327528"/>
            <a:gd name="adj3" fmla="val 19472472"/>
            <a:gd name="adj4" fmla="val 16200251"/>
            <a:gd name="adj5" fmla="val 5932"/>
          </a:avLst>
        </a:prstGeom>
      </dgm:spPr>
    </dgm:pt>
    <dgm:pt modelId="{23662BEA-8E83-429B-B69A-788724B879CE}" type="pres">
      <dgm:prSet presAssocID="{3E979023-F7C5-48A6-8177-94A185684CC4}" presName="arrowWedge2" presStyleLbl="fgSibTrans2D1" presStyleIdx="1" presStyleCnt="6" custLinFactNeighborX="324" custLinFactNeighborY="-21"/>
      <dgm:spPr>
        <a:xfrm>
          <a:off x="1898993" y="137331"/>
          <a:ext cx="5274248" cy="5274248"/>
        </a:xfrm>
        <a:prstGeom prst="circularArrow">
          <a:avLst>
            <a:gd name="adj1" fmla="val 5085"/>
            <a:gd name="adj2" fmla="val 327528"/>
            <a:gd name="adj3" fmla="val 1472472"/>
            <a:gd name="adj4" fmla="val 19800000"/>
            <a:gd name="adj5" fmla="val 5932"/>
          </a:avLst>
        </a:prstGeom>
      </dgm:spPr>
    </dgm:pt>
    <dgm:pt modelId="{60DAD5BD-B056-4EBE-B556-35F190843F3C}" type="pres">
      <dgm:prSet presAssocID="{EDA84A89-B33A-4EEF-95D5-36EDB5F880F3}" presName="arrowWedge3" presStyleLbl="fgSibTrans2D1" presStyleIdx="2" presStyleCnt="6" custLinFactNeighborX="209" custLinFactNeighborY="209"/>
      <dgm:spPr>
        <a:xfrm>
          <a:off x="1870471" y="246120"/>
          <a:ext cx="5274248" cy="5274248"/>
        </a:xfrm>
        <a:prstGeom prst="circularArrow">
          <a:avLst>
            <a:gd name="adj1" fmla="val 5085"/>
            <a:gd name="adj2" fmla="val 327528"/>
            <a:gd name="adj3" fmla="val 5072221"/>
            <a:gd name="adj4" fmla="val 1800000"/>
            <a:gd name="adj5" fmla="val 5932"/>
          </a:avLst>
        </a:prstGeom>
      </dgm:spPr>
    </dgm:pt>
    <dgm:pt modelId="{C9702187-4803-4F5E-A178-1DD4068F6304}" type="pres">
      <dgm:prSet presAssocID="{E0139598-A547-416C-8643-E5563E85F747}" presName="arrowWedge4" presStyleLbl="fgSibTrans2D1" presStyleIdx="3" presStyleCnt="6"/>
      <dgm:spPr>
        <a:xfrm>
          <a:off x="1747579" y="243920"/>
          <a:ext cx="5274248" cy="5274248"/>
        </a:xfrm>
        <a:prstGeom prst="circularArrow">
          <a:avLst>
            <a:gd name="adj1" fmla="val 5085"/>
            <a:gd name="adj2" fmla="val 327528"/>
            <a:gd name="adj3" fmla="val 8672472"/>
            <a:gd name="adj4" fmla="val 5400251"/>
            <a:gd name="adj5" fmla="val 5932"/>
          </a:avLst>
        </a:prstGeom>
      </dgm:spPr>
    </dgm:pt>
    <dgm:pt modelId="{F85AD633-8CFD-4E89-A9A2-360BB78B6FF9}" type="pres">
      <dgm:prSet presAssocID="{3554DDB4-70F0-41CA-8954-DBA8E31EFAA3}" presName="arrowWedge5" presStyleLbl="fgSibTrans2D1" presStyleIdx="4" presStyleCnt="6"/>
      <dgm:spPr>
        <a:xfrm>
          <a:off x="1742441" y="137782"/>
          <a:ext cx="5274248" cy="5274248"/>
        </a:xfrm>
        <a:prstGeom prst="circularArrow">
          <a:avLst>
            <a:gd name="adj1" fmla="val 5085"/>
            <a:gd name="adj2" fmla="val 327528"/>
            <a:gd name="adj3" fmla="val 12272472"/>
            <a:gd name="adj4" fmla="val 9000000"/>
            <a:gd name="adj5" fmla="val 5932"/>
          </a:avLst>
        </a:prstGeom>
      </dgm:spPr>
    </dgm:pt>
    <dgm:pt modelId="{50D66414-86C2-41D8-8E8E-358FF66A7E24}" type="pres">
      <dgm:prSet presAssocID="{8CF76ED8-D699-45EC-B701-AD9A9915C402}" presName="arrowWedge6" presStyleLbl="fgSibTrans2D1" presStyleIdx="5" presStyleCnt="6" custScaleX="107252" custScaleY="102202"/>
      <dgm:spPr>
        <a:xfrm>
          <a:off x="1764756" y="41782"/>
          <a:ext cx="5274248" cy="5274248"/>
        </a:xfrm>
        <a:prstGeom prst="circularArrow">
          <a:avLst>
            <a:gd name="adj1" fmla="val 5085"/>
            <a:gd name="adj2" fmla="val 327528"/>
            <a:gd name="adj3" fmla="val 15872221"/>
            <a:gd name="adj4" fmla="val 12600000"/>
            <a:gd name="adj5" fmla="val 5932"/>
          </a:avLst>
        </a:prstGeom>
      </dgm:spPr>
    </dgm:pt>
  </dgm:ptLst>
  <dgm:cxnLst>
    <dgm:cxn modelId="{C88C1321-9902-43C9-BA1C-785894AD86B3}" type="presOf" srcId="{BA1CA0A4-DB39-4432-807C-438908ADAA77}" destId="{2E3201D5-6259-4E44-8B26-98BCFF4724CE}" srcOrd="1" destOrd="0" presId="urn:microsoft.com/office/officeart/2005/8/layout/cycle8"/>
    <dgm:cxn modelId="{01433732-95AD-4EEB-B051-2A8877771899}" type="presOf" srcId="{BE83D045-D704-4B09-8621-560633A32B38}" destId="{B277F8F9-0ED1-44B5-A555-B7FCC1A159ED}" srcOrd="0" destOrd="0" presId="urn:microsoft.com/office/officeart/2005/8/layout/cycle8"/>
    <dgm:cxn modelId="{F9C71561-E883-49CF-9C0C-C7B656FB828F}" srcId="{863EB596-6D79-488E-9E80-1E11DF9109E1}" destId="{BB68F2EF-7E5E-4A3F-BB3D-E2C83C3696BF}" srcOrd="5" destOrd="0" parTransId="{63CA2488-3569-491D-8C88-2E9AA7FF9F99}" sibTransId="{8CF76ED8-D699-45EC-B701-AD9A9915C402}"/>
    <dgm:cxn modelId="{79395843-1901-49E4-BC5D-4E2492C18083}" srcId="{863EB596-6D79-488E-9E80-1E11DF9109E1}" destId="{C76012D0-8D1D-4165-BC73-F8D45E554712}" srcOrd="2" destOrd="0" parTransId="{66ABA7D8-F1CA-4032-817E-9FB06E718474}" sibTransId="{EDA84A89-B33A-4EEF-95D5-36EDB5F880F3}"/>
    <dgm:cxn modelId="{25756544-8273-4ED2-90D6-2B0CD0B1921B}" srcId="{863EB596-6D79-488E-9E80-1E11DF9109E1}" destId="{BE83D045-D704-4B09-8621-560633A32B38}" srcOrd="3" destOrd="0" parTransId="{DDCF87B3-91AC-4962-8F6F-3CF07F0DC193}" sibTransId="{E0139598-A547-416C-8643-E5563E85F747}"/>
    <dgm:cxn modelId="{0B6F6845-E0DB-42B1-9C12-93C923F1F5B1}" type="presOf" srcId="{C76012D0-8D1D-4165-BC73-F8D45E554712}" destId="{A70B1C7B-9942-4125-8B37-545E127002DD}" srcOrd="0" destOrd="0" presId="urn:microsoft.com/office/officeart/2005/8/layout/cycle8"/>
    <dgm:cxn modelId="{895E7265-1338-49B5-AEB2-2A28D9FDF0F7}" type="presOf" srcId="{FDE5203D-FAD4-4F91-ABAD-0CB0C3D5DA5D}" destId="{7A8D8168-C233-4E91-9720-020CB19A369C}" srcOrd="1" destOrd="0" presId="urn:microsoft.com/office/officeart/2005/8/layout/cycle8"/>
    <dgm:cxn modelId="{9EB7BD69-F3E1-4674-8782-1B75D3F1D188}" type="presOf" srcId="{BA1CA0A4-DB39-4432-807C-438908ADAA77}" destId="{155EE854-5745-49E1-BAE3-C8F6CF21A353}" srcOrd="0" destOrd="0" presId="urn:microsoft.com/office/officeart/2005/8/layout/cycle8"/>
    <dgm:cxn modelId="{1104256A-3FEB-48E0-80E0-CCD6EED404C2}" srcId="{863EB596-6D79-488E-9E80-1E11DF9109E1}" destId="{BA1CA0A4-DB39-4432-807C-438908ADAA77}" srcOrd="0" destOrd="0" parTransId="{F860EA6D-1736-44D1-9BA2-F6F22584464B}" sibTransId="{EE74ECF7-2BC5-4D1B-BCE3-1F1BC68FD305}"/>
    <dgm:cxn modelId="{14B1704A-C00C-4FFA-B54F-80A5E53CB6B6}" srcId="{863EB596-6D79-488E-9E80-1E11DF9109E1}" destId="{FDE5203D-FAD4-4F91-ABAD-0CB0C3D5DA5D}" srcOrd="1" destOrd="0" parTransId="{77EABCB1-26F2-44A4-B570-2C8DB762178C}" sibTransId="{3E979023-F7C5-48A6-8177-94A185684CC4}"/>
    <dgm:cxn modelId="{5E624052-FEF4-466F-9C92-721778AED2F2}" type="presOf" srcId="{863EB596-6D79-488E-9E80-1E11DF9109E1}" destId="{11512DEA-874D-4B70-AE8D-A4741532E044}" srcOrd="0" destOrd="0" presId="urn:microsoft.com/office/officeart/2005/8/layout/cycle8"/>
    <dgm:cxn modelId="{502C3A53-CDAC-4F0F-83A8-856BBDC71A8F}" type="presOf" srcId="{C76012D0-8D1D-4165-BC73-F8D45E554712}" destId="{B8CF750E-B61D-4180-A895-8BD1BDEA3A62}" srcOrd="1" destOrd="0" presId="urn:microsoft.com/office/officeart/2005/8/layout/cycle8"/>
    <dgm:cxn modelId="{8674E17A-0FAA-46CD-81EC-772B976591DA}" srcId="{863EB596-6D79-488E-9E80-1E11DF9109E1}" destId="{6079A4D3-00A8-4933-AF0A-621B860497DA}" srcOrd="4" destOrd="0" parTransId="{3243D7E2-A290-41E3-BB7F-BF41926CA40B}" sibTransId="{3554DDB4-70F0-41CA-8954-DBA8E31EFAA3}"/>
    <dgm:cxn modelId="{E3EAD27C-92B0-4581-AAC9-55E07B5D3070}" type="presOf" srcId="{BB68F2EF-7E5E-4A3F-BB3D-E2C83C3696BF}" destId="{CB87893D-BA64-4B5F-9C33-476E8CE5FEBE}" srcOrd="0" destOrd="0" presId="urn:microsoft.com/office/officeart/2005/8/layout/cycle8"/>
    <dgm:cxn modelId="{13927784-DCEB-4DE0-8E30-8D78B3ACE470}" type="presOf" srcId="{6079A4D3-00A8-4933-AF0A-621B860497DA}" destId="{D5A6D676-6DF6-48BC-B0BF-401DC533737E}" srcOrd="1" destOrd="0" presId="urn:microsoft.com/office/officeart/2005/8/layout/cycle8"/>
    <dgm:cxn modelId="{D948EAB4-5DC6-40FF-87A4-D7DEEF61B7A6}" type="presOf" srcId="{BE83D045-D704-4B09-8621-560633A32B38}" destId="{5CC3FD64-BE9A-40BF-869A-33785DA3A2B4}" srcOrd="1" destOrd="0" presId="urn:microsoft.com/office/officeart/2005/8/layout/cycle8"/>
    <dgm:cxn modelId="{25FF73C7-0C94-46FC-9E77-74576C7785C1}" type="presOf" srcId="{FDE5203D-FAD4-4F91-ABAD-0CB0C3D5DA5D}" destId="{0CEFBCC0-47F1-4303-9C48-0E92398B9DE9}" srcOrd="0" destOrd="0" presId="urn:microsoft.com/office/officeart/2005/8/layout/cycle8"/>
    <dgm:cxn modelId="{E4A7F1D2-DCBD-4B70-95CE-2ECEF48905A8}" type="presOf" srcId="{BB68F2EF-7E5E-4A3F-BB3D-E2C83C3696BF}" destId="{5249DDD6-E9F8-436A-8BE1-DC1EF3B13B60}" srcOrd="1" destOrd="0" presId="urn:microsoft.com/office/officeart/2005/8/layout/cycle8"/>
    <dgm:cxn modelId="{FDC6A6D5-D371-4F17-AD39-AE7E3AB5EAE5}" type="presOf" srcId="{6079A4D3-00A8-4933-AF0A-621B860497DA}" destId="{D76FA910-FF64-40F3-82E9-EBCB0A802B47}" srcOrd="0" destOrd="0" presId="urn:microsoft.com/office/officeart/2005/8/layout/cycle8"/>
    <dgm:cxn modelId="{E9B5A9A1-B82F-42B9-A44F-31FF0DDD0774}" type="presParOf" srcId="{11512DEA-874D-4B70-AE8D-A4741532E044}" destId="{155EE854-5745-49E1-BAE3-C8F6CF21A353}" srcOrd="0" destOrd="0" presId="urn:microsoft.com/office/officeart/2005/8/layout/cycle8"/>
    <dgm:cxn modelId="{82709420-1B32-4A60-BA4B-1E42CACD0748}" type="presParOf" srcId="{11512DEA-874D-4B70-AE8D-A4741532E044}" destId="{93CFA646-9CC2-44A3-BD4F-F8172AF4C369}" srcOrd="1" destOrd="0" presId="urn:microsoft.com/office/officeart/2005/8/layout/cycle8"/>
    <dgm:cxn modelId="{A5D31101-9B96-485E-8FB9-5B3D65008961}" type="presParOf" srcId="{11512DEA-874D-4B70-AE8D-A4741532E044}" destId="{35B13104-4EF7-4126-84DC-702615C74AD4}" srcOrd="2" destOrd="0" presId="urn:microsoft.com/office/officeart/2005/8/layout/cycle8"/>
    <dgm:cxn modelId="{0426E9E6-FA5D-4ED5-B7AA-6BFE99EB17E5}" type="presParOf" srcId="{11512DEA-874D-4B70-AE8D-A4741532E044}" destId="{2E3201D5-6259-4E44-8B26-98BCFF4724CE}" srcOrd="3" destOrd="0" presId="urn:microsoft.com/office/officeart/2005/8/layout/cycle8"/>
    <dgm:cxn modelId="{A4DF623A-C429-498E-9D3F-24374013C848}" type="presParOf" srcId="{11512DEA-874D-4B70-AE8D-A4741532E044}" destId="{0CEFBCC0-47F1-4303-9C48-0E92398B9DE9}" srcOrd="4" destOrd="0" presId="urn:microsoft.com/office/officeart/2005/8/layout/cycle8"/>
    <dgm:cxn modelId="{5836D848-24D6-466C-9229-22005F15EFBB}" type="presParOf" srcId="{11512DEA-874D-4B70-AE8D-A4741532E044}" destId="{B4E48B6A-4106-43EE-9B48-B19E9D8B3458}" srcOrd="5" destOrd="0" presId="urn:microsoft.com/office/officeart/2005/8/layout/cycle8"/>
    <dgm:cxn modelId="{3C15BF8D-0F38-4F84-AABC-33C8C1583CE5}" type="presParOf" srcId="{11512DEA-874D-4B70-AE8D-A4741532E044}" destId="{B9C7BF54-CC9F-447F-A68D-43530D657DA4}" srcOrd="6" destOrd="0" presId="urn:microsoft.com/office/officeart/2005/8/layout/cycle8"/>
    <dgm:cxn modelId="{6A2284A6-30EF-4199-B657-E774549CAF8E}" type="presParOf" srcId="{11512DEA-874D-4B70-AE8D-A4741532E044}" destId="{7A8D8168-C233-4E91-9720-020CB19A369C}" srcOrd="7" destOrd="0" presId="urn:microsoft.com/office/officeart/2005/8/layout/cycle8"/>
    <dgm:cxn modelId="{164A8972-CDF1-47CC-A41C-20F648C0501D}" type="presParOf" srcId="{11512DEA-874D-4B70-AE8D-A4741532E044}" destId="{A70B1C7B-9942-4125-8B37-545E127002DD}" srcOrd="8" destOrd="0" presId="urn:microsoft.com/office/officeart/2005/8/layout/cycle8"/>
    <dgm:cxn modelId="{72716B0D-DDAD-418B-964E-4CD688E3FBCF}" type="presParOf" srcId="{11512DEA-874D-4B70-AE8D-A4741532E044}" destId="{158E5F4D-E09E-45FF-A5DE-1279A1E75C83}" srcOrd="9" destOrd="0" presId="urn:microsoft.com/office/officeart/2005/8/layout/cycle8"/>
    <dgm:cxn modelId="{0411C6C9-C8D5-44E0-8E7F-6768A66B8A2C}" type="presParOf" srcId="{11512DEA-874D-4B70-AE8D-A4741532E044}" destId="{4458A888-84FF-4245-B92B-CBC3D2B43578}" srcOrd="10" destOrd="0" presId="urn:microsoft.com/office/officeart/2005/8/layout/cycle8"/>
    <dgm:cxn modelId="{3FBBF653-E0C0-4136-9C48-9EF6285FFFDF}" type="presParOf" srcId="{11512DEA-874D-4B70-AE8D-A4741532E044}" destId="{B8CF750E-B61D-4180-A895-8BD1BDEA3A62}" srcOrd="11" destOrd="0" presId="urn:microsoft.com/office/officeart/2005/8/layout/cycle8"/>
    <dgm:cxn modelId="{A1C2C031-C4B6-4175-9874-E5F7E49B1606}" type="presParOf" srcId="{11512DEA-874D-4B70-AE8D-A4741532E044}" destId="{B277F8F9-0ED1-44B5-A555-B7FCC1A159ED}" srcOrd="12" destOrd="0" presId="urn:microsoft.com/office/officeart/2005/8/layout/cycle8"/>
    <dgm:cxn modelId="{5BEEE4E7-91B1-4F1C-95BD-9C9A5A177445}" type="presParOf" srcId="{11512DEA-874D-4B70-AE8D-A4741532E044}" destId="{235FF11F-2ECF-4463-9824-6702188A3021}" srcOrd="13" destOrd="0" presId="urn:microsoft.com/office/officeart/2005/8/layout/cycle8"/>
    <dgm:cxn modelId="{4316765E-9C7E-4A3E-84F1-0E782644E9BA}" type="presParOf" srcId="{11512DEA-874D-4B70-AE8D-A4741532E044}" destId="{540AA2F0-7751-4E3C-98D6-F31F7BF017A0}" srcOrd="14" destOrd="0" presId="urn:microsoft.com/office/officeart/2005/8/layout/cycle8"/>
    <dgm:cxn modelId="{6E81F3E5-0FF8-40F2-99D2-BDB8273C29E5}" type="presParOf" srcId="{11512DEA-874D-4B70-AE8D-A4741532E044}" destId="{5CC3FD64-BE9A-40BF-869A-33785DA3A2B4}" srcOrd="15" destOrd="0" presId="urn:microsoft.com/office/officeart/2005/8/layout/cycle8"/>
    <dgm:cxn modelId="{D50BBF2F-6E18-476C-9BCB-64636630D8EA}" type="presParOf" srcId="{11512DEA-874D-4B70-AE8D-A4741532E044}" destId="{D76FA910-FF64-40F3-82E9-EBCB0A802B47}" srcOrd="16" destOrd="0" presId="urn:microsoft.com/office/officeart/2005/8/layout/cycle8"/>
    <dgm:cxn modelId="{2B4D79F7-DFBE-487C-B7A3-1802283EE244}" type="presParOf" srcId="{11512DEA-874D-4B70-AE8D-A4741532E044}" destId="{44F0CA92-9D1C-4AC4-A755-2DB2295C298F}" srcOrd="17" destOrd="0" presId="urn:microsoft.com/office/officeart/2005/8/layout/cycle8"/>
    <dgm:cxn modelId="{3B19E8E5-F68D-417F-B6D5-4E5E952C5983}" type="presParOf" srcId="{11512DEA-874D-4B70-AE8D-A4741532E044}" destId="{3AA1B169-4CF5-4D2B-91FA-07023627D79C}" srcOrd="18" destOrd="0" presId="urn:microsoft.com/office/officeart/2005/8/layout/cycle8"/>
    <dgm:cxn modelId="{D4E621D7-F39D-4CFB-B3E9-B414E9F2A487}" type="presParOf" srcId="{11512DEA-874D-4B70-AE8D-A4741532E044}" destId="{D5A6D676-6DF6-48BC-B0BF-401DC533737E}" srcOrd="19" destOrd="0" presId="urn:microsoft.com/office/officeart/2005/8/layout/cycle8"/>
    <dgm:cxn modelId="{2FB50B04-25DB-4534-A83B-F9D1C5F167FB}" type="presParOf" srcId="{11512DEA-874D-4B70-AE8D-A4741532E044}" destId="{CB87893D-BA64-4B5F-9C33-476E8CE5FEBE}" srcOrd="20" destOrd="0" presId="urn:microsoft.com/office/officeart/2005/8/layout/cycle8"/>
    <dgm:cxn modelId="{84C00162-7EF1-406B-9C85-F2054D55580E}" type="presParOf" srcId="{11512DEA-874D-4B70-AE8D-A4741532E044}" destId="{659ED509-6A96-4F1A-A5B7-4779CEDD8C9D}" srcOrd="21" destOrd="0" presId="urn:microsoft.com/office/officeart/2005/8/layout/cycle8"/>
    <dgm:cxn modelId="{0600F7FC-E1FF-42FE-8D82-67402A247E94}" type="presParOf" srcId="{11512DEA-874D-4B70-AE8D-A4741532E044}" destId="{3863AEB9-3A20-47C8-897C-A2760BD82407}" srcOrd="22" destOrd="0" presId="urn:microsoft.com/office/officeart/2005/8/layout/cycle8"/>
    <dgm:cxn modelId="{789156B2-E45F-4712-A2CD-56BCBA920B75}" type="presParOf" srcId="{11512DEA-874D-4B70-AE8D-A4741532E044}" destId="{5249DDD6-E9F8-436A-8BE1-DC1EF3B13B60}" srcOrd="23" destOrd="0" presId="urn:microsoft.com/office/officeart/2005/8/layout/cycle8"/>
    <dgm:cxn modelId="{4865D69D-43D6-4B31-A857-C97AF56BC6CB}" type="presParOf" srcId="{11512DEA-874D-4B70-AE8D-A4741532E044}" destId="{BC1A9EEF-F33B-476D-897D-C66A55AE5C7D}" srcOrd="24" destOrd="0" presId="urn:microsoft.com/office/officeart/2005/8/layout/cycle8"/>
    <dgm:cxn modelId="{24807CDD-3E7A-4D23-8584-9A30A93B3797}" type="presParOf" srcId="{11512DEA-874D-4B70-AE8D-A4741532E044}" destId="{23662BEA-8E83-429B-B69A-788724B879CE}" srcOrd="25" destOrd="0" presId="urn:microsoft.com/office/officeart/2005/8/layout/cycle8"/>
    <dgm:cxn modelId="{0889BCE6-A333-4426-BAFB-9BBE5CF337D8}" type="presParOf" srcId="{11512DEA-874D-4B70-AE8D-A4741532E044}" destId="{60DAD5BD-B056-4EBE-B556-35F190843F3C}" srcOrd="26" destOrd="0" presId="urn:microsoft.com/office/officeart/2005/8/layout/cycle8"/>
    <dgm:cxn modelId="{052CDF4A-EA6F-44F5-9668-6B640A27D0EF}" type="presParOf" srcId="{11512DEA-874D-4B70-AE8D-A4741532E044}" destId="{C9702187-4803-4F5E-A178-1DD4068F6304}" srcOrd="27" destOrd="0" presId="urn:microsoft.com/office/officeart/2005/8/layout/cycle8"/>
    <dgm:cxn modelId="{9542CC5A-FBA3-43C7-A47D-F0FB8CA97B2F}" type="presParOf" srcId="{11512DEA-874D-4B70-AE8D-A4741532E044}" destId="{F85AD633-8CFD-4E89-A9A2-360BB78B6FF9}" srcOrd="28" destOrd="0" presId="urn:microsoft.com/office/officeart/2005/8/layout/cycle8"/>
    <dgm:cxn modelId="{06F5C5B4-E201-43EB-9C27-FC2BAA03C785}" type="presParOf" srcId="{11512DEA-874D-4B70-AE8D-A4741532E044}" destId="{50D66414-86C2-41D8-8E8E-358FF66A7E24}" srcOrd="2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EE854-5745-49E1-BAE3-C8F6CF21A353}">
      <dsp:nvSpPr>
        <dsp:cNvPr id="0" name=""/>
        <dsp:cNvSpPr/>
      </dsp:nvSpPr>
      <dsp:spPr>
        <a:xfrm>
          <a:off x="2154984" y="332172"/>
          <a:ext cx="4693187" cy="4693187"/>
        </a:xfrm>
        <a:prstGeom prst="pie">
          <a:avLst>
            <a:gd name="adj1" fmla="val 16200000"/>
            <a:gd name="adj2" fmla="val 19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Data sourcing &amp; analysis</a:t>
          </a:r>
        </a:p>
      </dsp:txBody>
      <dsp:txXfrm>
        <a:off x="4793328" y="1070767"/>
        <a:ext cx="869154" cy="671617"/>
      </dsp:txXfrm>
    </dsp:sp>
    <dsp:sp modelId="{0CEFBCC0-47F1-4303-9C48-0E92398B9DE9}">
      <dsp:nvSpPr>
        <dsp:cNvPr id="0" name=""/>
        <dsp:cNvSpPr/>
      </dsp:nvSpPr>
      <dsp:spPr>
        <a:xfrm>
          <a:off x="2172606" y="428970"/>
          <a:ext cx="4693187" cy="4693187"/>
        </a:xfrm>
        <a:prstGeom prst="pie">
          <a:avLst>
            <a:gd name="adj1" fmla="val 19800000"/>
            <a:gd name="adj2" fmla="val 1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Data cleaning</a:t>
          </a:r>
        </a:p>
      </dsp:txBody>
      <dsp:txXfrm>
        <a:off x="5545459" y="2463599"/>
        <a:ext cx="908659" cy="651864"/>
      </dsp:txXfrm>
    </dsp:sp>
    <dsp:sp modelId="{A70B1C7B-9942-4125-8B37-545E127002DD}">
      <dsp:nvSpPr>
        <dsp:cNvPr id="0" name=""/>
        <dsp:cNvSpPr/>
      </dsp:nvSpPr>
      <dsp:spPr>
        <a:xfrm>
          <a:off x="2150150" y="525627"/>
          <a:ext cx="4693187" cy="4693187"/>
        </a:xfrm>
        <a:prstGeom prst="pie">
          <a:avLst>
            <a:gd name="adj1" fmla="val 1800000"/>
            <a:gd name="adj2" fmla="val 54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building</a:t>
          </a:r>
        </a:p>
      </dsp:txBody>
      <dsp:txXfrm>
        <a:off x="4788494" y="3836537"/>
        <a:ext cx="869154" cy="671617"/>
      </dsp:txXfrm>
    </dsp:sp>
    <dsp:sp modelId="{B277F8F9-0ED1-44B5-A555-B7FCC1A159ED}">
      <dsp:nvSpPr>
        <dsp:cNvPr id="0" name=""/>
        <dsp:cNvSpPr/>
      </dsp:nvSpPr>
      <dsp:spPr>
        <a:xfrm>
          <a:off x="2037938" y="534450"/>
          <a:ext cx="4693187" cy="4693187"/>
        </a:xfrm>
        <a:prstGeom prst="pie">
          <a:avLst>
            <a:gd name="adj1" fmla="val 5400000"/>
            <a:gd name="adj2" fmla="val 90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training</a:t>
          </a:r>
        </a:p>
      </dsp:txBody>
      <dsp:txXfrm>
        <a:off x="3223628" y="3845360"/>
        <a:ext cx="869154" cy="671617"/>
      </dsp:txXfrm>
    </dsp:sp>
    <dsp:sp modelId="{D76FA910-FF64-40F3-82E9-EBCB0A802B47}">
      <dsp:nvSpPr>
        <dsp:cNvPr id="0" name=""/>
        <dsp:cNvSpPr/>
      </dsp:nvSpPr>
      <dsp:spPr>
        <a:xfrm>
          <a:off x="2032800" y="428313"/>
          <a:ext cx="4693187" cy="4693187"/>
        </a:xfrm>
        <a:prstGeom prst="pie">
          <a:avLst>
            <a:gd name="adj1" fmla="val 9000000"/>
            <a:gd name="adj2" fmla="val 126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validation / testing</a:t>
          </a:r>
        </a:p>
      </dsp:txBody>
      <dsp:txXfrm>
        <a:off x="2444476" y="2462942"/>
        <a:ext cx="908659" cy="651864"/>
      </dsp:txXfrm>
    </dsp:sp>
    <dsp:sp modelId="{CB87893D-BA64-4B5F-9C33-476E8CE5FEBE}">
      <dsp:nvSpPr>
        <dsp:cNvPr id="0" name=""/>
        <dsp:cNvSpPr/>
      </dsp:nvSpPr>
      <dsp:spPr>
        <a:xfrm>
          <a:off x="2055115" y="332312"/>
          <a:ext cx="4693187" cy="4693187"/>
        </a:xfrm>
        <a:prstGeom prst="pie">
          <a:avLst>
            <a:gd name="adj1" fmla="val 126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Inferencing</a:t>
          </a:r>
        </a:p>
      </dsp:txBody>
      <dsp:txXfrm>
        <a:off x="3240805" y="1070908"/>
        <a:ext cx="869154" cy="671617"/>
      </dsp:txXfrm>
    </dsp:sp>
    <dsp:sp modelId="{BC1A9EEF-F33B-476D-897D-C66A55AE5C7D}">
      <dsp:nvSpPr>
        <dsp:cNvPr id="0" name=""/>
        <dsp:cNvSpPr/>
      </dsp:nvSpPr>
      <dsp:spPr>
        <a:xfrm>
          <a:off x="1869082" y="20069"/>
          <a:ext cx="5274248" cy="5274248"/>
        </a:xfrm>
        <a:prstGeom prst="circularArrow">
          <a:avLst>
            <a:gd name="adj1" fmla="val 5085"/>
            <a:gd name="adj2" fmla="val 327528"/>
            <a:gd name="adj3" fmla="val 19472472"/>
            <a:gd name="adj4" fmla="val 162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662BEA-8E83-429B-B69A-788724B879CE}">
      <dsp:nvSpPr>
        <dsp:cNvPr id="0" name=""/>
        <dsp:cNvSpPr/>
      </dsp:nvSpPr>
      <dsp:spPr>
        <a:xfrm>
          <a:off x="1898993" y="137331"/>
          <a:ext cx="5274248" cy="5274248"/>
        </a:xfrm>
        <a:prstGeom prst="circularArrow">
          <a:avLst>
            <a:gd name="adj1" fmla="val 5085"/>
            <a:gd name="adj2" fmla="val 327528"/>
            <a:gd name="adj3" fmla="val 1472472"/>
            <a:gd name="adj4" fmla="val 19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DAD5BD-B056-4EBE-B556-35F190843F3C}">
      <dsp:nvSpPr>
        <dsp:cNvPr id="0" name=""/>
        <dsp:cNvSpPr/>
      </dsp:nvSpPr>
      <dsp:spPr>
        <a:xfrm>
          <a:off x="1870471" y="246120"/>
          <a:ext cx="5274248" cy="5274248"/>
        </a:xfrm>
        <a:prstGeom prst="circularArrow">
          <a:avLst>
            <a:gd name="adj1" fmla="val 5085"/>
            <a:gd name="adj2" fmla="val 327528"/>
            <a:gd name="adj3" fmla="val 5072221"/>
            <a:gd name="adj4" fmla="val 1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702187-4803-4F5E-A178-1DD4068F6304}">
      <dsp:nvSpPr>
        <dsp:cNvPr id="0" name=""/>
        <dsp:cNvSpPr/>
      </dsp:nvSpPr>
      <dsp:spPr>
        <a:xfrm>
          <a:off x="1747579" y="243920"/>
          <a:ext cx="5274248" cy="5274248"/>
        </a:xfrm>
        <a:prstGeom prst="circularArrow">
          <a:avLst>
            <a:gd name="adj1" fmla="val 5085"/>
            <a:gd name="adj2" fmla="val 327528"/>
            <a:gd name="adj3" fmla="val 8672472"/>
            <a:gd name="adj4" fmla="val 54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5AD633-8CFD-4E89-A9A2-360BB78B6FF9}">
      <dsp:nvSpPr>
        <dsp:cNvPr id="0" name=""/>
        <dsp:cNvSpPr/>
      </dsp:nvSpPr>
      <dsp:spPr>
        <a:xfrm>
          <a:off x="1742441" y="137782"/>
          <a:ext cx="5274248" cy="5274248"/>
        </a:xfrm>
        <a:prstGeom prst="circularArrow">
          <a:avLst>
            <a:gd name="adj1" fmla="val 5085"/>
            <a:gd name="adj2" fmla="val 327528"/>
            <a:gd name="adj3" fmla="val 12272472"/>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D66414-86C2-41D8-8E8E-358FF66A7E24}">
      <dsp:nvSpPr>
        <dsp:cNvPr id="0" name=""/>
        <dsp:cNvSpPr/>
      </dsp:nvSpPr>
      <dsp:spPr>
        <a:xfrm>
          <a:off x="1573512" y="-16287"/>
          <a:ext cx="5656737" cy="5390387"/>
        </a:xfrm>
        <a:prstGeom prst="circularArrow">
          <a:avLst>
            <a:gd name="adj1" fmla="val 5085"/>
            <a:gd name="adj2" fmla="val 327528"/>
            <a:gd name="adj3" fmla="val 15872221"/>
            <a:gd name="adj4" fmla="val 126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922814" y="8842030"/>
            <a:ext cx="1098660" cy="465455"/>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09575" y="698500"/>
            <a:ext cx="6203950" cy="3489325"/>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anada.ca/en/health-canada/services/health-care-system/ehealth.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insurancejournal.com/news/international/2019/06/21/530075.htm"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zure.microsoft.com/en-us/blog/simplifying-confidential-computing-azure-iot-edge-security-with-enclaves-public-preview/"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This presentation is shared under the license "Attribution 4.0 International (CC BY 4.0)". To see a copy of this license, visit https://creativecommons.org/licenses/by/4.0/legalcode or write to Creative Commons, PO Box 1866, Mountain View, CA 94042 USA</a:t>
            </a:r>
          </a:p>
          <a:p>
            <a:pPr lvl="0" defTabSz="914099" eaLnBrk="0" hangingPunct="0">
              <a:defRPr/>
            </a:pPr>
            <a:endParaRPr lang="en-US" sz="1000" kern="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a:t>
            </a: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Windows, Microsoft Azure and/or other Microsoft products and services referenced in the documentation may be either trademarks or registered trademarks of Microsoft in the United States and/or other countries. The licenses for this project do not grant you rights to use any Microsoft names, logos, or trademarks. Microsoft's general trademark guidelines can be found at http://go.microsoft.com/fwlink/?LinkID=254653.</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Privacy information can be found at https://privacy.microsoft.com/en-us/</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reserve all other rights, whether under their respective copyrights, patents, or trademarks, whether by implication, estoppel or otherwise.</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MAKE NO WARRANTIES, EXPRESS, IMPLIED OR STATUTORY, AS TO THE INFORMATION IN THIS PRESENTATION.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30595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Until recently, protecting data “in use” has seemed less important than protecting it on the network (where people could intercept it or snoop on it) or on storage (where people could steal the medium or copy it for later analysis).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There are multiple ways to secure data in transit and at rest with, for this, in Azure a series of by default/ready-to-use controls and mitigation measures. However, while these are both useful sets of controls and measures, they may not be sufficient for some contexts.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If, in fact, many compromises are in fact the result of a misconfigured access control, certain violations can nevertheless be attributed to data available for use, either through administrative accounts or by taking advantage of compromised keys for accessing encrypted data.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So, one can hesitate transferring to the cloud his or her most sensitive data. So more protection is needed to cover the entire lifecycle.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In other words, it becomes necessary to also protect the confidentiality and integrity of your most sensitive data </a:t>
            </a:r>
            <a:r>
              <a:rPr lang="en-US" sz="1800" dirty="0">
                <a:solidFill>
                  <a:srgbClr val="000000"/>
                </a:solidFill>
                <a:effectLst/>
                <a:latin typeface="Segoe UI" panose="020B0502040204020203" pitchFamily="34" charset="0"/>
                <a:ea typeface="Calibri" panose="020F0502020204030204" pitchFamily="34" charset="0"/>
              </a:rPr>
              <a:t>against threats while being processed in the cloud</a:t>
            </a:r>
            <a:r>
              <a:rPr lang="en-US" sz="1800" dirty="0">
                <a:solidFill>
                  <a:srgbClr val="000000"/>
                </a:solidFill>
                <a:effectLst/>
                <a:latin typeface="Segoe UI" panose="020B0502040204020203" pitchFamily="34" charset="0"/>
                <a:ea typeface="Times New Roman" panose="02020603050405020304" pitchFamily="18" charset="0"/>
              </a:rPr>
              <a:t>, and if required, also the ones of your code at runtime. this can comprise your Machine Learning models.</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This is where the encryption in use comes into the picture here.  </a:t>
            </a:r>
            <a:endParaRPr lang="fr-FR" sz="18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This leads us to a set of investments to establish our vision of a so-called “confidential cloud”.  </a:t>
            </a: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Such a vision is based on the following principles:</a:t>
            </a:r>
            <a:endParaRPr lang="fr-FR" sz="18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Segoe UI" panose="020B0502040204020203" pitchFamily="34" charset="0"/>
                <a:ea typeface="Times New Roman" panose="02020603050405020304" pitchFamily="18" charset="0"/>
              </a:rPr>
              <a:t>Mitigate key threats to data breaches.</a:t>
            </a:r>
            <a:endParaRPr lang="fr-FR" sz="18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Segoe UI" panose="020B0502040204020203" pitchFamily="34" charset="0"/>
                <a:ea typeface="Times New Roman" panose="02020603050405020304" pitchFamily="18" charset="0"/>
              </a:rPr>
              <a:t>Allow you to be able to control your data, whether at rest, in transit, but also in use and therefore to better control the entire lifecycle of your most sensitive data.</a:t>
            </a:r>
            <a:endParaRPr lang="fr-FR" sz="18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Segoe UI" panose="020B0502040204020203" pitchFamily="34" charset="0"/>
                <a:ea typeface="Times New Roman" panose="02020603050405020304" pitchFamily="18" charset="0"/>
              </a:rPr>
              <a:t>Protect and allow you to be able to verify via digital attestations the code being executed in the cloud during processing.</a:t>
            </a:r>
            <a:endParaRPr lang="fr-FR" sz="1800" dirty="0">
              <a:effectLst/>
              <a:latin typeface="Segoe UI" panose="020B0502040204020203" pitchFamily="34" charset="0"/>
              <a:ea typeface="Calibri" panose="020F0502020204030204" pitchFamily="34" charset="0"/>
            </a:endParaRPr>
          </a:p>
          <a:p>
            <a:pPr marL="342900" marR="0" lvl="0" indent="-342900">
              <a:spcBef>
                <a:spcPts val="0"/>
              </a:spcBef>
              <a:spcAft>
                <a:spcPts val="600"/>
              </a:spcAft>
              <a:buFont typeface="Symbol" panose="05050102010706020507" pitchFamily="18" charset="2"/>
              <a:buChar char=""/>
            </a:pPr>
            <a:r>
              <a:rPr lang="en-US" sz="1800" dirty="0">
                <a:solidFill>
                  <a:srgbClr val="000000"/>
                </a:solidFill>
                <a:effectLst/>
                <a:latin typeface="Segoe UI" panose="020B0502040204020203" pitchFamily="34" charset="0"/>
                <a:ea typeface="Times New Roman" panose="02020603050405020304" pitchFamily="18" charset="0"/>
              </a:rPr>
              <a:t>Make the data and code opaque for the cloud platform, or in other words, make the cloud platform outside of the Trusted Computing Base (TCB).</a:t>
            </a: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endParaRPr lang="en-US" sz="18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In other words, this aims at removing Microsoft from Azure's TCB and allowing you to create black boxes for your own treatments. As per Wikipedia definition, The TCB of a computer system is the set of all hardware, firmware, and/or software components that are critical to its security, in the sense that bugs or vulnerabilities occurring inside the TCB might jeopardize the security properties of the entire system.</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Confidential Computing adds new security features for this using Trusted Execution Environments (TEEs).</a:t>
            </a:r>
            <a:endParaRPr lang="fr-FR" sz="18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To illustrate the point, and before considering the specifics of TEEs, let’s shortly consider who you need to trust whenever running an app, whatever it is, and wherever it is </a:t>
            </a:r>
            <a:r>
              <a:rPr lang="en-US" sz="1800" dirty="0" err="1">
                <a:effectLst/>
                <a:latin typeface="Segoe UI" panose="020B0502040204020203" pitchFamily="34" charset="0"/>
                <a:ea typeface="Calibri" panose="020F0502020204030204" pitchFamily="34" charset="0"/>
              </a:rPr>
              <a:t>excuted</a:t>
            </a:r>
            <a:r>
              <a:rPr lang="en-US" sz="1800" dirty="0">
                <a:effectLst/>
                <a:latin typeface="Segoe UI" panose="020B0502040204020203" pitchFamily="34" charset="0"/>
                <a:ea typeface="Calibri" panose="020F0502020204030204" pitchFamily="34" charset="0"/>
              </a:rPr>
              <a:t> on-premises, in the cloud, or elsewhere.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This animated slide shows for each level the considered TCB, the trusted actors and the related attack surface. </a:t>
            </a:r>
            <a:endParaRPr lang="fr-FR" sz="1800" dirty="0">
              <a:effectLst/>
              <a:latin typeface="Segoe UI" panose="020B0502040204020203"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22801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900" dirty="0">
                <a:effectLst/>
                <a:latin typeface="Segoe UI" panose="020B0502040204020203" pitchFamily="34" charset="0"/>
                <a:ea typeface="Calibri" panose="020F0502020204030204" pitchFamily="34" charset="0"/>
              </a:rPr>
              <a:t>Trusted execution environments (TEE) protect the data being processed and the associated code against access from outside the environment.</a:t>
            </a: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Cloud workloads vary widely - our business models cover both IaaS, PaaS and SaaS - and workload isolation is necessary at the same time:</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At the virtual machine level for those who want to benefit from a trusted border at the VM level.</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60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At the container or sub-process levels: some customers want a specific portion of their application to run within the trusted border.</a:t>
            </a: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endParaRPr lang="en-US"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Even if we have investments and forthcoming capabilities in Azure that pertain to the former case, for the sake of our discussion, we will focus here more specifically on the latter case with hardware implementations. You should note that software implementations also exists, the Virtualization-based Security we developed for Microsoft Hyper-V being one example.</a:t>
            </a:r>
          </a:p>
          <a:p>
            <a:pPr marL="0" marR="0">
              <a:spcBef>
                <a:spcPts val="0"/>
              </a:spcBef>
              <a:spcAft>
                <a:spcPts val="600"/>
              </a:spcAft>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In a hardware approach like the Intel Software Guard Extension or in short Intel SGX technology, the processor provides a protected container (called an SGX enclave) by securing a portion of the hardware’s processor and memory. Authorizations to the protected memory area, the EPC, and access to the enclave are managed by the hardware. You can run software on top of the protected environment to shield portions of your code and data from view or modification from outside of the TEE. Your code and data stay protected in RAM. Only authorized trusted code is loaded and can execute in the TEE and can access sensitive data in clear. </a:t>
            </a:r>
          </a:p>
          <a:p>
            <a:pPr marL="0" marR="0">
              <a:spcBef>
                <a:spcPts val="0"/>
              </a:spcBef>
              <a:spcAft>
                <a:spcPts val="600"/>
              </a:spcAft>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For that purpose, the hardware can measure (hash) the code and memory, and in turn the measurement can be signed and checked locally or remotely.</a:t>
            </a:r>
            <a:endParaRPr lang="fr-FR" sz="900" dirty="0">
              <a:effectLst/>
              <a:latin typeface="Segoe UI" panose="020B0502040204020203" pitchFamily="34" charset="0"/>
              <a:ea typeface="Calibri" panose="020F0502020204030204" pitchFamily="34" charset="0"/>
            </a:endParaRPr>
          </a:p>
          <a:p>
            <a:endParaRPr lang="en-US" dirty="0"/>
          </a:p>
          <a:p>
            <a:r>
              <a:rPr lang="en-US" dirty="0"/>
              <a:t>Compromised CPU or OS share off CPU or OS: https://www.microsoft.com/en-us/research/wp-content/uploads/2016/07/paper.pdf</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17310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Isolated User Mode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Trust Layers</a:t>
            </a:r>
          </a:p>
          <a:p>
            <a:endParaRPr lang="fr-FR"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Virtual Secure Mode (VSM) is a software-based TEE that’s implemented by Hyper-V in Windows 10 and Windows Server 2016. </a:t>
            </a:r>
            <a:r>
              <a:rPr lang="en-US" sz="900" kern="1200">
                <a:solidFill>
                  <a:schemeClr val="tx1"/>
                </a:solidFill>
                <a:effectLst/>
                <a:latin typeface="Segoe UI Light" pitchFamily="34" charset="0"/>
                <a:ea typeface="+mn-ea"/>
                <a:cs typeface="+mn-cs"/>
              </a:rPr>
              <a:t>Customers that want their trust model to not include Azure or Microsoft at all can leverage SGX TEEs. </a:t>
            </a:r>
            <a:endParaRPr lang="en-US"/>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Announced in September 2017, Azure Confidential Computing represents a 4-year joint project between the Azure engineering, various internal Microsoft product groups such as Dev Tools, Intel but also Microsoft Research to work on Confidential Computing hardware and software.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Basically, this initiative encompasses a set of scenarios to establish and translate in concrete terms as far as of development experiences, use cases are concerned and research to be conducted.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Microsoft Research teams made their full contribution and worked on the exploration of new models of applications and considered in this context the new threats that may come along. it was also a matter for Microsoft Research of strengthening trust in the code at the level of the trusted execution environments, hardening it and thus implementing the appropriate techniques for mitigate the scope of a set of disclosed or anticipated attacks, essentially side-channels ones and preventing unauthorized access from outside a trusted execution environment as well as information leakage outside of them.</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Ultimately, the Azure Confidential Computing initiative is based on a complete foundation as illustrated here.</a:t>
            </a:r>
            <a:endParaRPr lang="fr-FR" sz="1800" dirty="0">
              <a:effectLst/>
              <a:latin typeface="Segoe UI" panose="020B0502040204020203"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59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Cue producer to run video: Azure Confidential Computing.mp4</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1878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Trust is at the heart of adopting services or capabilities in the Cloud. As everyone knows, trust cannot be decreed, it must be earned.</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We therefore owe you as customers transparency. This is translated on the basis of the triptych indicated here: compliance with laws and voluntary compliance with independent international standards, verification of the compliance of our services by an independent third party, and as a result providing audit reports to our customers.</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However, for some of you, in some context, this transparency is not considered to be a sufficient element ... and you would like more for relevant reasons... for example encrypting data in the cloud while keeping the key.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While this is the Grail, this poses many challenges such as exchanging keys and enabling collaboration, but also in terms of availability and latency. To achieve this type of objective, a solution could be based on homomorphic encryption, which is one of the techniques that we suggest to tackle as part of this workshop.</a:t>
            </a:r>
            <a:endParaRPr lang="fr-FR" sz="1800" dirty="0">
              <a:effectLst/>
              <a:latin typeface="Segoe UI" panose="020B0502040204020203" pitchFamily="34" charset="0"/>
              <a:ea typeface="Calibri" panose="020F0502020204030204" pitchFamily="34" charset="0"/>
            </a:endParaRPr>
          </a:p>
          <a:p>
            <a:endParaRPr lang="en-US" dirty="0"/>
          </a:p>
          <a:p>
            <a:r>
              <a:rPr lang="en-US" dirty="0"/>
              <a:t>https://servicetrust.microsoft.com/</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https://servicetrust.microsoft.com/ViewPage/MSComplianceGuideV3</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https://servicetrust.microsoft.com/ViewPage/TrustDocumentsV3?docTab=7f51cb60-3d6c-11e9-b2af-7bb9f5d2d913_Pen_Test_and_Security_Assessments</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43837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So, let's start with the hardware and the compute. In terms of confidential computing capabilities in Azure, you can take advantage of the latest generation of Intel Xeon processors with Intel SGX technology.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Microsoft and Intel are committed to providing the highest level of data protection in the cloud. The family of DCsv2 virtual machines now available in GA (with 1 to 8 vCPUs) is the translation of a continuous and deep partnership between our two companies.</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This generation of hardware allow up to 512 MB of available memory to be used for all the enclaves hosted on the same machine. There is no limit to the number of enclaves that can be created. And we are going to introduced in a near future the </a:t>
            </a:r>
            <a:r>
              <a:rPr lang="en-US" sz="1800" dirty="0" err="1">
                <a:effectLst/>
                <a:latin typeface="Segoe UI" panose="020B0502040204020203" pitchFamily="34" charset="0"/>
                <a:ea typeface="Calibri" panose="020F0502020204030204" pitchFamily="34" charset="0"/>
              </a:rPr>
              <a:t>IceLake</a:t>
            </a:r>
            <a:r>
              <a:rPr lang="en-US" sz="1800" dirty="0">
                <a:effectLst/>
                <a:latin typeface="Segoe UI" panose="020B0502040204020203" pitchFamily="34" charset="0"/>
                <a:ea typeface="Calibri" panose="020F0502020204030204" pitchFamily="34" charset="0"/>
              </a:rPr>
              <a:t> generation that allows 1TB. These VMs allow you to run and create applications that protect your data and/or code while it is in use.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Azure Confidential Computing doesn’t limit to Intel SGX. We have other ongoing hardware investments to provide you the compute power you need on top of other CPUs, GPUs, FPGAs and even ASICs. </a:t>
            </a:r>
            <a:endParaRPr lang="fr-FR" sz="1800" dirty="0">
              <a:effectLst/>
              <a:latin typeface="Segoe UI" panose="020B0502040204020203" pitchFamily="34" charset="0"/>
              <a:ea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The recently announced Microsoft Azure Attestation service – it was at the Build conference in May - is a service hosted in </a:t>
            </a:r>
            <a:r>
              <a:rPr lang="en-US" sz="1800" dirty="0" err="1">
                <a:effectLst/>
                <a:latin typeface="Segoe UI" panose="020B0502040204020203" pitchFamily="34" charset="0"/>
                <a:ea typeface="Calibri" panose="020F0502020204030204" pitchFamily="34" charset="0"/>
              </a:rPr>
              <a:t>Azuren</a:t>
            </a:r>
            <a:r>
              <a:rPr lang="en-US" sz="1800" dirty="0">
                <a:effectLst/>
                <a:latin typeface="Segoe UI" panose="020B0502040204020203" pitchFamily="34" charset="0"/>
                <a:ea typeface="Calibri" panose="020F0502020204030204" pitchFamily="34" charset="0"/>
              </a:rPr>
              <a:t> which makes it possible to check the health of a trusted execution environment and to issue in turn signed security tokens designed for interoperability.</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Take the simple scenario where you deploy a DCsv2_series VM with an enclave-based workload.</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All measurements made at the enclave level and the reports thus created are certified by the environment's root of trust (the </a:t>
            </a:r>
            <a:r>
              <a:rPr lang="en-US" sz="1800" dirty="0" err="1">
                <a:effectLst/>
                <a:latin typeface="Segoe UI" panose="020B0502040204020203" pitchFamily="34" charset="0"/>
                <a:ea typeface="Calibri" panose="020F0502020204030204" pitchFamily="34" charset="0"/>
              </a:rPr>
              <a:t>RoT</a:t>
            </a:r>
            <a:r>
              <a:rPr lang="en-US" sz="1800" dirty="0">
                <a:effectLst/>
                <a:latin typeface="Segoe UI" panose="020B0502040204020203" pitchFamily="34" charset="0"/>
                <a:ea typeface="Calibri" panose="020F0502020204030204" pitchFamily="34" charset="0"/>
              </a:rPr>
              <a:t>). An Intel-supplied enclave called the Quoting Enclave (QE) checks these reports, then converts and signs them using an asymmetric processor-specific key, the Intel EPID key. The output of this process is called a "quote", which can be verified outside the platform by the attestation service.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As illustrated on the slide, the host application collects the “quote”, which contains the measurements and therefore the information the enclave’s environment, with the code and the various libraries within it. It sends this information to the attestation service.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The attestation service assesses the measures and verifies the in respect to an attestation policy in place. If the verification is successful, the attestation service issues a set of claims in the form of a signed attestation token and sends it back to the host application that can in turn verifies the signature of the attestation token and then use the claims contained in the token.</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If there is a relying party, that party can do the exact same with the token and determine. It must simply also trust this same attestation service. Interestingly enough, this enables to support the concept of a secure release of key or SRK from a Key Vault. SRK in the coming version of Azure Key Vault allows a supervised release of a decryption key to a trusted enclave. This prevents the host application, the cloud administrators from accessing keys not only at rest, but also "in transit", and in particular "in use". </a:t>
            </a: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By the way, both Microsoft Azure Attestation service and the coming version of Azure Key Vault now run within a TEE.</a:t>
            </a:r>
            <a:endParaRPr lang="fr-FR" sz="1800" dirty="0">
              <a:effectLst/>
              <a:latin typeface="Segoe UI" panose="020B0502040204020203"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30457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The Confidential Computing Consortium (CCC) announced in August last year was created notably under the pulse of Microsoft. Placed under the aegis of the Linux foundation, it aims at democratizing and encouraging the use of confidential computing and brings together </a:t>
            </a:r>
            <a:r>
              <a:rPr lang="en-US" sz="1800" dirty="0" err="1">
                <a:solidFill>
                  <a:srgbClr val="000000"/>
                </a:solidFill>
                <a:effectLst/>
                <a:latin typeface="Segoe UI" panose="020B0502040204020203" pitchFamily="34" charset="0"/>
                <a:ea typeface="Calibri" panose="020F0502020204030204" pitchFamily="34" charset="0"/>
              </a:rPr>
              <a:t>silcon</a:t>
            </a:r>
            <a:r>
              <a:rPr lang="en-US" sz="1800" dirty="0">
                <a:solidFill>
                  <a:srgbClr val="000000"/>
                </a:solidFill>
                <a:effectLst/>
                <a:latin typeface="Segoe UI" panose="020B0502040204020203" pitchFamily="34" charset="0"/>
                <a:ea typeface="Calibri" panose="020F0502020204030204" pitchFamily="34" charset="0"/>
              </a:rPr>
              <a:t> vendors, cloud service providers and software developers to accelerate the adoption of trusted execution environment technologies and the emergence of standards in the field through an open collaboration and open governance.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This community effort includes commitments from many member organizations and contributions from several open source projects. We contributed with the Microsoft Open Enclave SDK which we will talk about a little bit.</a:t>
            </a:r>
            <a:endParaRPr lang="fr-FR" sz="18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Confidential Computing provides additional guarantees for your applications regarding the ability to protect the confidentiality and integrity of data against administrators or other malicious insiders having administrative privileges or direct access against hackers and malicious programs that exploit bugs or vulnerabilities in the operating system, application or hypervisor, or to prevent third party access without consent. A variation of this model is the protection of the confidentiality and integrity of your code/model in terms of intellectual property, not your data; it can obviously be both.</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This brings us to the next use case type with the ability to combine multiple data sources to provide a better algorithmic result, without sacrificing data confidentiality and/or integrity. This covers in particular all of the confidential multi-party data sharing scenarios to which we will come with more detail, in particular through a demonstration.</a:t>
            </a:r>
            <a:endParaRPr lang="fr-FR" sz="1800" dirty="0">
              <a:effectLst/>
              <a:latin typeface="Segoe UI" panose="020B0502040204020203"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62137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Three abstractions can be considered from the lowest level to the highest one.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Starting on the left, it is of course possible to create brand new applications and refactor some key existing applications so that the most sensitive parts operate within enclaves. Our investments translate here by the availability of the two open source projects listed here.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That said, the adoption of this technique undoubtedly involves the ability to provide an easy-to-leverage “Lift &amp; Shift” model without or with very few modifications in the code, even if this also occurs at the expense of the TCB as this results in increasing the size of the TCB a bit. We are investing in particular in the open source project SGX-LKL of Imperial College of London with a port on the Open Enclave SDK. Off-the-shelf ISVs offerings like the ones from Fortanix and Anjuna are also available in Azure's marketplace.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Finally, it is also a matter of ensuring that a number of relevant services in Azure also natively leverage the technique. It’s all about being able to re-design confidential versions of these services with minimal changes to customer experience while minimizing the code that runs in TEEs. You have some already available or coming services listed here beside what I’ve mentioned for Azure Key Vault.</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Confidential computing for Azure services is also about deploying brand new services to manage trusted code base (Attestation Service, Transparent Code Signing) with transparency &amp; auditability.</a:t>
            </a:r>
            <a:endParaRPr lang="fr-FR" sz="1800" dirty="0">
              <a:effectLst/>
              <a:latin typeface="Segoe UI" panose="020B0502040204020203" pitchFamily="34" charset="0"/>
              <a:ea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44084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The Open Enclave SDK has two major goals.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First one is the portability across trusted execution environment types. As I’ve mentioned, there are various hardware-based implementation in the space. Open Enclave is a framework that minimizes the specifics of the underlying hardware platform and allows developers to create enclave-based applications using a single abstraction and then be able to compile, run them, debug them on several architectures including Intel SGX on Linux and Windows, or ARM TrustZone on OP-TEE.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The second major goal is flexibility in architecture. As you have to build out primitives within the trusted execution environment, Open Enclave has been really built with the mind of pluggability. Open Enclave includes libraries by default but for instance, if you want to change a runtime you can do so. Same with crypto.</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All of these make the Open Enclave SDK a natural choice on Azure for new or refactored applications to run on Azure Confidential Computing DCsv2_Series VMs.</a:t>
            </a:r>
            <a:endParaRPr lang="fr-FR" sz="18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Let’s consider the “lift &amp; shift model” here with the SGX-LKL open source project. This is a library OS designed to run unmodified Linux binaries inside SGX enclaves. As it names indicates, it uses the Linux Kernel Library or LKL to provide mature system support for complex applications within the enclave and to have them run with no change. As indicated on the slides, you can run on top of Linux Kernel arbitrary unmodified applications, such as TensorFlow, at the cost of a larger TCB but this is a price to pay; we hope an acceptable one.</a:t>
            </a:r>
            <a:endParaRPr lang="fr-FR" sz="1800" dirty="0">
              <a:effectLst/>
              <a:latin typeface="Segoe UI" panose="020B0502040204020203"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078503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3577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900" dirty="0">
                <a:effectLst/>
                <a:latin typeface="Segoe UI" panose="020B0502040204020203" pitchFamily="34" charset="0"/>
                <a:ea typeface="Calibri" panose="020F0502020204030204" pitchFamily="34" charset="0"/>
              </a:rPr>
              <a:t>As shared as part of the introduction of the workshop, the objective aims at exchanging together on a set of techniques on which we heavily invest, at seeing how these investments that starts with research papers translate concretely as open source projects, in Azure in terms of services (and/or elsewhere) and eventually, at discussing together how these techniques can combine or complement each other, to cover which risks.</a:t>
            </a:r>
          </a:p>
          <a:p>
            <a:pPr marL="0" marR="0">
              <a:spcBef>
                <a:spcPts val="0"/>
              </a:spcBef>
              <a:spcAft>
                <a:spcPts val="600"/>
              </a:spcAft>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Unless you have any question or comment, I suggest starting first with the Confidential Computing technique.</a:t>
            </a:r>
            <a:endParaRPr lang="fr-FR" sz="9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Bringing confidential computing to </a:t>
            </a:r>
            <a:r>
              <a:rPr lang="en-US" dirty="0" err="1"/>
              <a:t>Kubernetes:https</a:t>
            </a:r>
            <a:r>
              <a:rPr lang="en-US" dirty="0"/>
              <a:t>://azure.microsoft.com/</a:t>
            </a:r>
            <a:r>
              <a:rPr lang="en-US" dirty="0" err="1"/>
              <a:t>fr-fr</a:t>
            </a:r>
            <a:r>
              <a:rPr lang="en-US" dirty="0"/>
              <a:t>/blog/bringing-confidential-computing-to-kubernetes/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latin typeface="+mn-lt"/>
              </a:rPr>
              <a:t>Using SGX with Kubernetes: https://github.com/Azure/aks-engine/blob/master/docs/topics/sgx.md</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rgbClr val="000000"/>
                </a:solidFill>
                <a:latin typeface="+mn-lt"/>
              </a:rPr>
              <a:t>Using SGX with Kubernetes: https://github.com/Azure/aks-engine/blob/master/docs/topics/sgx.md</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79203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725055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900" dirty="0">
                <a:effectLst/>
                <a:latin typeface="Segoe UI" panose="020B0502040204020203" pitchFamily="34" charset="0"/>
                <a:ea typeface="Calibri" panose="020F0502020204030204" pitchFamily="34" charset="0"/>
              </a:rPr>
              <a:t>Multi-party model training and inference are based on proprietary datasets and the idea here </a:t>
            </a:r>
            <a:r>
              <a:rPr lang="en-US" sz="900" dirty="0" err="1">
                <a:effectLst/>
                <a:latin typeface="Segoe UI" panose="020B0502040204020203" pitchFamily="34" charset="0"/>
                <a:ea typeface="Calibri" panose="020F0502020204030204" pitchFamily="34" charset="0"/>
              </a:rPr>
              <a:t>consiste</a:t>
            </a:r>
            <a:r>
              <a:rPr lang="en-US" sz="900" dirty="0">
                <a:effectLst/>
                <a:latin typeface="Segoe UI" panose="020B0502040204020203" pitchFamily="34" charset="0"/>
                <a:ea typeface="Calibri" panose="020F0502020204030204" pitchFamily="34" charset="0"/>
              </a:rPr>
              <a:t> in leveraging the enclave potential. Typically, neither party has access to other party’s data, yet both benefit from higher quality predictive analytics.</a:t>
            </a:r>
            <a:endParaRPr lang="fr-FR" sz="900" dirty="0">
              <a:effectLst/>
              <a:latin typeface="Segoe UI" panose="020B0502040204020203" pitchFamily="34" charset="0"/>
              <a:ea typeface="Calibri" panose="020F0502020204030204" pitchFamily="34" charset="0"/>
            </a:endParaRPr>
          </a:p>
          <a:p>
            <a:pPr marL="0" indent="0">
              <a:buNone/>
            </a:pPr>
            <a:endParaRPr lang="en-US" sz="800" dirty="0"/>
          </a:p>
          <a:p>
            <a:pPr marL="0" indent="0">
              <a:buNone/>
            </a:pPr>
            <a:r>
              <a:rPr lang="en-US" sz="800" dirty="0"/>
              <a:t>Types of algorithms supported</a:t>
            </a:r>
          </a:p>
          <a:p>
            <a:pPr marL="171450" indent="-171450">
              <a:buFont typeface="Arial" panose="020B0604020202020204" pitchFamily="34" charset="0"/>
              <a:buChar char="•"/>
            </a:pPr>
            <a:r>
              <a:rPr lang="en-GB" sz="800" dirty="0"/>
              <a:t>Decision trees (prediction)</a:t>
            </a:r>
          </a:p>
          <a:p>
            <a:pPr marL="171450" indent="-171450">
              <a:buFont typeface="Arial" panose="020B0604020202020204" pitchFamily="34" charset="0"/>
              <a:buChar char="•"/>
            </a:pPr>
            <a:r>
              <a:rPr lang="en-GB" sz="800" dirty="0"/>
              <a:t>Support Vector Machines (supervised)</a:t>
            </a:r>
          </a:p>
          <a:p>
            <a:pPr marL="171450" indent="-171450">
              <a:buFont typeface="Arial" panose="020B0604020202020204" pitchFamily="34" charset="0"/>
              <a:buChar char="•"/>
            </a:pPr>
            <a:r>
              <a:rPr lang="en-GB" sz="800" dirty="0"/>
              <a:t>Neural network (supervised)</a:t>
            </a:r>
          </a:p>
          <a:p>
            <a:pPr marL="171450" indent="-171450">
              <a:buFont typeface="Arial" panose="020B0604020202020204" pitchFamily="34" charset="0"/>
              <a:buChar char="•"/>
            </a:pPr>
            <a:r>
              <a:rPr lang="en-GB" sz="800" dirty="0"/>
              <a:t>Matrix Factorization</a:t>
            </a:r>
          </a:p>
          <a:p>
            <a:pPr marL="171450" indent="-171450">
              <a:buFont typeface="Arial" panose="020B0604020202020204" pitchFamily="34" charset="0"/>
              <a:buChar char="•"/>
            </a:pPr>
            <a:r>
              <a:rPr lang="en-GB" sz="800" dirty="0"/>
              <a:t>K-Means clustering (unsupervised)</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900" dirty="0">
                <a:effectLst/>
                <a:latin typeface="Segoe UI" panose="020B0502040204020203" pitchFamily="34" charset="0"/>
                <a:ea typeface="Calibri" panose="020F0502020204030204" pitchFamily="34" charset="0"/>
              </a:rPr>
              <a:t>If we translate this to healthcare scenarios, we can </a:t>
            </a:r>
            <a:r>
              <a:rPr lang="en-US" sz="900" dirty="0" err="1">
                <a:effectLst/>
                <a:latin typeface="Segoe UI" panose="020B0502040204020203" pitchFamily="34" charset="0"/>
                <a:ea typeface="Calibri" panose="020F0502020204030204" pitchFamily="34" charset="0"/>
              </a:rPr>
              <a:t>forsee</a:t>
            </a:r>
            <a:r>
              <a:rPr lang="en-US" sz="900" dirty="0">
                <a:effectLst/>
                <a:latin typeface="Segoe UI" panose="020B0502040204020203" pitchFamily="34" charset="0"/>
                <a:ea typeface="Calibri" panose="020F0502020204030204" pitchFamily="34" charset="0"/>
              </a:rPr>
              <a:t> two type of scenarios:</a:t>
            </a: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Scenario 1:</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Hospitals contribute private data sets to train a machine learning model</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Hospitals do not see each other’s data sets</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60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All hospitals benefit from accessing the output (machine learning model)</a:t>
            </a:r>
          </a:p>
          <a:p>
            <a:pPr marL="342900" marR="0" lvl="0" indent="-342900">
              <a:spcBef>
                <a:spcPts val="0"/>
              </a:spcBef>
              <a:spcAft>
                <a:spcPts val="600"/>
              </a:spcAft>
              <a:buFont typeface="Symbol" panose="05050102010706020507" pitchFamily="18" charset="2"/>
              <a:buChar char=""/>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Scenario 2:</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Hospital A contributes a model, hospitals B contributed data</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Encrypted prediction on B’s data using A’s model is computed</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60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Hospitals do not see each other’s data; CSP never sees hospitals’ data</a:t>
            </a:r>
            <a:endParaRPr lang="fr-FR" sz="9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So let’s consider the COVID-19 model training demo using Confidential ML.</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This demo initiated by Microsoft Research </a:t>
            </a:r>
            <a:r>
              <a:rPr lang="en-US" sz="1800" dirty="0" err="1">
                <a:effectLst/>
                <a:latin typeface="Segoe UI" panose="020B0502040204020203" pitchFamily="34" charset="0"/>
                <a:ea typeface="Calibri" panose="020F0502020204030204" pitchFamily="34" charset="0"/>
              </a:rPr>
              <a:t>Cambrige</a:t>
            </a:r>
            <a:r>
              <a:rPr lang="en-US" sz="1800" dirty="0">
                <a:effectLst/>
                <a:latin typeface="Segoe UI" panose="020B0502040204020203" pitchFamily="34" charset="0"/>
                <a:ea typeface="Calibri" panose="020F0502020204030204" pitchFamily="34" charset="0"/>
              </a:rPr>
              <a:t> in UK is a joint work with Azure Core Security, Azure Confidential Computing, and Azure Machine Learning product groups.</a:t>
            </a: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As you will see, the demo creates a 3-stage confidential ML pipeline that pre-processes input data, combines the datasets, and trains a ResNet deep neural network written in TensorFlow. It shows how each participant locally encrypts its share of the data, and how the pipeline is executed on Azure ML, and finally, submits confidential inference requests to evaluate the accuracy of the trained model.</a:t>
            </a:r>
            <a:endParaRPr lang="fr-FR" sz="1800" dirty="0">
              <a:effectLst/>
              <a:latin typeface="Segoe UI" panose="020B0502040204020203" pitchFamily="34" charset="0"/>
              <a:ea typeface="Calibri" panose="020F0502020204030204" pitchFamily="34" charset="0"/>
            </a:endParaRPr>
          </a:p>
          <a:p>
            <a:pPr algn="l">
              <a:buFont typeface="Arial" panose="020B0604020202020204" pitchFamily="34" charset="0"/>
              <a:buNone/>
            </a:pPr>
            <a:endParaRPr lang="en-US" sz="1000" b="0" i="0" dirty="0">
              <a:solidFill>
                <a:srgbClr val="002060"/>
              </a:solidFill>
              <a:effectLst/>
              <a:latin typeface="Segoe UI Semilight" panose="020B0402040204020203" pitchFamily="34" charset="0"/>
            </a:endParaRPr>
          </a:p>
          <a:p>
            <a:r>
              <a:rPr lang="en-US" sz="1100" dirty="0">
                <a:solidFill>
                  <a:schemeClr val="tx1"/>
                </a:solidFill>
                <a:latin typeface="+mn-lt"/>
              </a:rPr>
              <a:t>Confidential ML: https://aka.ms/AIShow/ConfidentialML</a:t>
            </a:r>
          </a:p>
          <a:p>
            <a:pPr marL="0" marR="0" lvl="0" indent="0" algn="l" defTabSz="932742" rtl="0" eaLnBrk="1" fontAlgn="auto" latinLnBrk="0" hangingPunct="1">
              <a:lnSpc>
                <a:spcPct val="90000"/>
              </a:lnSpc>
              <a:spcBef>
                <a:spcPts val="0"/>
              </a:spcBef>
              <a:spcAft>
                <a:spcPts val="340"/>
              </a:spcAft>
              <a:buClrTx/>
              <a:buSzTx/>
              <a:buFontTx/>
              <a:buNone/>
              <a:tabLst/>
              <a:defRPr/>
            </a:pPr>
            <a:r>
              <a:rPr lang="fr-FR" sz="1100" b="0" i="0" dirty="0" err="1">
                <a:solidFill>
                  <a:srgbClr val="FFFFFF"/>
                </a:solidFill>
                <a:effectLst/>
                <a:latin typeface="segoe-ui_normal"/>
              </a:rPr>
              <a:t>Confidential</a:t>
            </a:r>
            <a:r>
              <a:rPr lang="fr-FR" sz="1100" b="0" i="0" dirty="0">
                <a:solidFill>
                  <a:srgbClr val="FFFFFF"/>
                </a:solidFill>
                <a:effectLst/>
                <a:latin typeface="segoe-ui_normal"/>
              </a:rPr>
              <a:t> Machine Learning </a:t>
            </a:r>
            <a:r>
              <a:rPr lang="fr-FR" sz="1100" b="0" i="0" dirty="0" err="1">
                <a:solidFill>
                  <a:srgbClr val="FFFFFF"/>
                </a:solidFill>
                <a:effectLst/>
                <a:latin typeface="segoe-ui_normal"/>
              </a:rPr>
              <a:t>Deep</a:t>
            </a:r>
            <a:r>
              <a:rPr lang="fr-FR" sz="1100" b="0" i="0" dirty="0">
                <a:solidFill>
                  <a:srgbClr val="FFFFFF"/>
                </a:solidFill>
                <a:effectLst/>
                <a:latin typeface="segoe-ui_normal"/>
              </a:rPr>
              <a:t>-Dive: https://channel9.msdn.com/Shows/AI-Show/Confidential-Machine-Learning-Deep-Dive</a:t>
            </a:r>
          </a:p>
          <a:p>
            <a:r>
              <a:rPr lang="en-US" sz="1100" dirty="0">
                <a:solidFill>
                  <a:schemeClr val="tx1"/>
                </a:solidFill>
                <a:latin typeface="+mn-lt"/>
              </a:rPr>
              <a:t>Azure responds to COVID-19: </a:t>
            </a:r>
            <a:r>
              <a:rPr lang="fr-FR" sz="1100" dirty="0"/>
              <a:t>https://azure.microsoft.com/en-us/blog/azure-responds-to-covid19/</a:t>
            </a:r>
          </a:p>
          <a:p>
            <a:pPr algn="l">
              <a:buFont typeface="Arial" panose="020B0604020202020204" pitchFamily="34" charset="0"/>
              <a:buNone/>
            </a:pPr>
            <a:endParaRPr lang="en-US" sz="1100" b="0" i="0" dirty="0">
              <a:solidFill>
                <a:srgbClr val="00206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529777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t>
            </a:r>
            <a:r>
              <a:rPr lang="en-GB" dirty="0" err="1"/>
              <a:t>PoC</a:t>
            </a:r>
            <a:r>
              <a:rPr lang="en-GB" dirty="0"/>
              <a:t> shows how to leverage the emerging confidential computing ecosystem to build new services on Azure:</a:t>
            </a:r>
          </a:p>
          <a:p>
            <a:r>
              <a:rPr lang="en-GB" dirty="0"/>
              <a:t>  + OpenEnclave SDK for enclave development</a:t>
            </a:r>
            <a:endParaRPr lang="en-GB" dirty="0">
              <a:cs typeface="Calibri"/>
            </a:endParaRPr>
          </a:p>
          <a:p>
            <a:r>
              <a:rPr lang="en-GB" dirty="0"/>
              <a:t>  + Key Vault for key management</a:t>
            </a:r>
            <a:endParaRPr lang="en-GB" dirty="0">
              <a:cs typeface="Calibri"/>
            </a:endParaRPr>
          </a:p>
          <a:p>
            <a:r>
              <a:rPr lang="en-GB" dirty="0"/>
              <a:t>  + Attestation Service for remote attestation</a:t>
            </a:r>
            <a:endParaRPr lang="en-GB" dirty="0">
              <a:cs typeface="Calibri"/>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79844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Life Labs</a:t>
            </a:r>
          </a:p>
          <a:p>
            <a:pPr marL="171450" indent="-171450">
              <a:buFont typeface="Arial" panose="020B0604020202020204" pitchFamily="34" charset="0"/>
              <a:buChar char="•"/>
            </a:pPr>
            <a:r>
              <a:rPr lang="en-US" sz="1000" dirty="0">
                <a:solidFill>
                  <a:srgbClr val="222222"/>
                </a:solidFill>
                <a:latin typeface="Open Sans"/>
              </a:rPr>
              <a:t>The data breach of the Canadian laboratory testing company </a:t>
            </a:r>
            <a:r>
              <a:rPr lang="en-US" sz="1000" dirty="0" err="1">
                <a:solidFill>
                  <a:srgbClr val="222222"/>
                </a:solidFill>
                <a:latin typeface="Open Sans"/>
              </a:rPr>
              <a:t>LifeLabs</a:t>
            </a:r>
            <a:r>
              <a:rPr lang="en-US" sz="1000" dirty="0">
                <a:solidFill>
                  <a:srgbClr val="222222"/>
                </a:solidFill>
                <a:latin typeface="Open Sans"/>
              </a:rPr>
              <a:t> is one of "several wake-up calls" for security and privacy challenges that come with the push for a medical system in which </a:t>
            </a:r>
            <a:r>
              <a:rPr lang="en-US" sz="1000" dirty="0">
                <a:solidFill>
                  <a:srgbClr val="0550C8"/>
                </a:solidFill>
                <a:latin typeface="Open Sans"/>
                <a:hlinkClick r:id="rId3"/>
              </a:rPr>
              <a:t>eHealth</a:t>
            </a:r>
            <a:r>
              <a:rPr lang="en-US" sz="1000" dirty="0">
                <a:solidFill>
                  <a:srgbClr val="222222"/>
                </a:solidFill>
                <a:latin typeface="Open Sans"/>
              </a:rPr>
              <a:t> plays a significant role.</a:t>
            </a:r>
          </a:p>
          <a:p>
            <a:pPr marL="171450" indent="-171450">
              <a:buFont typeface="Arial" panose="020B0604020202020204" pitchFamily="34" charset="0"/>
              <a:buChar char="•"/>
            </a:pPr>
            <a:r>
              <a:rPr lang="en-US" sz="900" dirty="0">
                <a:solidFill>
                  <a:srgbClr val="222222"/>
                </a:solidFill>
                <a:latin typeface="Open Sans"/>
              </a:rPr>
              <a:t>"The medical field for us is one of the worst when it comes to cyber security practices," said David Kennedy, cyber security expert and founder and CEO of </a:t>
            </a:r>
            <a:r>
              <a:rPr lang="en-US" sz="900" dirty="0" err="1">
                <a:solidFill>
                  <a:srgbClr val="222222"/>
                </a:solidFill>
                <a:latin typeface="Open Sans"/>
              </a:rPr>
              <a:t>TrustedSec</a:t>
            </a:r>
            <a:r>
              <a:rPr lang="en-US" sz="900" dirty="0">
                <a:solidFill>
                  <a:srgbClr val="222222"/>
                </a:solidFill>
                <a:latin typeface="Open Sans"/>
              </a:rPr>
              <a:t>, an information security consulting firm.</a:t>
            </a:r>
          </a:p>
          <a:p>
            <a:pPr marL="171450" indent="-171450">
              <a:buFont typeface="Arial" panose="020B0604020202020204" pitchFamily="34" charset="0"/>
              <a:buChar char="•"/>
            </a:pPr>
            <a:r>
              <a:rPr lang="en-US" sz="900" dirty="0">
                <a:solidFill>
                  <a:srgbClr val="222222"/>
                </a:solidFill>
                <a:latin typeface="Open Sans"/>
              </a:rPr>
              <a:t>"What's interesting about the large push for electronic patient health-care information that you put online is that a lot of these </a:t>
            </a:r>
            <a:r>
              <a:rPr lang="en-US" sz="900" dirty="0">
                <a:solidFill>
                  <a:srgbClr val="222222"/>
                </a:solidFill>
                <a:highlight>
                  <a:srgbClr val="FFFF00"/>
                </a:highlight>
                <a:latin typeface="Open Sans"/>
              </a:rPr>
              <a:t>organizations are not designed to withstand </a:t>
            </a:r>
            <a:r>
              <a:rPr lang="en-US" sz="900" dirty="0">
                <a:solidFill>
                  <a:srgbClr val="222222"/>
                </a:solidFill>
                <a:latin typeface="Open Sans"/>
              </a:rPr>
              <a:t>attacks</a:t>
            </a:r>
            <a:r>
              <a:rPr lang="en-US" sz="900" i="1" dirty="0">
                <a:solidFill>
                  <a:srgbClr val="222222"/>
                </a:solidFill>
                <a:latin typeface="Open Sans"/>
              </a:rPr>
              <a:t>."</a:t>
            </a:r>
            <a:endParaRPr lang="en-US" sz="900" b="0" i="0" dirty="0">
              <a:solidFill>
                <a:srgbClr val="222222"/>
              </a:solidFill>
              <a:effectLst/>
              <a:latin typeface="Open Sans"/>
            </a:endParaRPr>
          </a:p>
          <a:p>
            <a:endParaRPr lang="en-US" dirty="0"/>
          </a:p>
          <a:p>
            <a:r>
              <a:rPr lang="en-US" b="1" dirty="0"/>
              <a:t>Canada Desjardins</a:t>
            </a:r>
          </a:p>
          <a:p>
            <a:pPr marL="171450" indent="-171450">
              <a:buFont typeface="Arial" panose="020B0604020202020204" pitchFamily="34" charset="0"/>
              <a:buChar char="•"/>
            </a:pPr>
            <a:r>
              <a:rPr lang="en-US" sz="900" dirty="0">
                <a:solidFill>
                  <a:srgbClr val="333333"/>
                </a:solidFill>
                <a:latin typeface="Helvetica Neue"/>
              </a:rPr>
              <a:t>Canadian lender Desjardins Group said on Monday it spent C$70 million ($53 million) in the second quarter related to a </a:t>
            </a:r>
            <a:r>
              <a:rPr lang="en-US" sz="900" u="sng" dirty="0">
                <a:solidFill>
                  <a:srgbClr val="AF231C"/>
                </a:solidFill>
                <a:latin typeface="Helvetica Neue"/>
                <a:hlinkClick r:id="rId4"/>
              </a:rPr>
              <a:t>data privacy breach</a:t>
            </a:r>
            <a:r>
              <a:rPr lang="en-US" sz="900" dirty="0">
                <a:solidFill>
                  <a:srgbClr val="333333"/>
                </a:solidFill>
                <a:latin typeface="Helvetica Neue"/>
              </a:rPr>
              <a:t> earlier this year that exposed personal information of 2.9 million members.</a:t>
            </a:r>
          </a:p>
          <a:p>
            <a:pPr marL="171450" indent="-171450">
              <a:buFont typeface="Arial" panose="020B0604020202020204" pitchFamily="34" charset="0"/>
              <a:buChar char="•"/>
            </a:pPr>
            <a:r>
              <a:rPr lang="en-US" sz="900" dirty="0">
                <a:highlight>
                  <a:srgbClr val="FFFF00"/>
                </a:highlight>
              </a:rPr>
              <a:t>Unauthorized use of internal data by an employee </a:t>
            </a:r>
            <a:r>
              <a:rPr lang="en-US" sz="900" dirty="0"/>
              <a:t>led to breach of personal information including social insurance number, address and details of banking habits, the company said in June.</a:t>
            </a:r>
            <a:endParaRPr lang="en-US" sz="800" dirty="0"/>
          </a:p>
          <a:p>
            <a:endParaRPr lang="en-US" dirty="0"/>
          </a:p>
          <a:p>
            <a:r>
              <a:rPr lang="en-US" dirty="0"/>
              <a:t>Anthem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t>…health insurance company that somehow allowed hackers to gain access to information it held on as many as 80 million Americans…gained access to Anthem’s data by </a:t>
            </a:r>
            <a:r>
              <a:rPr lang="en-US" sz="900" dirty="0">
                <a:highlight>
                  <a:srgbClr val="FFFF00"/>
                </a:highlight>
              </a:rPr>
              <a:t>stealing the network credentials </a:t>
            </a:r>
            <a:r>
              <a:rPr lang="en-US" sz="900" dirty="0"/>
              <a:t>of at least five employees with high-level IT access.</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82211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Simplifying</a:t>
            </a:r>
            <a:r>
              <a:rPr lang="fr-FR" dirty="0"/>
              <a:t> </a:t>
            </a:r>
            <a:r>
              <a:rPr lang="fr-FR" dirty="0" err="1"/>
              <a:t>confidential</a:t>
            </a:r>
            <a:r>
              <a:rPr lang="fr-FR" dirty="0"/>
              <a:t> </a:t>
            </a:r>
            <a:r>
              <a:rPr lang="fr-FR" dirty="0" err="1"/>
              <a:t>computing</a:t>
            </a:r>
            <a:r>
              <a:rPr lang="fr-FR" dirty="0"/>
              <a:t>: </a:t>
            </a:r>
            <a:r>
              <a:rPr lang="en-US" dirty="0"/>
              <a:t>: Azure IoT Edge security with enclaves – Public preview:</a:t>
            </a:r>
            <a:r>
              <a:rPr lang="fr-FR" dirty="0"/>
              <a:t> </a:t>
            </a:r>
            <a:r>
              <a:rPr lang="fr-FR" dirty="0">
                <a:hlinkClick r:id="rId3"/>
              </a:rPr>
              <a:t>https://azure.microsoft.com/en-us/blog/simplifying-confidential-computing-azure-iot-edge-security-with-enclaves-public-preview/</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https://www.microsoft.com/en-us/research/theme/confidential-computing/</a:t>
            </a: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57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060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399768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329818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757966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Mid-2015: </a:t>
            </a:r>
            <a:r>
              <a:rPr lang="en-US" dirty="0" err="1"/>
              <a:t>BitDefender</a:t>
            </a:r>
            <a:r>
              <a:rPr lang="en-US" dirty="0"/>
              <a:t> username/password stolen, 2015: Anthem breach, 2014-2015: Talk-Talk reported security incidents, 2016: Yahoo breach</a:t>
            </a:r>
          </a:p>
          <a:p>
            <a:endParaRPr lang="en-US" dirty="0"/>
          </a:p>
          <a:p>
            <a:r>
              <a:rPr lang="en-US" sz="900" dirty="0">
                <a:gradFill>
                  <a:gsLst>
                    <a:gs pos="2917">
                      <a:srgbClr val="2F2F2F"/>
                    </a:gs>
                    <a:gs pos="30000">
                      <a:srgbClr val="2F2F2F"/>
                    </a:gs>
                  </a:gsLst>
                  <a:lin ang="5400000" scaled="0"/>
                </a:gradFill>
                <a:latin typeface="Segoe UI Condensed"/>
                <a:cs typeface="Segoe UI" panose="020B0502040204020203" pitchFamily="34" charset="0"/>
              </a:rPr>
              <a:t>Data breaches are virtually daily news events, with attackers gaining access to personally identifiable information (PII), financial data, and corporate intellectual property. </a:t>
            </a:r>
          </a:p>
          <a:p>
            <a:endParaRPr lang="en-US" sz="900" dirty="0">
              <a:gradFill>
                <a:gsLst>
                  <a:gs pos="2917">
                    <a:srgbClr val="2F2F2F"/>
                  </a:gs>
                  <a:gs pos="30000">
                    <a:srgbClr val="2F2F2F"/>
                  </a:gs>
                </a:gsLst>
                <a:lin ang="5400000" scaled="0"/>
              </a:gradFill>
              <a:latin typeface="Segoe UI Condensed"/>
              <a:cs typeface="Segoe UI" panose="020B0502040204020203" pitchFamily="34" charset="0"/>
            </a:endParaRPr>
          </a:p>
          <a:p>
            <a:r>
              <a:rPr lang="en-US" sz="900" dirty="0">
                <a:gradFill>
                  <a:gsLst>
                    <a:gs pos="2917">
                      <a:srgbClr val="2F2F2F"/>
                    </a:gs>
                    <a:gs pos="30000">
                      <a:srgbClr val="2F2F2F"/>
                    </a:gs>
                  </a:gsLst>
                  <a:lin ang="5400000" scaled="0"/>
                </a:gradFill>
                <a:latin typeface="Segoe UI Condensed"/>
                <a:cs typeface="Segoe UI" panose="020B0502040204020203" pitchFamily="34" charset="0"/>
              </a:rPr>
              <a:t>While many breaches are the result of poorly configured access control, most can be traced to data that is accessed while in use, either through administrative accounts, or by leveraging compromised keys to access encrypted data. Despite advanced cybersecurity controls and mitigations, some customers are reluctant to move their most sensitive data to the cloud for fear of attacks against their data when it is in-use.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72099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4127039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448539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127039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Underlying Microsoft’s efforts in HE is the Microsoft Research developed SEAL library.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UPDATE : </a:t>
            </a:r>
            <a:r>
              <a:rPr lang="en-US"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3.4.5 released under MIT license in November 2019</a:t>
            </a:r>
            <a:r>
              <a:rPr lang="fr-FR"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-&gt; SEAL 3.5.0 </a:t>
            </a:r>
            <a:r>
              <a:rPr lang="fr-FR" sz="900" dirty="0" err="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released</a:t>
            </a:r>
            <a:r>
              <a:rPr lang="fr-FR"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in April 2020</a:t>
            </a:r>
            <a:endParaRPr lang="en-US" dirty="0"/>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8159483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What kind of a solution offering are we talking about here:</a:t>
            </a:r>
          </a:p>
          <a:p>
            <a:endParaRPr lang="en-US" dirty="0"/>
          </a:p>
          <a:p>
            <a:r>
              <a:rPr lang="en-US" dirty="0"/>
              <a:t>In a typical AI/ML model development cycle there can be three major privacy problems:</a:t>
            </a:r>
          </a:p>
          <a:p>
            <a:endParaRPr lang="en-US" dirty="0"/>
          </a:p>
          <a:p>
            <a:pPr marL="228600" indent="-228600">
              <a:buAutoNum type="arabicParenR"/>
            </a:pPr>
            <a:r>
              <a:rPr lang="en-US" dirty="0"/>
              <a:t>During </a:t>
            </a:r>
            <a:r>
              <a:rPr lang="en-US" dirty="0" err="1"/>
              <a:t>infere</a:t>
            </a:r>
            <a:r>
              <a:rPr lang="en-US" dirty="0"/>
              <a:t> …..</a:t>
            </a:r>
          </a:p>
          <a:p>
            <a:pPr marL="228600" indent="-228600">
              <a:buAutoNum type="arabicParenR"/>
            </a:pPr>
            <a:r>
              <a:rPr lang="en-US" dirty="0"/>
              <a:t>If you are trying to train a model using sensitive data in a typical eyes-on fashion, then your data scientist or developer has access to data that can be potentially misused</a:t>
            </a:r>
          </a:p>
          <a:p>
            <a:pPr marL="228600" indent="-228600">
              <a:buAutoNum type="arabicParenR"/>
            </a:pPr>
            <a:r>
              <a:rPr lang="en-US" dirty="0"/>
              <a:t>And finally, smart hackers have figured out how to steal sensitive data information even from a trained model</a:t>
            </a:r>
          </a:p>
          <a:p>
            <a:pPr marL="228600" indent="-228600">
              <a:buAutoNum type="arabicParenR"/>
            </a:pPr>
            <a:endParaRPr lang="en-US" dirty="0"/>
          </a:p>
          <a:p>
            <a:pPr marL="0" indent="0">
              <a:buNone/>
            </a:pPr>
            <a:r>
              <a:rPr lang="en-US" dirty="0"/>
              <a:t>Our proposed solution intends to solve all these three major issues by targeting scenarios such as:</a:t>
            </a:r>
          </a:p>
          <a:p>
            <a:pPr marL="0" indent="0">
              <a:buNone/>
            </a:pPr>
            <a:endParaRPr lang="en-US" dirty="0"/>
          </a:p>
          <a:p>
            <a:pPr marL="0" indent="0">
              <a:buNone/>
            </a:pPr>
            <a:r>
              <a:rPr lang="en-US" dirty="0"/>
              <a:t>Enabling private prediction</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@Microsoft, we believe we can solve all these issues through certain techniques, which I will describe in a couple of minutes.</a:t>
            </a:r>
          </a:p>
          <a:p>
            <a:endParaRPr lang="en-US" dirty="0"/>
          </a:p>
          <a:p>
            <a:r>
              <a:rPr lang="en-US" dirty="0"/>
              <a:t>Our long-term vision is to adequately address the following customer scenarios we are focusing 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baseline="0" dirty="0">
                <a:solidFill>
                  <a:srgbClr val="505050"/>
                </a:solidFill>
                <a:latin typeface="Segoe UI Semibold" panose="020B0702040204020203" pitchFamily="34" charset="0"/>
              </a:rPr>
              <a:t>Private inferencing: </a:t>
            </a:r>
            <a:r>
              <a:rPr lang="en-US" dirty="0"/>
              <a:t>medical imaging analysis, EDI 837 patient records analysis - used in HIPAA EDI transactions. The EDI 837 Healthcare Claim concerns the submission of healthcare claim billing information, encounter information or both, see https://edi3.dicentral.com/edi-837</a:t>
            </a:r>
            <a:endParaRPr lang="en-US" sz="900" b="0" i="0" u="none" strike="noStrike" kern="1200" baseline="0" dirty="0">
              <a:solidFill>
                <a:srgbClr val="505050"/>
              </a:solidFill>
              <a:latin typeface="Segoe UI Semibold" panose="020B0702040204020203" pitchFamily="34" charset="0"/>
            </a:endParaRPr>
          </a:p>
          <a:p>
            <a:pPr marL="171450" lvl="0" indent="-171450">
              <a:buFont typeface="Arial" panose="020B0604020202020204" pitchFamily="34" charset="0"/>
              <a:buChar char="•"/>
            </a:pPr>
            <a:r>
              <a:rPr lang="en-US" sz="900" b="0" i="0" u="none" strike="noStrike" kern="1200" baseline="0" dirty="0">
                <a:solidFill>
                  <a:srgbClr val="505050"/>
                </a:solidFill>
                <a:latin typeface="Segoe UI Semibold" panose="020B0702040204020203" pitchFamily="34" charset="0"/>
              </a:rPr>
              <a:t>Private analytics &amp; search: </a:t>
            </a:r>
            <a:r>
              <a:rPr lang="en-US" dirty="0"/>
              <a:t>always encrypted databases, private set intersection</a:t>
            </a:r>
            <a:endParaRPr lang="en-US" sz="900" b="0" i="0" u="none" strike="noStrike" kern="1200" baseline="0" dirty="0">
              <a:solidFill>
                <a:srgbClr val="505050"/>
              </a:solidFill>
              <a:latin typeface="Segoe UI Semibold" panose="020B0702040204020203" pitchFamily="34" charset="0"/>
            </a:endParaRPr>
          </a:p>
          <a:p>
            <a:pPr marL="171450" lvl="0" indent="-171450">
              <a:buFont typeface="Arial" panose="020B0604020202020204" pitchFamily="34" charset="0"/>
              <a:buChar char="•"/>
            </a:pPr>
            <a:r>
              <a:rPr lang="en-US" sz="900" b="0" i="0" u="none" strike="noStrike" kern="1200" baseline="0" dirty="0">
                <a:solidFill>
                  <a:srgbClr val="505050"/>
                </a:solidFill>
                <a:latin typeface="Segoe UI Semibold" panose="020B0702040204020203" pitchFamily="34" charset="0"/>
              </a:rPr>
              <a:t>Private model training: </a:t>
            </a:r>
            <a:r>
              <a:rPr lang="en-US" dirty="0"/>
              <a:t>training on IoT data, multi party model training </a:t>
            </a:r>
          </a:p>
          <a:p>
            <a:endParaRPr lang="en-US" sz="900" b="0" i="0" u="none" strike="noStrike" kern="1200" baseline="0" dirty="0">
              <a:solidFill>
                <a:srgbClr val="505050"/>
              </a:solidFill>
              <a:latin typeface="Segoe UI Semibold" panose="020B0702040204020203" pitchFamily="34" charset="0"/>
            </a:endParaRPr>
          </a:p>
          <a:p>
            <a:endParaRPr lang="en-US" sz="900" b="0" i="0" u="none" strike="noStrike" kern="1200" baseline="0" dirty="0">
              <a:solidFill>
                <a:srgbClr val="505050"/>
              </a:solidFill>
              <a:latin typeface="Segoe UI Semibold" panose="020B0702040204020203" pitchFamily="34" charset="0"/>
            </a:endParaRP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layers of encryption in Azure available, we recommend you focus on the highest security return on investment (ROI) areas</a:t>
            </a:r>
          </a:p>
          <a:p>
            <a:endParaRPr lang="en-US" dirty="0"/>
          </a:p>
          <a:p>
            <a:r>
              <a:rPr lang="en-US" dirty="0"/>
              <a:t>Many encryption layers only mitigate attacks on the cloud providers infrastructure or help meet regulatory requirements (many of which were written prior to cloud computing). </a:t>
            </a:r>
          </a:p>
          <a:p>
            <a:endParaRPr lang="en-US" dirty="0"/>
          </a:p>
          <a:p>
            <a:r>
              <a:rPr lang="en-US" dirty="0"/>
              <a:t>We recommend maximizing your security return on investment by prioritizing encryption that</a:t>
            </a:r>
          </a:p>
          <a:p>
            <a:pPr marL="228600" indent="-228600">
              <a:buFont typeface="+mj-lt"/>
              <a:buAutoNum type="arabicPeriod"/>
            </a:pPr>
            <a:r>
              <a:rPr lang="en-US" dirty="0"/>
              <a:t>Mitigates additional attacks and data leakage risks (such as Document and VM Disk Encryption)</a:t>
            </a:r>
          </a:p>
          <a:p>
            <a:pPr marL="228600" indent="-228600">
              <a:buFont typeface="+mj-lt"/>
              <a:buAutoNum type="arabicPeriod"/>
            </a:pPr>
            <a:r>
              <a:rPr lang="en-US" dirty="0"/>
              <a:t>Doesn’t require you to manage keys (such as Storage Encryption and Azure Service Encryption </a:t>
            </a:r>
            <a:r>
              <a:rPr lang="en-US" i="1" dirty="0"/>
              <a:t>with Microsoft Managed Keys</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3123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900" b="0" i="0" u="none" strike="noStrike" kern="1200" baseline="0" dirty="0">
              <a:solidFill>
                <a:srgbClr val="505050"/>
              </a:solidFill>
              <a:latin typeface="Segoe UI Semibold" panose="020B0702040204020203" pitchFamily="34" charset="0"/>
            </a:endParaRPr>
          </a:p>
          <a:p>
            <a:endParaRPr lang="en-US" sz="900" b="0" i="0" u="none" strike="noStrike" kern="1200" baseline="0" dirty="0">
              <a:solidFill>
                <a:srgbClr val="505050"/>
              </a:solidFill>
              <a:latin typeface="Segoe UI Semibold" panose="020B0702040204020203" pitchFamily="34" charset="0"/>
            </a:endParaRP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See “CHET-ONNX: Encrypted Inferencing in ONNX Runtime” deck</a:t>
            </a:r>
          </a:p>
          <a:p>
            <a:endParaRPr lang="en-US" dirty="0"/>
          </a:p>
          <a:p>
            <a:r>
              <a:rPr lang="en-US" dirty="0"/>
              <a:t>An Execution Provider is a documented point of extensibility (https://github.com/microsoft/onnxruntime/blob/master/docs/AddingExecutionProvider.md)</a:t>
            </a:r>
          </a:p>
          <a:p>
            <a:endParaRPr lang="en-US" dirty="0"/>
          </a:p>
          <a:p>
            <a:r>
              <a:rPr lang="en-US" dirty="0"/>
              <a:t>The CHET execution provider will map ONNX Runtime graph nodes into CHET kernels, and orchestrate calling the compiler and executor. Transferring normal Tensors into and out of the CHET provider corresponds to encryption and decryption</a:t>
            </a: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5599393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“CHET-ONNX: Encrypted Inferencing in ONNX Runtime” deck</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489766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Built community consisting of researchers, developers, business people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A1A1A"/>
                </a:solidFill>
                <a:effectLst/>
                <a:latin typeface="Merriweather"/>
              </a:rPr>
              <a:t>Homomorphic Encryption Security Standard (November 21, 2018): http://homomorphicencryption.org/wp-content/uploads/2018/11/HomomorphicEncryptionStandardv1.1.pdf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Security: This white paper discusses the security standard for homomorphic encryption (http://homomorphicencryption.org/white_papers/security_homomorphic_encryption_white_paper.pdf)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API: This white paper discusses the design of API standards for homomorphic encryption (http://homomorphicencryption.org/white_papers/API_homomorphic_encryption_white_paper.pdf)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Applications: This white discusses the motivating applications for homomorphic encryption (http://homomorphicencryption.org/white_papers/applications_homomorphic_encryption_white_paper.pdf)</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3721064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78969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When people think of collaboration, they typically think of desktop and mobile productivity apps. Not that there is anything wrong with that. We want to introduce the idea here of multiparty engineering – leveraging data proliferation, ubiquitous connectivity and utility computing in the service of industrial grade collaboration.</a:t>
            </a:r>
            <a:endParaRPr lang="en-US" dirty="0"/>
          </a:p>
          <a:p>
            <a:endParaRPr lang="en-US" dirty="0"/>
          </a:p>
          <a:p>
            <a:r>
              <a:rPr lang="en-US" dirty="0"/>
              <a:t>https://en.wikipedia.org/wiki/Secure_multi-party_computation</a:t>
            </a:r>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83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5356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 emerging ISO/IEC Standard </a:t>
            </a:r>
            <a:r>
              <a:rPr lang="en-US" sz="900" dirty="0"/>
              <a:t>SC 38 Study Group: Trusted Processing of Multi-sourced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PySyft</a:t>
            </a:r>
            <a:r>
              <a:rPr lang="en-US" dirty="0"/>
              <a:t> is a Python library for secure and private Deep Learning. It decouples private data from model training, using Federated Learning, Differential Privacy, and Encrypted Computation (like Multi-Party Computation (MPC) and Homomorphic Encryption (HE)) within the main Deep Learning frameworks like PyTorch and TensorFlow. </a:t>
            </a:r>
          </a:p>
          <a:p>
            <a:r>
              <a:rPr lang="en-US" dirty="0"/>
              <a:t>https://github.com/OpenMined/PySyft</a:t>
            </a:r>
          </a:p>
        </p:txBody>
      </p:sp>
      <p:sp>
        <p:nvSpPr>
          <p:cNvPr id="4" name="Slide Number Placeholder 3"/>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4091183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sharing business model pattens: point to point data transfers, centralized data sharing, distributed data sharing</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1715413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sharing business model pattens: point to point data transfers, centralized data sharing, distributed data sharing</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1715413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See “CHET-ONNX: Encrypted Inferencing in ONNX Runtime” deck</a:t>
            </a:r>
          </a:p>
          <a:p>
            <a:endParaRPr lang="en-US" dirty="0"/>
          </a:p>
          <a:p>
            <a:r>
              <a:rPr lang="en-US" dirty="0"/>
              <a:t>An Execution Provider is a documented point of extensibility (https://github.com/microsoft/onnxruntime/blob/master/docs/AddingExecutionProvider.md)</a:t>
            </a:r>
          </a:p>
          <a:p>
            <a:endParaRPr lang="en-US" dirty="0"/>
          </a:p>
          <a:p>
            <a:r>
              <a:rPr lang="en-US" dirty="0"/>
              <a:t>The CHET execution provider will map ONNX Runtime graph nodes into CHET kernels, and orchestrate calling the compiler and executor. Transferring normal Tensors into and out of the CHET provider corresponds to encryption and decryption</a:t>
            </a: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5599393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sharing business model pattens: point to point data transfers, centralized data sharing, distributed data sharing</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219301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54923">
              <a:lnSpc>
                <a:spcPct val="115000"/>
              </a:lnSpc>
              <a:spcAft>
                <a:spcPts val="1591"/>
              </a:spcAft>
              <a:defRPr/>
            </a:pPr>
            <a:r>
              <a:rPr lang="en-US" sz="1900" dirty="0">
                <a:latin typeface="Segoe UI" panose="020B0502040204020203" pitchFamily="34" charset="0"/>
              </a:rPr>
              <a:t>For data in transit, customers can enable encryption for traffic between their own VMs and end users. Azure protects data in transit to or from outside components, as well as data in transit internally, such as between two virtual networks. Azure uses industry standard transport protocols such as SSL and TLS between user devices and Microsoft datacenters, and within datacenters themselves</a:t>
            </a:r>
          </a:p>
          <a:p>
            <a:pPr defTabSz="1483917">
              <a:spcAft>
                <a:spcPts val="955"/>
              </a:spcAft>
            </a:pPr>
            <a:endParaRPr lang="en-US" sz="2200" b="1" dirty="0">
              <a:solidFill>
                <a:srgbClr val="0171B0"/>
              </a:solidFill>
            </a:endParaRPr>
          </a:p>
          <a:p>
            <a:pPr defTabSz="1483917">
              <a:spcAft>
                <a:spcPts val="955"/>
              </a:spcAft>
            </a:pPr>
            <a:r>
              <a:rPr lang="en-US" sz="2200" b="1" dirty="0">
                <a:solidFill>
                  <a:srgbClr val="0171B0"/>
                </a:solidFill>
              </a:rPr>
              <a:t>AZURE:</a:t>
            </a:r>
          </a:p>
          <a:p>
            <a:pPr marL="376361" indent="-376361">
              <a:spcAft>
                <a:spcPts val="955"/>
              </a:spcAft>
              <a:buFont typeface="Arial" panose="020B0604020202020204" pitchFamily="34" charset="0"/>
              <a:buChar char="•"/>
            </a:pPr>
            <a:r>
              <a:rPr lang="en-US" dirty="0">
                <a:solidFill>
                  <a:srgbClr val="44546A"/>
                </a:solidFill>
              </a:rPr>
              <a:t>Encrypts most communication between Azure datacenters with a commitment to encrypt all traffic</a:t>
            </a:r>
            <a:r>
              <a:rPr lang="en-US" baseline="0" dirty="0">
                <a:solidFill>
                  <a:srgbClr val="44546A"/>
                </a:solidFill>
              </a:rPr>
              <a:t> by the end of 2014</a:t>
            </a:r>
            <a:endParaRPr lang="en-US" dirty="0">
              <a:solidFill>
                <a:srgbClr val="44546A"/>
              </a:solidFill>
            </a:endParaRPr>
          </a:p>
          <a:p>
            <a:pPr marL="376361" indent="-376361">
              <a:spcAft>
                <a:spcPts val="955"/>
              </a:spcAft>
              <a:buFont typeface="Arial" panose="020B0604020202020204" pitchFamily="34" charset="0"/>
              <a:buChar char="•"/>
            </a:pPr>
            <a:r>
              <a:rPr lang="en-US" dirty="0">
                <a:solidFill>
                  <a:srgbClr val="44546A"/>
                </a:solidFill>
              </a:rPr>
              <a:t>Encrypts transactions through Azure Portal using HTTPS</a:t>
            </a:r>
          </a:p>
          <a:p>
            <a:pPr marL="376361" indent="-376361">
              <a:spcAft>
                <a:spcPts val="955"/>
              </a:spcAft>
              <a:buFont typeface="Arial" panose="020B0604020202020204" pitchFamily="34" charset="0"/>
              <a:buChar char="•"/>
            </a:pPr>
            <a:r>
              <a:rPr lang="en-US" dirty="0">
                <a:solidFill>
                  <a:srgbClr val="44546A"/>
                </a:solidFill>
              </a:rPr>
              <a:t>Only accepts encrypted disks for import/export of data</a:t>
            </a:r>
          </a:p>
          <a:p>
            <a:pPr marL="376361" indent="-376361">
              <a:spcAft>
                <a:spcPts val="955"/>
              </a:spcAft>
              <a:buFont typeface="Arial" panose="020B0604020202020204" pitchFamily="34" charset="0"/>
              <a:buChar char="•"/>
            </a:pPr>
            <a:r>
              <a:rPr lang="en-US" dirty="0">
                <a:solidFill>
                  <a:srgbClr val="44546A"/>
                </a:solidFill>
              </a:rPr>
              <a:t>Supports FIPS 140-2 ciphers</a:t>
            </a:r>
          </a:p>
          <a:p>
            <a:pPr marL="376361" indent="-376361">
              <a:spcAft>
                <a:spcPts val="955"/>
              </a:spcAft>
              <a:buFont typeface="Arial" panose="020B0604020202020204" pitchFamily="34" charset="0"/>
              <a:buChar char="•"/>
            </a:pPr>
            <a:endParaRPr lang="en-US" dirty="0">
              <a:solidFill>
                <a:srgbClr val="44546A"/>
              </a:solidFill>
            </a:endParaRPr>
          </a:p>
          <a:p>
            <a:pPr defTabSz="1483917">
              <a:spcAft>
                <a:spcPts val="955"/>
              </a:spcAft>
            </a:pPr>
            <a:r>
              <a:rPr lang="en-US" sz="2200" b="1" dirty="0">
                <a:solidFill>
                  <a:srgbClr val="0171B0"/>
                </a:solidFill>
              </a:rPr>
              <a:t>CUSTOMER:</a:t>
            </a:r>
          </a:p>
          <a:p>
            <a:pPr marL="376361" indent="-376361">
              <a:spcAft>
                <a:spcPts val="955"/>
              </a:spcAft>
              <a:buFont typeface="Arial" panose="020B0604020202020204" pitchFamily="34" charset="0"/>
              <a:buChar char="•"/>
            </a:pPr>
            <a:r>
              <a:rPr lang="en-US" dirty="0">
                <a:solidFill>
                  <a:srgbClr val="44546A"/>
                </a:solidFill>
              </a:rPr>
              <a:t>Can choose HTTPS for REST API (recommended) for Storage</a:t>
            </a:r>
          </a:p>
          <a:p>
            <a:pPr marL="376361" indent="-376361">
              <a:spcAft>
                <a:spcPts val="955"/>
              </a:spcAft>
              <a:buFont typeface="Arial" panose="020B0604020202020204" pitchFamily="34" charset="0"/>
              <a:buChar char="•"/>
              <a:defRPr/>
            </a:pPr>
            <a:r>
              <a:rPr lang="en-US" dirty="0">
                <a:solidFill>
                  <a:srgbClr val="44546A"/>
                </a:solidFill>
              </a:rPr>
              <a:t>Configure HTTPS endpoints for application running in Azure</a:t>
            </a:r>
          </a:p>
          <a:p>
            <a:pPr marL="376361" indent="-376361">
              <a:spcAft>
                <a:spcPts val="955"/>
              </a:spcAft>
              <a:buFont typeface="Arial" panose="020B0604020202020204" pitchFamily="34" charset="0"/>
              <a:buChar char="•"/>
              <a:defRPr/>
            </a:pPr>
            <a:r>
              <a:rPr lang="en-US" dirty="0">
                <a:solidFill>
                  <a:srgbClr val="44546A"/>
                </a:solidFill>
              </a:rPr>
              <a:t>Encrypt traffic between Web client and server by implementing TLS on IIS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043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6AD709-879C-401A-B2E0-E7FBAFF08C93}"/>
              </a:ext>
            </a:extLst>
          </p:cNvPr>
          <p:cNvSpPr>
            <a:spLocks noGrp="1"/>
          </p:cNvSpPr>
          <p:nvPr>
            <p:ph type="body" idx="1"/>
          </p:nvPr>
        </p:nvSpPr>
        <p:spPr/>
        <p:txBody>
          <a:bodyPr/>
          <a:lstStyle/>
          <a:p>
            <a:r>
              <a:rPr lang="en-US" sz="1200" kern="0" dirty="0">
                <a:solidFill>
                  <a:schemeClr val="tx1">
                    <a:lumMod val="75000"/>
                    <a:lumOff val="25000"/>
                  </a:schemeClr>
                </a:solidFill>
              </a:rPr>
              <a:t>ACW</a:t>
            </a:r>
            <a:endParaRPr lang="en-US" dirty="0"/>
          </a:p>
        </p:txBody>
      </p:sp>
    </p:spTree>
    <p:extLst>
      <p:ext uri="{BB962C8B-B14F-4D97-AF65-F5344CB8AC3E}">
        <p14:creationId xmlns:p14="http://schemas.microsoft.com/office/powerpoint/2010/main" val="34739972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Collaborative Workbench (ACW), a cross-industry multiparty capability, became private preview ready. ACW’s journey began six months back with Azure Data pool thesis and platform learnings from AI Network experiment where the team had enabled three data collaboratives. ACW in Retail &amp; Agriculture vertical is being deployed in Costco &amp; its supplier networks such as Western Growers &amp; </a:t>
            </a:r>
            <a:r>
              <a:rPr lang="en-US" dirty="0" err="1"/>
              <a:t>iFood</a:t>
            </a:r>
            <a:r>
              <a:rPr lang="en-US" dirty="0"/>
              <a:t>. Other verticals that have shown interest are </a:t>
            </a:r>
            <a:r>
              <a:rPr lang="en-US" dirty="0" err="1"/>
              <a:t>AfreximBank</a:t>
            </a:r>
            <a:r>
              <a:rPr lang="en-US" dirty="0"/>
              <a:t> (FSI), Leonard Cheshire (non-profits), and Statistics Canada (public sector). It has been a great partnership between the Multiparty engineering team in IDC &amp; Redmond and with multiple Azure product teams, including Azure Data Share &amp; Azure Data Catalog. We also had the AI Networks growth touching 1.5 Million insights, with Apollo Cardiology Collaborative continuing to make inroads. These AI Networks for health are now on path of graduation to partners. The team’s present focus is on enabling data pooling platform service in Azure.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8770438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6AD709-879C-401A-B2E0-E7FBAFF08C93}"/>
              </a:ext>
            </a:extLst>
          </p:cNvPr>
          <p:cNvSpPr>
            <a:spLocks noGrp="1"/>
          </p:cNvSpPr>
          <p:nvPr>
            <p:ph type="body" idx="1"/>
          </p:nvPr>
        </p:nvSpPr>
        <p:spPr/>
        <p:txBody>
          <a:bodyPr/>
          <a:lstStyle/>
          <a:p>
            <a:r>
              <a:rPr lang="en-US" sz="1200" kern="0" dirty="0">
                <a:solidFill>
                  <a:schemeClr val="tx1">
                    <a:lumMod val="75000"/>
                    <a:lumOff val="25000"/>
                  </a:schemeClr>
                </a:solidFill>
              </a:rPr>
              <a:t>ACW</a:t>
            </a:r>
            <a:endParaRPr lang="en-US" dirty="0"/>
          </a:p>
        </p:txBody>
      </p:sp>
    </p:spTree>
    <p:extLst>
      <p:ext uri="{BB962C8B-B14F-4D97-AF65-F5344CB8AC3E}">
        <p14:creationId xmlns:p14="http://schemas.microsoft.com/office/powerpoint/2010/main" val="34739972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24708729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98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5356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Privacy for Everyone: http://download.microsoft.com/download/D/1/F/D1F0DFF5-8BA9-4BDF-8924-7816932F6825/Differential_Privacy_for_Everyone.pdf</a:t>
            </a:r>
          </a:p>
          <a:p>
            <a:r>
              <a:rPr lang="en-US" dirty="0"/>
              <a:t>Differential Privacy: A Primer for a Non-technical Audience: https://privacytools.seas.harvard.edu/files/privacytools/files/pedagogical-document-dp_0.pdf </a:t>
            </a:r>
          </a:p>
        </p:txBody>
      </p:sp>
      <p:sp>
        <p:nvSpPr>
          <p:cNvPr id="4" name="Slide Number Placeholder 3"/>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28004902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Privacy: https://www.microsoft.com/en-us/research/publication/differential-privacy/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Cynthia often considered a likely future Turing award winner, for DP.</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1247688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Collecting Telemetry Data Privately: https://www.microsoft.com/en-us/research/publication/collecting-telemetry-data-privately/</a:t>
            </a:r>
          </a:p>
        </p:txBody>
      </p:sp>
      <p:sp>
        <p:nvSpPr>
          <p:cNvPr id="4" name="Slide Number Placeholder 3"/>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41893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t"/>
            <a:br>
              <a:rPr lang="en-US" b="0" i="0" dirty="0">
                <a:solidFill>
                  <a:srgbClr val="EEEEEE"/>
                </a:solidFill>
                <a:effectLst/>
                <a:latin typeface="YouTube Noto"/>
              </a:rPr>
            </a:br>
            <a:r>
              <a:rPr lang="en-US" b="0" i="0" dirty="0" err="1">
                <a:solidFill>
                  <a:srgbClr val="000000"/>
                </a:solidFill>
                <a:effectLst/>
                <a:latin typeface="var(--ytd-video-primary-info-renderer-title-font-family, inherit)"/>
              </a:rPr>
              <a:t>BlueHat</a:t>
            </a:r>
            <a:r>
              <a:rPr lang="en-US" b="0" i="0" dirty="0">
                <a:solidFill>
                  <a:srgbClr val="000000"/>
                </a:solidFill>
                <a:effectLst/>
                <a:latin typeface="var(--ytd-video-primary-info-renderer-title-font-family, inherit)"/>
              </a:rPr>
              <a:t> IL 2018 - Daniel </a:t>
            </a:r>
            <a:r>
              <a:rPr lang="en-US" b="0" i="0" dirty="0" err="1">
                <a:solidFill>
                  <a:srgbClr val="000000"/>
                </a:solidFill>
                <a:effectLst/>
                <a:latin typeface="var(--ytd-video-primary-info-renderer-title-font-family, inherit)"/>
              </a:rPr>
              <a:t>Gruss</a:t>
            </a:r>
            <a:r>
              <a:rPr lang="en-US" b="0" i="0" dirty="0">
                <a:solidFill>
                  <a:srgbClr val="000000"/>
                </a:solidFill>
                <a:effectLst/>
                <a:latin typeface="var(--ytd-video-primary-info-renderer-title-font-family, inherit)"/>
              </a:rPr>
              <a:t>, Moritz </a:t>
            </a:r>
            <a:r>
              <a:rPr lang="en-US" b="0" i="0" dirty="0" err="1">
                <a:solidFill>
                  <a:srgbClr val="000000"/>
                </a:solidFill>
                <a:effectLst/>
                <a:latin typeface="var(--ytd-video-primary-info-renderer-title-font-family, inherit)"/>
              </a:rPr>
              <a:t>Lipp</a:t>
            </a:r>
            <a:r>
              <a:rPr lang="en-US" b="0" i="0" dirty="0">
                <a:solidFill>
                  <a:srgbClr val="000000"/>
                </a:solidFill>
                <a:effectLst/>
                <a:latin typeface="var(--ytd-video-primary-info-renderer-title-font-family, inherit)"/>
              </a:rPr>
              <a:t> &amp; Michael Schwarz - The Case of Spectre and Meltdown: https://www.youtube.com/watch?v=_4O0zMW-Zu4</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389555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Assistive AI Makes Replying Easier: https://www.microsoft.com/en-us/research/group/msai/articles/assistive-ai-makes-replying-easier-2/</a:t>
            </a:r>
          </a:p>
          <a:p>
            <a:r>
              <a:rPr lang="en-US" dirty="0"/>
              <a:t>LinkedIn's Audience Engagements API: A Privacy Preserving Data Analytics System at Scale: https://arxiv.org/abs/2002.05839</a:t>
            </a:r>
          </a:p>
          <a:p>
            <a:r>
              <a:rPr lang="en-US" dirty="0"/>
              <a:t>Census usage important. DP may be incorporated in regulation</a:t>
            </a:r>
          </a:p>
        </p:txBody>
      </p:sp>
      <p:sp>
        <p:nvSpPr>
          <p:cNvPr id="4" name="Slide Number Placeholder 3"/>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1655545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36254455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29151160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Native runtime</a:t>
            </a:r>
          </a:p>
          <a:p>
            <a:pPr lvl="1"/>
            <a:r>
              <a:rPr lang="en-US" dirty="0"/>
              <a:t>C,C++, Python, R</a:t>
            </a:r>
          </a:p>
          <a:p>
            <a:pPr marL="0" indent="0">
              <a:spcBef>
                <a:spcPts val="1200"/>
              </a:spcBef>
              <a:buNone/>
            </a:pPr>
            <a:r>
              <a:rPr lang="en-US" dirty="0"/>
              <a:t>Privacy budget</a:t>
            </a:r>
          </a:p>
          <a:p>
            <a:pPr lvl="1"/>
            <a:r>
              <a:rPr lang="en-US" dirty="0"/>
              <a:t>Control queries by users</a:t>
            </a:r>
          </a:p>
          <a:p>
            <a:pPr marL="0" indent="0">
              <a:spcBef>
                <a:spcPts val="1200"/>
              </a:spcBef>
              <a:buNone/>
            </a:pPr>
            <a:r>
              <a:rPr lang="en-US" sz="2400" dirty="0">
                <a:solidFill>
                  <a:schemeClr val="accent1"/>
                </a:solidFill>
              </a:rPr>
              <a:t>Data source connectivity</a:t>
            </a:r>
          </a:p>
          <a:p>
            <a:pPr lvl="1"/>
            <a:r>
              <a:rPr lang="en-US" dirty="0"/>
              <a:t>Data Lakes, SQL Server, Postgres, Apache Spark, Apache Presto and CSV files</a:t>
            </a:r>
          </a:p>
          <a:p>
            <a:pPr marL="0" indent="0">
              <a:spcBef>
                <a:spcPts val="1200"/>
              </a:spcBef>
              <a:buNone/>
            </a:pPr>
            <a:r>
              <a:rPr lang="en-US" sz="2400" dirty="0">
                <a:solidFill>
                  <a:schemeClr val="accent1"/>
                </a:solidFill>
              </a:rPr>
              <a:t>Validator</a:t>
            </a:r>
          </a:p>
          <a:p>
            <a:pPr lvl="1"/>
            <a:r>
              <a:rPr lang="en-US" dirty="0"/>
              <a:t>Automatically stress test DP algorithms</a:t>
            </a:r>
          </a:p>
        </p:txBody>
      </p:sp>
      <p:sp>
        <p:nvSpPr>
          <p:cNvPr id="4" name="Slide Number Placeholder 3"/>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29151160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40529073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40529073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318821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7/23/2020 12:38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7/23/2020 12:38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50837" y="2811462"/>
            <a:ext cx="10058399" cy="1143000"/>
          </a:xfrm>
        </p:spPr>
        <p:txBody>
          <a:bodyPr/>
          <a:lstStyle>
            <a:lvl1pPr>
              <a:defRPr sz="4800">
                <a:gradFill>
                  <a:gsLst>
                    <a:gs pos="8850">
                      <a:schemeClr val="tx1"/>
                    </a:gs>
                    <a:gs pos="49000">
                      <a:schemeClr val="tx1"/>
                    </a:gs>
                  </a:gsLst>
                  <a:lin ang="5400000" scaled="0"/>
                </a:gradFill>
              </a:defRPr>
            </a:lvl1pPr>
          </a:lstStyle>
          <a:p>
            <a:r>
              <a:rPr lang="en-US"/>
              <a:t>Click to edit Master title style</a:t>
            </a:r>
            <a:endParaRPr lang="en-US" dirty="0"/>
          </a:p>
        </p:txBody>
      </p:sp>
      <p:sp>
        <p:nvSpPr>
          <p:cNvPr id="30" name="Text Placeholder 4"/>
          <p:cNvSpPr>
            <a:spLocks noGrp="1"/>
          </p:cNvSpPr>
          <p:nvPr>
            <p:ph type="body" sz="quarter" idx="13" hasCustomPrompt="1"/>
          </p:nvPr>
        </p:nvSpPr>
        <p:spPr bwMode="white">
          <a:xfrm>
            <a:off x="350837" y="4361358"/>
            <a:ext cx="3275112" cy="720080"/>
          </a:xfrm>
          <a:noFill/>
        </p:spPr>
        <p:txBody>
          <a:bodyPr vert="horz" wrap="square" lIns="146304" tIns="91440" rIns="146304" bIns="91440" rtlCol="0" anchor="t">
            <a:noAutofit/>
          </a:bodyPr>
          <a:lstStyle>
            <a:lvl1pPr>
              <a:defRPr lang="en-US" sz="2800" b="0" kern="1200" cap="none" spc="-102"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dirty="0"/>
              <a:t>Date</a:t>
            </a:r>
          </a:p>
        </p:txBody>
      </p:sp>
    </p:spTree>
    <p:extLst>
      <p:ext uri="{BB962C8B-B14F-4D97-AF65-F5344CB8AC3E}">
        <p14:creationId xmlns:p14="http://schemas.microsoft.com/office/powerpoint/2010/main" val="279126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7548C2-1C20-4C77-B319-C461BE4C17CC}"/>
              </a:ext>
            </a:extLst>
          </p:cNvPr>
          <p:cNvSpPr>
            <a:spLocks noChangeArrowheads="1"/>
          </p:cNvSpPr>
          <p:nvPr userDrawn="1"/>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en-US" sz="700" noProof="1">
                <a:solidFill>
                  <a:srgbClr val="FFFFFF"/>
                </a:solidFill>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1" name="Rectangle 10">
            <a:extLst>
              <a:ext uri="{FF2B5EF4-FFF2-40B4-BE49-F238E27FC236}">
                <a16:creationId xmlns:a16="http://schemas.microsoft.com/office/drawing/2014/main" id="{50860C6D-C95F-4E2D-B282-7D81E8BF7EEC}"/>
              </a:ext>
            </a:extLst>
          </p:cNvPr>
          <p:cNvSpPr/>
          <p:nvPr userDrawn="1"/>
        </p:nvSpPr>
        <p:spPr>
          <a:xfrm>
            <a:off x="426204" y="5733369"/>
            <a:ext cx="2130384" cy="369332"/>
          </a:xfrm>
          <a:prstGeom prst="rect">
            <a:avLst/>
          </a:prstGeom>
        </p:spPr>
        <p:txBody>
          <a:bodyPr wrap="square">
            <a:spAutoFit/>
          </a:bodyPr>
          <a:lstStyle/>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solidFill>
                <a:srgbClr val="505050"/>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D96A290D-AFD0-46A1-B364-A47A6E16F2BB}"/>
              </a:ext>
            </a:extLst>
          </p:cNvPr>
          <p:cNvGrpSpPr/>
          <p:nvPr userDrawn="1"/>
        </p:nvGrpSpPr>
        <p:grpSpPr>
          <a:xfrm>
            <a:off x="512485" y="5393093"/>
            <a:ext cx="668631" cy="310109"/>
            <a:chOff x="4799902" y="2538784"/>
            <a:chExt cx="3223641" cy="1575159"/>
          </a:xfrm>
        </p:grpSpPr>
        <p:pic>
          <p:nvPicPr>
            <p:cNvPr id="13" name="Picture 12" descr="A close up of a logo&#10;&#10;Description automatically generated">
              <a:extLst>
                <a:ext uri="{FF2B5EF4-FFF2-40B4-BE49-F238E27FC236}">
                  <a16:creationId xmlns:a16="http://schemas.microsoft.com/office/drawing/2014/main" id="{EC73FB04-48D6-442B-A3FE-1E9BB256B0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4" name="Picture 13" descr="A close up of a logo&#10;&#10;Description automatically generated">
              <a:extLst>
                <a:ext uri="{FF2B5EF4-FFF2-40B4-BE49-F238E27FC236}">
                  <a16:creationId xmlns:a16="http://schemas.microsoft.com/office/drawing/2014/main" id="{4081125A-FBE8-4B4C-B210-C806DA904A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241234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4319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4" y="301014"/>
            <a:ext cx="11533187" cy="502246"/>
          </a:xfrm>
        </p:spPr>
        <p:txBody>
          <a:bodyPr wrap="square" lIns="0" tIns="0" rIns="0" bIns="0">
            <a:spAutoFit/>
          </a:bodyPr>
          <a:lstStyle>
            <a:lvl1pPr algn="l" defTabSz="951121" rtl="0" eaLnBrk="1" latinLnBrk="0" hangingPunct="1">
              <a:lnSpc>
                <a:spcPct val="100000"/>
              </a:lnSpc>
              <a:spcBef>
                <a:spcPct val="0"/>
              </a:spcBef>
              <a:buNone/>
              <a:defRPr lang="en-US" sz="3264" b="1" kern="1200" cap="none" spc="-5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Slide title</a:t>
            </a:r>
          </a:p>
        </p:txBody>
      </p:sp>
      <p:sp>
        <p:nvSpPr>
          <p:cNvPr id="4" name="Text Placeholder 3"/>
          <p:cNvSpPr>
            <a:spLocks noGrp="1"/>
          </p:cNvSpPr>
          <p:nvPr>
            <p:ph type="body" sz="quarter" idx="10" hasCustomPrompt="1"/>
          </p:nvPr>
        </p:nvSpPr>
        <p:spPr>
          <a:xfrm>
            <a:off x="465139" y="1919805"/>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9" y="3214124"/>
            <a:ext cx="11533187" cy="461665"/>
          </a:xfrm>
        </p:spPr>
        <p:txBody>
          <a:bodyPr lIns="0" tIns="0" rIns="0" bIns="0"/>
          <a:lstStyle>
            <a:lvl1pPr marL="0" indent="0">
              <a:lnSpc>
                <a:spcPts val="1800"/>
              </a:lnSpc>
              <a:spcBef>
                <a:spcPts val="0"/>
              </a:spcBef>
              <a:buNone/>
              <a:defRPr kumimoji="0" lang="en-US" sz="1836" b="0" i="0" u="none" strike="noStrike" kern="1200" cap="none" spc="0" normalizeH="0" baseline="0" dirty="0">
                <a:ln>
                  <a:noFill/>
                </a:ln>
                <a:solidFill>
                  <a:srgbClr val="0072C6"/>
                </a:solidFill>
                <a:effectLst/>
                <a:uLnTx/>
                <a:uFillTx/>
                <a:latin typeface="Segoe UI Semibold" panose="020B0702040204020203" pitchFamily="34" charset="0"/>
                <a:ea typeface="+mn-ea"/>
                <a:cs typeface="Segoe UI Semibold" panose="020B0702040204020203" pitchFamily="34" charset="0"/>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9" y="4477704"/>
            <a:ext cx="11533187" cy="307777"/>
          </a:xfrm>
        </p:spPr>
        <p:txBody>
          <a:bodyPr lIns="0" tIns="0" rIns="0" bIns="0"/>
          <a:lstStyle>
            <a:lvl1pPr marL="0" indent="0">
              <a:lnSpc>
                <a:spcPts val="1199"/>
              </a:lnSpc>
              <a:spcBef>
                <a:spcPts val="0"/>
              </a:spcBef>
              <a:buNone/>
              <a:defRPr sz="1000">
                <a:solidFill>
                  <a:schemeClr val="tx1"/>
                </a:solidFill>
              </a:defRPr>
            </a:lvl1pPr>
            <a:lvl2pPr marL="0" indent="0">
              <a:lnSpc>
                <a:spcPts val="1199"/>
              </a:lnSpc>
              <a:spcBef>
                <a:spcPts val="0"/>
              </a:spcBef>
              <a:buNone/>
              <a:defRPr sz="1000">
                <a:solidFill>
                  <a:schemeClr val="tx1"/>
                </a:solidFill>
              </a:defRPr>
            </a:lvl2pPr>
            <a:lvl3pPr marL="457112" indent="0">
              <a:buNone/>
              <a:defRPr/>
            </a:lvl3pPr>
            <a:lvl4pPr marL="685669" indent="0">
              <a:buNone/>
              <a:defRPr/>
            </a:lvl4pPr>
            <a:lvl5pPr marL="91422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3327718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3" name="Content Placeholder 2"/>
          <p:cNvSpPr>
            <a:spLocks noGrp="1"/>
          </p:cNvSpPr>
          <p:nvPr>
            <p:ph idx="1"/>
          </p:nvPr>
        </p:nvSpPr>
        <p:spPr/>
        <p:txBody>
          <a:bodyPr>
            <a:normAutofit/>
          </a:bodyPr>
          <a:lstStyle>
            <a:lvl1pPr>
              <a:defRPr sz="1836"/>
            </a:lvl1pPr>
            <a:lvl2pPr>
              <a:defRPr sz="1836"/>
            </a:lvl2pPr>
            <a:lvl3pPr>
              <a:defRPr sz="1836"/>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17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4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39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200">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1532727"/>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91147"/>
            <a:ext cx="11887200" cy="1566583"/>
          </a:xfrm>
        </p:spPr>
        <p:txBody>
          <a:bodyPr>
            <a:spAutoFit/>
          </a:bodyPr>
          <a:lstStyle>
            <a:lvl1pPr>
              <a:defRPr sz="2400">
                <a:gradFill>
                  <a:gsLst>
                    <a:gs pos="1250">
                      <a:schemeClr val="tx2"/>
                    </a:gs>
                    <a:gs pos="99000">
                      <a:schemeClr val="tx2"/>
                    </a:gs>
                  </a:gsLst>
                  <a:lin ang="5400000" scaled="0"/>
                </a:gradFill>
              </a:defRPr>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2274" y="362886"/>
            <a:ext cx="11889564" cy="917575"/>
          </a:xfrm>
        </p:spPr>
        <p:txBody>
          <a:body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3"/>
            <a:ext cx="11889564" cy="917575"/>
          </a:xfrm>
        </p:spPr>
        <p:txBody>
          <a:bodyPr/>
          <a:lstStyle/>
          <a:p>
            <a:r>
              <a:rPr lang="en-US" dirty="0"/>
              <a:t>Click to edit Master title style</a:t>
            </a:r>
          </a:p>
        </p:txBody>
      </p:sp>
      <p:sp>
        <p:nvSpPr>
          <p:cNvPr id="4" name="Text Placeholder 3"/>
          <p:cNvSpPr>
            <a:spLocks noGrp="1"/>
          </p:cNvSpPr>
          <p:nvPr>
            <p:ph type="body" sz="quarter" idx="10"/>
          </p:nvPr>
        </p:nvSpPr>
        <p:spPr>
          <a:xfrm>
            <a:off x="2746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935037"/>
          </a:xfrm>
        </p:spPr>
        <p:txBody>
          <a:body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1"/>
            <a:ext cx="11889564" cy="917575"/>
          </a:xfrm>
        </p:spPr>
        <p:txBody>
          <a:bodyPr/>
          <a:lstStyle>
            <a:lvl1pPr>
              <a:defRPr sz="3200" baseline="0"/>
            </a:lvl1pPr>
          </a:lstStyle>
          <a:p>
            <a:r>
              <a:rPr lang="en-US" dirty="0"/>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566583"/>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sz="1800">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sz="1600">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sz="1400">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sz="1400">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1321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dirty="0"/>
              <a:t>Modifiez le style du titre</a:t>
            </a:r>
            <a:endParaRPr lang="en-US" dirty="0"/>
          </a:p>
        </p:txBody>
      </p:sp>
      <p:sp>
        <p:nvSpPr>
          <p:cNvPr id="4" name="Text Placeholder 3"/>
          <p:cNvSpPr>
            <a:spLocks noGrp="1"/>
          </p:cNvSpPr>
          <p:nvPr>
            <p:ph type="body" idx="1"/>
          </p:nvPr>
        </p:nvSpPr>
        <p:spPr>
          <a:xfrm>
            <a:off x="274640" y="1212851"/>
            <a:ext cx="11887198" cy="1600438"/>
          </a:xfrm>
          <a:prstGeom prst="rect">
            <a:avLst/>
          </a:prstGeom>
        </p:spPr>
        <p:txBody>
          <a:bodyPr vert="horz" wrap="square" lIns="146304" tIns="91440" rIns="146304" bIns="91440" rtlCol="0">
            <a:sp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22" r:id="rId1"/>
    <p:sldLayoutId id="2147484130" r:id="rId2"/>
    <p:sldLayoutId id="2147484253" r:id="rId3"/>
    <p:sldLayoutId id="2147484087" r:id="rId4"/>
    <p:sldLayoutId id="2147484107" r:id="rId5"/>
    <p:sldLayoutId id="2147484099" r:id="rId6"/>
    <p:sldLayoutId id="2147484092" r:id="rId7"/>
    <p:sldLayoutId id="2147484094" r:id="rId8"/>
    <p:sldLayoutId id="2147484235" r:id="rId9"/>
    <p:sldLayoutId id="2147484251" r:id="rId10"/>
    <p:sldLayoutId id="2147484254" r:id="rId11"/>
    <p:sldLayoutId id="2147484255" r:id="rId12"/>
    <p:sldLayoutId id="2147484256" r:id="rId13"/>
  </p:sldLayoutIdLst>
  <p:transition>
    <p:fade/>
  </p:transition>
  <p:txStyles>
    <p:title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key-vault/hsm-protected-keys-vendor-agnostic-byok"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docs.microsoft.com/en-us/azure/key-vault/hsm-protected-keys-legacy"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openxmlformats.org/officeDocument/2006/relationships/hyperlink" Target="https://www.microsoft.com/en-us/research/publication/differential-privacy/" TargetMode="External"/><Relationship Id="rId5" Type="http://schemas.openxmlformats.org/officeDocument/2006/relationships/hyperlink" Target="https://www.microsoft.com/en-us/research/people/dwork/" TargetMode="External"/><Relationship Id="rId4" Type="http://schemas.openxmlformats.org/officeDocument/2006/relationships/image" Target="../media/image208.png"/></Relationships>
</file>

<file path=ppt/slides/_rels/slide101.xml.rels><?xml version="1.0" encoding="UTF-8" standalone="yes"?>
<Relationships xmlns="http://schemas.openxmlformats.org/package/2006/relationships"><Relationship Id="rId3" Type="http://schemas.openxmlformats.org/officeDocument/2006/relationships/hyperlink" Target="https://www.microsoft.com/en-us/research/publication/collecting-telemetry-data-privately/" TargetMode="External"/><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hyperlink" Target="https://www.microsoft.com/en-us/research/group/msai/articles/assistive-ai-makes-replying-easier-2/" TargetMode="External"/><Relationship Id="rId7" Type="http://schemas.openxmlformats.org/officeDocument/2006/relationships/image" Target="../media/image210.svg"/><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openxmlformats.org/officeDocument/2006/relationships/image" Target="../media/image209.png"/><Relationship Id="rId5" Type="http://schemas.openxmlformats.org/officeDocument/2006/relationships/hyperlink" Target="https://www.census.gov/" TargetMode="External"/><Relationship Id="rId4" Type="http://schemas.openxmlformats.org/officeDocument/2006/relationships/hyperlink" Target="https://arxiv.org/abs/2002.05839" TargetMode="External"/><Relationship Id="rId9" Type="http://schemas.openxmlformats.org/officeDocument/2006/relationships/image" Target="../media/image212.svg"/></Relationships>
</file>

<file path=ppt/slides/_rels/slide103.xml.rels><?xml version="1.0" encoding="UTF-8" standalone="yes"?>
<Relationships xmlns="http://schemas.openxmlformats.org/package/2006/relationships"><Relationship Id="rId8" Type="http://schemas.openxmlformats.org/officeDocument/2006/relationships/hyperlink" Target="https://github.com/opendifferentialprivacy" TargetMode="External"/><Relationship Id="rId3" Type="http://schemas.openxmlformats.org/officeDocument/2006/relationships/hyperlink" Target="https://www.linkedin.com/pulse/microsoft-harvards-institute-quantitative-social-science-john-kahan/" TargetMode="External"/><Relationship Id="rId7" Type="http://schemas.openxmlformats.org/officeDocument/2006/relationships/hyperlink" Target="https://opendifferentialprivacy.github.io/" TargetMode="External"/><Relationship Id="rId2" Type="http://schemas.openxmlformats.org/officeDocument/2006/relationships/notesSlide" Target="../notesSlides/notesSlide91.xml"/><Relationship Id="rId1" Type="http://schemas.openxmlformats.org/officeDocument/2006/relationships/slideLayout" Target="../slideLayouts/slideLayout4.xml"/><Relationship Id="rId6" Type="http://schemas.openxmlformats.org/officeDocument/2006/relationships/image" Target="../media/image213.tiff"/><Relationship Id="rId5" Type="http://schemas.openxmlformats.org/officeDocument/2006/relationships/hyperlink" Target="http://seas.harvard.edu/" TargetMode="External"/><Relationship Id="rId4" Type="http://schemas.openxmlformats.org/officeDocument/2006/relationships/hyperlink" Target="https://iq.harvard.edu/" TargetMode="External"/><Relationship Id="rId9" Type="http://schemas.openxmlformats.org/officeDocument/2006/relationships/image" Target="../media/image214.png"/></Relationships>
</file>

<file path=ppt/slides/_rels/slide104.xml.rels><?xml version="1.0" encoding="UTF-8" standalone="yes"?>
<Relationships xmlns="http://schemas.openxmlformats.org/package/2006/relationships"><Relationship Id="rId8" Type="http://schemas.openxmlformats.org/officeDocument/2006/relationships/image" Target="../media/image220.svg"/><Relationship Id="rId13" Type="http://schemas.openxmlformats.org/officeDocument/2006/relationships/image" Target="../media/image209.png"/><Relationship Id="rId3" Type="http://schemas.openxmlformats.org/officeDocument/2006/relationships/image" Target="../media/image215.png"/><Relationship Id="rId7" Type="http://schemas.openxmlformats.org/officeDocument/2006/relationships/image" Target="../media/image219.png"/><Relationship Id="rId12" Type="http://schemas.openxmlformats.org/officeDocument/2006/relationships/hyperlink" Target="https://github.com/opendifferentialprivacy" TargetMode="External"/><Relationship Id="rId2" Type="http://schemas.openxmlformats.org/officeDocument/2006/relationships/notesSlide" Target="../notesSlides/notesSlide92.xml"/><Relationship Id="rId1" Type="http://schemas.openxmlformats.org/officeDocument/2006/relationships/slideLayout" Target="../slideLayouts/slideLayout11.xml"/><Relationship Id="rId6" Type="http://schemas.openxmlformats.org/officeDocument/2006/relationships/image" Target="../media/image218.svg"/><Relationship Id="rId11" Type="http://schemas.openxmlformats.org/officeDocument/2006/relationships/hyperlink" Target="https://opendifferentialprivacy.github.io/" TargetMode="External"/><Relationship Id="rId5" Type="http://schemas.openxmlformats.org/officeDocument/2006/relationships/image" Target="../media/image217.png"/><Relationship Id="rId15" Type="http://schemas.openxmlformats.org/officeDocument/2006/relationships/image" Target="../media/image214.png"/><Relationship Id="rId10" Type="http://schemas.openxmlformats.org/officeDocument/2006/relationships/image" Target="../media/image222.svg"/><Relationship Id="rId4" Type="http://schemas.openxmlformats.org/officeDocument/2006/relationships/image" Target="../media/image216.svg"/><Relationship Id="rId9" Type="http://schemas.openxmlformats.org/officeDocument/2006/relationships/image" Target="../media/image221.png"/><Relationship Id="rId14" Type="http://schemas.openxmlformats.org/officeDocument/2006/relationships/image" Target="../media/image210.svg"/></Relationships>
</file>

<file path=ppt/slides/_rels/slide105.xml.rels><?xml version="1.0" encoding="UTF-8" standalone="yes"?>
<Relationships xmlns="http://schemas.openxmlformats.org/package/2006/relationships"><Relationship Id="rId8" Type="http://schemas.openxmlformats.org/officeDocument/2006/relationships/image" Target="../media/image214.png"/><Relationship Id="rId3" Type="http://schemas.openxmlformats.org/officeDocument/2006/relationships/hyperlink" Target="https://github.com/opendifferentialprivacy/whitenoise-core" TargetMode="External"/><Relationship Id="rId7" Type="http://schemas.openxmlformats.org/officeDocument/2006/relationships/hyperlink" Target="https://github.com/opendifferentialprivacy" TargetMode="External"/><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openxmlformats.org/officeDocument/2006/relationships/hyperlink" Target="https://opendifferentialprivacy.github.io/" TargetMode="External"/><Relationship Id="rId5" Type="http://schemas.openxmlformats.org/officeDocument/2006/relationships/hyperlink" Target="https://github.com/opendifferentialprivacy/whitenoise-samples" TargetMode="External"/><Relationship Id="rId4" Type="http://schemas.openxmlformats.org/officeDocument/2006/relationships/hyperlink" Target="https://github.com/opendifferentialprivacy/whitenoise-system" TargetMode="External"/><Relationship Id="rId9" Type="http://schemas.openxmlformats.org/officeDocument/2006/relationships/image" Target="../media/image223.png"/></Relationships>
</file>

<file path=ppt/slides/_rels/slide106.xml.rels><?xml version="1.0" encoding="UTF-8" standalone="yes"?>
<Relationships xmlns="http://schemas.openxmlformats.org/package/2006/relationships"><Relationship Id="rId8" Type="http://schemas.openxmlformats.org/officeDocument/2006/relationships/image" Target="../media/image225.svg"/><Relationship Id="rId3" Type="http://schemas.openxmlformats.org/officeDocument/2006/relationships/hyperlink" Target="http://privacytools.seas.harvard.edu/" TargetMode="External"/><Relationship Id="rId7" Type="http://schemas.openxmlformats.org/officeDocument/2006/relationships/image" Target="../media/image224.png"/><Relationship Id="rId2" Type="http://schemas.openxmlformats.org/officeDocument/2006/relationships/hyperlink" Target="https://www.iq.harvard.edu/news/harvards-iqss-announces-major-collaboration-microsoft" TargetMode="External"/><Relationship Id="rId1" Type="http://schemas.openxmlformats.org/officeDocument/2006/relationships/slideLayout" Target="../slideLayouts/slideLayout4.xml"/><Relationship Id="rId6" Type="http://schemas.openxmlformats.org/officeDocument/2006/relationships/hyperlink" Target="https://iq.harvard.edu/" TargetMode="External"/><Relationship Id="rId5" Type="http://schemas.openxmlformats.org/officeDocument/2006/relationships/hyperlink" Target="http://seas.harvard.edu/" TargetMode="External"/><Relationship Id="rId10" Type="http://schemas.openxmlformats.org/officeDocument/2006/relationships/hyperlink" Target="https://projects.iq.harvard.edu/opendp" TargetMode="External"/><Relationship Id="rId4" Type="http://schemas.openxmlformats.org/officeDocument/2006/relationships/hyperlink" Target="https://www.iq.harvard.edu/privacy-insights" TargetMode="External"/><Relationship Id="rId9" Type="http://schemas.openxmlformats.org/officeDocument/2006/relationships/image" Target="../media/image226.jpeg"/></Relationships>
</file>

<file path=ppt/slides/_rels/slide107.xml.rels><?xml version="1.0" encoding="UTF-8" standalone="yes"?>
<Relationships xmlns="http://schemas.openxmlformats.org/package/2006/relationships"><Relationship Id="rId8" Type="http://schemas.openxmlformats.org/officeDocument/2006/relationships/hyperlink" Target="https://docs.microsoft.com/azure/machine-learning/concept-differential-privacy" TargetMode="External"/><Relationship Id="rId3" Type="http://schemas.openxmlformats.org/officeDocument/2006/relationships/hyperlink" Target="https://www.microsoft.com/en-us/research/video/differential-privacy-lecture-1/" TargetMode="External"/><Relationship Id="rId7" Type="http://schemas.openxmlformats.org/officeDocument/2006/relationships/hyperlink" Target="https://cloudblogs.microsoft.com/opensource/2020/05/19/new-differential-privacy-platform-microsoft-harvard-opendp/" TargetMode="External"/><Relationship Id="rId2" Type="http://schemas.openxmlformats.org/officeDocument/2006/relationships/notesSlide" Target="../notesSlides/notesSlide94.xml"/><Relationship Id="rId1" Type="http://schemas.openxmlformats.org/officeDocument/2006/relationships/slideLayout" Target="../slideLayouts/slideLayout4.xml"/><Relationship Id="rId6" Type="http://schemas.openxmlformats.org/officeDocument/2006/relationships/hyperlink" Target="https://www.microsoft.com/en-us/research/video/differential-privacy-lecture-4/" TargetMode="External"/><Relationship Id="rId5" Type="http://schemas.openxmlformats.org/officeDocument/2006/relationships/hyperlink" Target="https://www.microsoft.com/en-us/research/video/differential-privacy-lecture-3/" TargetMode="External"/><Relationship Id="rId10" Type="http://schemas.openxmlformats.org/officeDocument/2006/relationships/hyperlink" Target="https://aka.ms/WhiteNoiseWhitePaper" TargetMode="External"/><Relationship Id="rId4" Type="http://schemas.openxmlformats.org/officeDocument/2006/relationships/hyperlink" Target="https://www.microsoft.com/en-us/research/video/differential-privacy-lecture-2/" TargetMode="External"/><Relationship Id="rId9" Type="http://schemas.openxmlformats.org/officeDocument/2006/relationships/hyperlink" Target="https://docs.microsoft.com/azure/machine-learning/how-to-differential-privacy"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9.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oleObject" Target="../embeddings/oleObject1.bin"/><Relationship Id="rId4"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83.svg"/></Relationships>
</file>

<file path=ppt/slides/_rels/slide11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www.youtube.com/watch?v=_4O0zMW-Zu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amp;ehk=z6tX6JvTLDp9JJjN3nu1xw&amp;r=0&amp;pid=OfficeInsert"/><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20.png"/><Relationship Id="rId4" Type="http://schemas.openxmlformats.org/officeDocument/2006/relationships/hyperlink" Target="http://juku.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servicetrust.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aka.ms/AzureComplianc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0.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azurecc"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0.tiff"/><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jpg"/><Relationship Id="rId21" Type="http://schemas.openxmlformats.org/officeDocument/2006/relationships/hyperlink" Target="https://confidentialcomputing.io/" TargetMode="External"/><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22.xml"/><Relationship Id="rId16" Type="http://schemas.openxmlformats.org/officeDocument/2006/relationships/image" Target="../media/image62.png"/><Relationship Id="rId20" Type="http://schemas.openxmlformats.org/officeDocument/2006/relationships/image" Target="../media/image66.sv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hyperlink" Target="https://www.op-tee.org/" TargetMode="External"/><Relationship Id="rId4" Type="http://schemas.openxmlformats.org/officeDocument/2006/relationships/hyperlink" Target="https://github.com/openenclave/openenclav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ccf" TargetMode="External"/><Relationship Id="rId7" Type="http://schemas.openxmlformats.org/officeDocument/2006/relationships/image" Target="../media/image77.jp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microsoft.github.io/CC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hyperlink" Target="https://github.com/lsds/sgx-lkl/tree/oe_port" TargetMode="Externa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81.sv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blog/bringing-confidential-computing-to-kubernetes/"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hyperlink" Target="https://github.com/Azure/aks-engine/blob/master/docs/topics/sgx.m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3.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image" Target="../media/image48.png"/><Relationship Id="rId7" Type="http://schemas.openxmlformats.org/officeDocument/2006/relationships/image" Target="../media/image88.jp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hyperlink" Target="https://www.microsoft.com/en-us/research/wp-content/uploads/2016/07/paper.pdf"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96.sv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96.sv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3.png"/><Relationship Id="rId7"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jpeg"/><Relationship Id="rId4" Type="http://schemas.openxmlformats.org/officeDocument/2006/relationships/image" Target="../media/image83.svg"/><Relationship Id="rId9" Type="http://schemas.openxmlformats.org/officeDocument/2006/relationships/image" Target="../media/image102.jpeg"/></Relationships>
</file>

<file path=ppt/slides/_rels/slide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08.emf"/><Relationship Id="rId5" Type="http://schemas.openxmlformats.org/officeDocument/2006/relationships/image" Target="../media/image107.sv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15.svg"/><Relationship Id="rId18" Type="http://schemas.openxmlformats.org/officeDocument/2006/relationships/hyperlink" Target="http://onnx.ai/" TargetMode="External"/><Relationship Id="rId3" Type="http://schemas.openxmlformats.org/officeDocument/2006/relationships/image" Target="../media/image90.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7.svg"/><Relationship Id="rId2" Type="http://schemas.openxmlformats.org/officeDocument/2006/relationships/notesSlide" Target="../notesSlides/notesSlide39.xml"/><Relationship Id="rId16"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3.jpeg"/><Relationship Id="rId5" Type="http://schemas.openxmlformats.org/officeDocument/2006/relationships/image" Target="../media/image87.png"/><Relationship Id="rId15" Type="http://schemas.openxmlformats.org/officeDocument/2006/relationships/image" Target="../media/image107.svg"/><Relationship Id="rId10" Type="http://schemas.openxmlformats.org/officeDocument/2006/relationships/image" Target="../media/image112.svg"/><Relationship Id="rId4" Type="http://schemas.openxmlformats.org/officeDocument/2006/relationships/image" Target="../media/image48.png"/><Relationship Id="rId9" Type="http://schemas.openxmlformats.org/officeDocument/2006/relationships/image" Target="../media/image111.png"/><Relationship Id="rId1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blog/simplifying-confidential-computing-azure-iot-edge-security-with-enclaves-public-preview/preview/"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www.arrow.com/" TargetMode="External"/><Relationship Id="rId7"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jpg"/><Relationship Id="rId4" Type="http://schemas.openxmlformats.org/officeDocument/2006/relationships/image" Target="../media/image119.jpg"/></Relationships>
</file>

<file path=ppt/slides/_rels/slide54.xml.rels><?xml version="1.0" encoding="UTF-8" standalone="yes"?>
<Relationships xmlns="http://schemas.openxmlformats.org/package/2006/relationships"><Relationship Id="rId8" Type="http://schemas.openxmlformats.org/officeDocument/2006/relationships/hyperlink" Target="https://aka.ms/AIShow/ConfidentialML" TargetMode="External"/><Relationship Id="rId3" Type="http://schemas.openxmlformats.org/officeDocument/2006/relationships/hyperlink" Target="https://azure.microsoft.com/en-us/solutions/confidential-compute/" TargetMode="External"/><Relationship Id="rId7" Type="http://schemas.openxmlformats.org/officeDocument/2006/relationships/hyperlink" Target="https://openenclave.io/sdk/"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s://azuremarketplace.microsoft.com/en-us/marketplace/apps/microsoft-azure-compute.acc-virtual-machine-v2?tab=Overview" TargetMode="External"/><Relationship Id="rId5" Type="http://schemas.openxmlformats.org/officeDocument/2006/relationships/hyperlink" Target="https://youtu.be/Qu6sP0XDMU8" TargetMode="External"/><Relationship Id="rId10" Type="http://schemas.openxmlformats.org/officeDocument/2006/relationships/hyperlink" Target="https://azure.microsoft.com/en-us/blog/azure-responds-to-covid19/" TargetMode="External"/><Relationship Id="rId4" Type="http://schemas.openxmlformats.org/officeDocument/2006/relationships/hyperlink" Target="https://azure.microsoft.com/en-us/blog/azure-confidential-computing/" TargetMode="External"/><Relationship Id="rId9" Type="http://schemas.openxmlformats.org/officeDocument/2006/relationships/hyperlink" Target="https://www.microsoft.com/en-us/ai/responsible-ai-resources"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www.microsoft.com/en-us/research/wp-content/uploads/2017/06/atc17-final230.pdf" TargetMode="External"/><Relationship Id="rId3" Type="http://schemas.openxmlformats.org/officeDocument/2006/relationships/hyperlink" Target="https://www.microsoft.com/en-us/research/theme/confidential-computing/" TargetMode="External"/><Relationship Id="rId7" Type="http://schemas.openxmlformats.org/officeDocument/2006/relationships/hyperlink" Target="https://people.eecs.berkeley.edu/~rsinha/research/pubs/pldi2016.pdf"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www.microsoft.com/en-us/research/wp-content/uploads/2016/02/vc3-oakland2015.pdf" TargetMode="External"/><Relationship Id="rId5" Type="http://schemas.openxmlformats.org/officeDocument/2006/relationships/hyperlink" Target="https://www.microsoft.com/en-us/research/wp-content/uploads/2016/02/osdi2014-haven.pdf" TargetMode="External"/><Relationship Id="rId4" Type="http://schemas.openxmlformats.org/officeDocument/2006/relationships/hyperlink" Target="https://www.microsoft.com/en-us/research/wp-content/uploads/2016/07/paper.pdf" TargetMode="External"/><Relationship Id="rId9"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hyperlink" Target="https://aka.ms/CCDevGuides" TargetMode="External"/><Relationship Id="rId7" Type="http://schemas.openxmlformats.org/officeDocument/2006/relationships/image" Target="../media/image127.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58.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comparitech.com/blog/information-security/data-breach-share-price-analysis/" TargetMode="External"/><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hyperlink" Target="https://newsroom.ibm.com/2019-07-23-IBM-Study-Shows-Data-Breach-Costs-on-the-Rise-Financial-Impact-Felt-for-Year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ealcrypto.org/" TargetMode="Externa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66.xml.rels><?xml version="1.0" encoding="UTF-8" standalone="yes"?>
<Relationships xmlns="http://schemas.openxmlformats.org/package/2006/relationships"><Relationship Id="rId8" Type="http://schemas.openxmlformats.org/officeDocument/2006/relationships/hyperlink" Target="https://github.com/Huelse/SEAL-Python" TargetMode="External"/><Relationship Id="rId13" Type="http://schemas.openxmlformats.org/officeDocument/2006/relationships/hyperlink" Target="https://nam06.safelinks.protection.outlook.com/?url=https%3A%2F%2Fgithub.com%2Fkimlaine%2Fbootcamp&amp;data=02%7C01%7CPhilippe.Beraud%40microsoft.com%7Cf5265fbda8884c9a843408d7d7fe151b%7C72f988bf86f141af91ab2d7cd011db47%7C1%7C0%7C637215358586270423&amp;sdata=AhuZ63bI5AQt30t3Is5rg8eZbqANBAyeLicogQ4C0F4%3D&amp;reserved=0" TargetMode="External"/><Relationship Id="rId3" Type="http://schemas.openxmlformats.org/officeDocument/2006/relationships/image" Target="../media/image131.png"/><Relationship Id="rId7" Type="http://schemas.openxmlformats.org/officeDocument/2006/relationships/hyperlink" Target="https://github.com/Accenture/pyheal" TargetMode="External"/><Relationship Id="rId12" Type="http://schemas.openxmlformats.org/officeDocument/2006/relationships/hyperlink" Target="https://nam06.safelinks.protection.outlook.com/?url=https%3A%2F%2Fgithub.com%2Fhaochenuw%2Falgorithms-in-SEAL%2F&amp;data=02%7C01%7CPhilippe.Beraud%40microsoft.com%7Cf5265fbda8884c9a843408d7d7fe151b%7C72f988bf86f141af91ab2d7cd011db47%7C1%7C0%7C637215358586270423&amp;sdata=%2BgzmEOQAPQ4qDnMcyaP9yfa9qr5rFSFVo84WMVLO2AY%3D&amp;reserved=0"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ealcrypto.org/" TargetMode="External"/><Relationship Id="rId11" Type="http://schemas.openxmlformats.org/officeDocument/2006/relationships/hyperlink" Target="https://github.com/Microsoft/SEAL-Demo" TargetMode="External"/><Relationship Id="rId5" Type="http://schemas.openxmlformats.org/officeDocument/2006/relationships/hyperlink" Target="https://github.com/Microsoft/SEAL" TargetMode="External"/><Relationship Id="rId10" Type="http://schemas.openxmlformats.org/officeDocument/2006/relationships/hyperlink" Target="https://github.com/IntelAI/he-transformer" TargetMode="External"/><Relationship Id="rId4" Type="http://schemas.openxmlformats.org/officeDocument/2006/relationships/hyperlink" Target="https://github.com/microsoft/SEAL/blob/master/Changes.md" TargetMode="External"/><Relationship Id="rId9" Type="http://schemas.openxmlformats.org/officeDocument/2006/relationships/hyperlink" Target="https://github.com/morfix-io/node-sea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83.sv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4.png"/><Relationship Id="rId4" Type="http://schemas.openxmlformats.org/officeDocument/2006/relationships/notesSlide" Target="../notesSlides/notesSlide59.xml"/></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83.sv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5.png"/><Relationship Id="rId4" Type="http://schemas.openxmlformats.org/officeDocument/2006/relationships/notesSlide" Target="../notesSlides/notesSlide62.xml"/></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6.png"/><Relationship Id="rId4" Type="http://schemas.openxmlformats.org/officeDocument/2006/relationships/notesSlide" Target="../notesSlides/notesSlide6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https://teams.microsoft.com/l/channel/19%3a56b162e07e9f44ae891d601a8857a858%40thread.skype/S03R03%2520-%2520ONNX?groupId=61b0802b-b521-4630-b39e-6a43709d45f2&amp;tenantId=72f988bf-86f1-41af-91ab-2d7cd011db47"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hyperlink" Target="https://github.com/microsoft/onnxruntime/blob/master/docs/AddingExecutionProvider.md"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azure/security/azure-security-disk-encryption-overview" TargetMode="External"/><Relationship Id="rId3" Type="http://schemas.openxmlformats.org/officeDocument/2006/relationships/hyperlink" Target="https://docs.microsoft.com/en-us/sql/relational-databases/security/encryption/transparent-data-encryption" TargetMode="External"/><Relationship Id="rId7" Type="http://schemas.openxmlformats.org/officeDocument/2006/relationships/hyperlink" Target="https://docs.microsoft.com/en-us/azure/backup/backup-azure-vms-encryption"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docs.microsoft.com/en-us/azure/backup/backup-azure-backup-faq#encryption" TargetMode="External"/><Relationship Id="rId5" Type="http://schemas.openxmlformats.org/officeDocument/2006/relationships/hyperlink" Target="https://docs.microsoft.com/en-us/azure/hdinsight/domain-joined/apache-domain-joined-introduction#encryption" TargetMode="External"/><Relationship Id="rId10" Type="http://schemas.openxmlformats.org/officeDocument/2006/relationships/hyperlink" Target="https://docs.microsoft.com/en-us/azure/storage/common/storage-service-encryption" TargetMode="External"/><Relationship Id="rId4" Type="http://schemas.openxmlformats.org/officeDocument/2006/relationships/hyperlink" Target="https://docs.microsoft.com/en-us/sql/relational-databases/security/encryption/always-encrypted-database-engine" TargetMode="External"/><Relationship Id="rId9" Type="http://schemas.openxmlformats.org/officeDocument/2006/relationships/hyperlink" Target="https://docs.microsoft.com/en-us/azure/information-protection/what-is-information-protection" TargetMode="External"/></Relationships>
</file>

<file path=ppt/slides/_rels/slide80.xml.rels><?xml version="1.0" encoding="UTF-8" standalone="yes"?>
<Relationships xmlns="http://schemas.openxmlformats.org/package/2006/relationships"><Relationship Id="rId8" Type="http://schemas.openxmlformats.org/officeDocument/2006/relationships/hyperlink" Target="http://homomorphicencryption.org/white_papers/applications_homomorphic_encryption_white_paper.pdf" TargetMode="External"/><Relationship Id="rId3" Type="http://schemas.openxmlformats.org/officeDocument/2006/relationships/image" Target="../media/image138.jpg"/><Relationship Id="rId7" Type="http://schemas.openxmlformats.org/officeDocument/2006/relationships/hyperlink" Target="http://homomorphicencryption.org/white_papers/API_homomorphic_encryption_white_paper.pdf"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hyperlink" Target="http://homomorphicencryption.org/white_papers/security_homomorphic_encryption_white_paper.pdf" TargetMode="External"/><Relationship Id="rId5" Type="http://schemas.openxmlformats.org/officeDocument/2006/relationships/hyperlink" Target="http://homomorphicencryption.org/wp-content/uploads/2018/11/HomomorphicEncryptionStandardv1.1.pdf" TargetMode="External"/><Relationship Id="rId4" Type="http://schemas.openxmlformats.org/officeDocument/2006/relationships/hyperlink" Target="http://homomorphicencryption.org"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machine-learning/how-to-homomorphic-encryption-seal" TargetMode="External"/><Relationship Id="rId7" Type="http://schemas.openxmlformats.org/officeDocument/2006/relationships/hyperlink" Target="https://towardsdatascience.com/homomorphic-encryption-intro-part-3-encoding-and-decoding-in-ckks-69a5e281fee?source=friends_link&amp;sk=f5f395522d78853747e9f1b913092d4e" TargetMode="Externa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towardsdatascience.com/homomorphic-encryption-intro-part-2-he-landscape-and-ckks-8b32ba5b04dd?source=friends_link&amp;sk=51c01f82e7325ec87d35ac8de24b8382" TargetMode="External"/><Relationship Id="rId5" Type="http://schemas.openxmlformats.org/officeDocument/2006/relationships/hyperlink" Target="https://towardsdatascience.com/homomorphic-encryption-intro-part-1-overview-and-use-cases-a601adcff06c?source=friends_link&amp;sk=f4337df7a5e304daf8636f8d327dfb23" TargetMode="External"/><Relationship Id="rId4" Type="http://schemas.openxmlformats.org/officeDocument/2006/relationships/hyperlink" Target="https://github.com/Azure/MachineLearningNotebooks/blob/master/tutorials/image-classification-mnist-data/img-classification-part3-deploy-encrypted.ipynb" TargetMode="External"/></Relationships>
</file>

<file path=ppt/slides/_rels/slide8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s://nam06.safelinks.protection.outlook.com/?url=https%3A%2F%2Fwww.microsoft.com%2Fen-us%2Fresearch%2Fevent%2Fprivate-ai-bootcamp%2F%23!videos&amp;data=02%7C01%7CPhilippe.Beraud%40microsoft.com%7Cf5265fbda8884c9a843408d7d7fe151b%7C72f988bf86f141af91ab2d7cd011db47%7C1%7C0%7C637215358586250424&amp;sdata=9zbDMRtWFHzmz2ERsbolSFK8q7aWmyhhY2robdHBoTM%3D&amp;reserved=0" TargetMode="External"/><Relationship Id="rId7" Type="http://schemas.openxmlformats.org/officeDocument/2006/relationships/hyperlink" Target="https://www.microsoft.com/en-us/research/video/private-ai/"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hyperlink" Target="https://nam06.safelinks.protection.outlook.com/?url=https%3A%2F%2Fwww.microsoft.com%2Fen-us%2Fresearch%2Fvideo%2Fprivate-ai%2F&amp;data=02%7C01%7CPhilippe.Beraud%40microsoft.com%7Cf5265fbda8884c9a843408d7d7fe151b%7C72f988bf86f141af91ab2d7cd011db47%7C1%7C0%7C637215358586290407&amp;sdata=Dapz67BbkZFes6lcaj9g8okcFY%2BVYBEzCyUH1uy2lU8%3D&amp;reserved=0" TargetMode="External"/><Relationship Id="rId5" Type="http://schemas.openxmlformats.org/officeDocument/2006/relationships/hyperlink" Target="https://nam06.safelinks.protection.outlook.com/?url=https%3A%2F%2Fgithub.com%2Fhaochenuw%2Falgorithms-in-SEAL%2F&amp;data=02%7C01%7CPhilippe.Beraud%40microsoft.com%7Cf5265fbda8884c9a843408d7d7fe151b%7C72f988bf86f141af91ab2d7cd011db47%7C1%7C0%7C637215358586270423&amp;sdata=%2BgzmEOQAPQ4qDnMcyaP9yfa9qr5rFSFVo84WMVLO2AY%3D&amp;reserved=0" TargetMode="External"/><Relationship Id="rId4" Type="http://schemas.openxmlformats.org/officeDocument/2006/relationships/hyperlink" Target="https://nam06.safelinks.protection.outlook.com/?url=https%3A%2F%2Fgithub.com%2Fkimlaine%2Fbootcamp&amp;data=02%7C01%7CPhilippe.Beraud%40microsoft.com%7Cf5265fbda8884c9a843408d7d7fe151b%7C72f988bf86f141af91ab2d7cd011db47%7C1%7C0%7C637215358586270423&amp;sdata=AhuZ63bI5AQt30t3Is5rg8eZbqANBAyeLicogQ4C0F4%3D&amp;reserved=0"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8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97.png"/><Relationship Id="rId7" Type="http://schemas.openxmlformats.org/officeDocument/2006/relationships/image" Target="../media/image1210.png"/><Relationship Id="rId12" Type="http://schemas.openxmlformats.org/officeDocument/2006/relationships/image" Target="../media/image1250.png"/><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image" Target="../media/image120.png"/><Relationship Id="rId11" Type="http://schemas.openxmlformats.org/officeDocument/2006/relationships/image" Target="../media/image140.png"/><Relationship Id="rId5" Type="http://schemas.openxmlformats.org/officeDocument/2006/relationships/image" Target="../media/image119.png"/><Relationship Id="rId10" Type="http://schemas.openxmlformats.org/officeDocument/2006/relationships/image" Target="../media/image1240.png"/><Relationship Id="rId4" Type="http://schemas.openxmlformats.org/officeDocument/2006/relationships/image" Target="../media/image1180.png"/><Relationship Id="rId9" Type="http://schemas.openxmlformats.org/officeDocument/2006/relationships/image" Target="../media/image1230.png"/></Relationships>
</file>

<file path=ppt/slides/_rels/slide8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svg"/></Relationships>
</file>

<file path=ppt/slides/_rels/slide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hyperlink" Target="https://simons.berkeley.edu/sites/default/files/docs/15669/simons-spdz.pdf"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www.microsoft.com/en-us/research/uploads/prod/2018/09/securenneprint.pdf" TargetMode="External"/><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hyperlink" Target="https://www.microsoft.com/en-us/research/uploads/prod/2019/09/CrypTFlow.pdf"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slides/_rels/slide92.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2.png"/><Relationship Id="rId7" Type="http://schemas.openxmlformats.org/officeDocument/2006/relationships/image" Target="../media/image154.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53.svg"/><Relationship Id="rId9" Type="http://schemas.openxmlformats.org/officeDocument/2006/relationships/image" Target="../media/image156.png"/></Relationships>
</file>

<file path=ppt/slides/_rels/slide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58.png"/><Relationship Id="rId4" Type="http://schemas.openxmlformats.org/officeDocument/2006/relationships/notesSlide" Target="../notesSlides/notesSlide82.xml"/></Relationships>
</file>

<file path=ppt/slides/_rels/slide95.xml.rels><?xml version="1.0" encoding="UTF-8" standalone="yes"?>
<Relationships xmlns="http://schemas.openxmlformats.org/package/2006/relationships"><Relationship Id="rId13" Type="http://schemas.openxmlformats.org/officeDocument/2006/relationships/image" Target="../media/image169.png"/><Relationship Id="rId18" Type="http://schemas.openxmlformats.org/officeDocument/2006/relationships/image" Target="../media/image174.svg"/><Relationship Id="rId26" Type="http://schemas.openxmlformats.org/officeDocument/2006/relationships/image" Target="../media/image182.png"/><Relationship Id="rId39" Type="http://schemas.openxmlformats.org/officeDocument/2006/relationships/image" Target="../media/image195.svg"/><Relationship Id="rId21" Type="http://schemas.openxmlformats.org/officeDocument/2006/relationships/image" Target="../media/image177.png"/><Relationship Id="rId34" Type="http://schemas.openxmlformats.org/officeDocument/2006/relationships/image" Target="../media/image190.png"/><Relationship Id="rId42" Type="http://schemas.openxmlformats.org/officeDocument/2006/relationships/image" Target="../media/image198.png"/><Relationship Id="rId7" Type="http://schemas.openxmlformats.org/officeDocument/2006/relationships/image" Target="../media/image163.png"/><Relationship Id="rId2" Type="http://schemas.openxmlformats.org/officeDocument/2006/relationships/notesSlide" Target="../notesSlides/notesSlide83.xml"/><Relationship Id="rId16" Type="http://schemas.openxmlformats.org/officeDocument/2006/relationships/image" Target="../media/image172.svg"/><Relationship Id="rId20" Type="http://schemas.openxmlformats.org/officeDocument/2006/relationships/image" Target="../media/image176.svg"/><Relationship Id="rId29" Type="http://schemas.openxmlformats.org/officeDocument/2006/relationships/image" Target="../media/image185.svg"/><Relationship Id="rId41" Type="http://schemas.openxmlformats.org/officeDocument/2006/relationships/image" Target="../media/image197.svg"/><Relationship Id="rId1" Type="http://schemas.openxmlformats.org/officeDocument/2006/relationships/slideLayout" Target="../slideLayouts/slideLayout7.xml"/><Relationship Id="rId6" Type="http://schemas.openxmlformats.org/officeDocument/2006/relationships/image" Target="../media/image162.png"/><Relationship Id="rId11" Type="http://schemas.openxmlformats.org/officeDocument/2006/relationships/image" Target="../media/image167.png"/><Relationship Id="rId24" Type="http://schemas.openxmlformats.org/officeDocument/2006/relationships/image" Target="../media/image180.svg"/><Relationship Id="rId32" Type="http://schemas.openxmlformats.org/officeDocument/2006/relationships/image" Target="../media/image188.png"/><Relationship Id="rId37" Type="http://schemas.openxmlformats.org/officeDocument/2006/relationships/image" Target="../media/image193.svg"/><Relationship Id="rId40" Type="http://schemas.openxmlformats.org/officeDocument/2006/relationships/image" Target="../media/image196.png"/><Relationship Id="rId5" Type="http://schemas.openxmlformats.org/officeDocument/2006/relationships/image" Target="../media/image161.png"/><Relationship Id="rId15" Type="http://schemas.openxmlformats.org/officeDocument/2006/relationships/image" Target="../media/image171.png"/><Relationship Id="rId23" Type="http://schemas.openxmlformats.org/officeDocument/2006/relationships/image" Target="../media/image179.png"/><Relationship Id="rId28" Type="http://schemas.openxmlformats.org/officeDocument/2006/relationships/image" Target="../media/image184.png"/><Relationship Id="rId36" Type="http://schemas.openxmlformats.org/officeDocument/2006/relationships/image" Target="../media/image192.png"/><Relationship Id="rId10" Type="http://schemas.openxmlformats.org/officeDocument/2006/relationships/image" Target="../media/image166.svg"/><Relationship Id="rId19" Type="http://schemas.openxmlformats.org/officeDocument/2006/relationships/image" Target="../media/image175.png"/><Relationship Id="rId31" Type="http://schemas.openxmlformats.org/officeDocument/2006/relationships/image" Target="../media/image187.svg"/><Relationship Id="rId4" Type="http://schemas.openxmlformats.org/officeDocument/2006/relationships/image" Target="../media/image160.png"/><Relationship Id="rId9" Type="http://schemas.openxmlformats.org/officeDocument/2006/relationships/image" Target="../media/image165.png"/><Relationship Id="rId14" Type="http://schemas.openxmlformats.org/officeDocument/2006/relationships/image" Target="../media/image170.svg"/><Relationship Id="rId22" Type="http://schemas.openxmlformats.org/officeDocument/2006/relationships/image" Target="../media/image178.svg"/><Relationship Id="rId27" Type="http://schemas.openxmlformats.org/officeDocument/2006/relationships/image" Target="../media/image183.png"/><Relationship Id="rId30" Type="http://schemas.openxmlformats.org/officeDocument/2006/relationships/image" Target="../media/image186.png"/><Relationship Id="rId35" Type="http://schemas.openxmlformats.org/officeDocument/2006/relationships/image" Target="../media/image191.svg"/><Relationship Id="rId43" Type="http://schemas.openxmlformats.org/officeDocument/2006/relationships/image" Target="../media/image199.svg"/><Relationship Id="rId8" Type="http://schemas.openxmlformats.org/officeDocument/2006/relationships/image" Target="../media/image164.svg"/><Relationship Id="rId3" Type="http://schemas.openxmlformats.org/officeDocument/2006/relationships/image" Target="../media/image159.png"/><Relationship Id="rId12" Type="http://schemas.openxmlformats.org/officeDocument/2006/relationships/image" Target="../media/image168.svg"/><Relationship Id="rId17" Type="http://schemas.openxmlformats.org/officeDocument/2006/relationships/image" Target="../media/image173.png"/><Relationship Id="rId25" Type="http://schemas.openxmlformats.org/officeDocument/2006/relationships/image" Target="../media/image181.png"/><Relationship Id="rId33" Type="http://schemas.openxmlformats.org/officeDocument/2006/relationships/image" Target="../media/image189.svg"/><Relationship Id="rId38" Type="http://schemas.openxmlformats.org/officeDocument/2006/relationships/image" Target="../media/image194.png"/></Relationships>
</file>

<file path=ppt/slides/_rels/slide96.xml.rels><?xml version="1.0" encoding="UTF-8" standalone="yes"?>
<Relationships xmlns="http://schemas.openxmlformats.org/package/2006/relationships"><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203.svg"/><Relationship Id="rId5" Type="http://schemas.openxmlformats.org/officeDocument/2006/relationships/image" Target="../media/image202.png"/><Relationship Id="rId4" Type="http://schemas.openxmlformats.org/officeDocument/2006/relationships/image" Target="../media/image201.svg"/></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pdf/1911.09052.pdf"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99.xml.rels><?xml version="1.0" encoding="UTF-8" standalone="yes"?>
<Relationships xmlns="http://schemas.openxmlformats.org/package/2006/relationships"><Relationship Id="rId3" Type="http://schemas.openxmlformats.org/officeDocument/2006/relationships/hyperlink" Target="https://www.microsoft.com/en-us/research/people/dwork/" TargetMode="External"/><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hyperlink" Target="http://download.microsoft.com/download/D/1/F/D1F0DFF5-8BA9-4BDF-8924-7816932F6825/Differential_Privacy_for_Everyone.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D38C5-0B8B-48B6-8F4B-7D117F4E9A2F}"/>
              </a:ext>
            </a:extLst>
          </p:cNvPr>
          <p:cNvSpPr>
            <a:spLocks noGrp="1"/>
          </p:cNvSpPr>
          <p:nvPr>
            <p:ph type="title"/>
          </p:nvPr>
        </p:nvSpPr>
        <p:spPr>
          <a:xfrm>
            <a:off x="350837" y="946642"/>
            <a:ext cx="11887200" cy="1181862"/>
          </a:xfrm>
        </p:spPr>
        <p:txBody>
          <a:bodyPr/>
          <a:lstStyle/>
          <a:p>
            <a:r>
              <a:rPr lang="en-US" sz="1600" cap="all" spc="-51" dirty="0">
                <a:solidFill>
                  <a:srgbClr val="00B0F0"/>
                </a:solidFill>
                <a:latin typeface="+mn-lt"/>
                <a:cs typeface="Segoe UI" panose="020B0502040204020203" pitchFamily="34" charset="0"/>
              </a:rPr>
              <a:t>Workshop</a:t>
            </a:r>
            <a:br>
              <a:rPr lang="en-US" sz="2400" spc="-51" dirty="0">
                <a:gradFill>
                  <a:gsLst>
                    <a:gs pos="62564">
                      <a:srgbClr val="FFFFFF"/>
                    </a:gs>
                    <a:gs pos="55000">
                      <a:srgbClr val="FFFFFF"/>
                    </a:gs>
                  </a:gsLst>
                  <a:lin ang="5400000" scaled="0"/>
                </a:gradFill>
                <a:latin typeface="+mn-lt"/>
                <a:cs typeface="Segoe UI" panose="020B0502040204020203" pitchFamily="34" charset="0"/>
              </a:rPr>
            </a:br>
            <a:r>
              <a:rPr lang="en-US" sz="3200" b="1" spc="-51" dirty="0">
                <a:solidFill>
                  <a:srgbClr val="00B0F0"/>
                </a:solidFill>
                <a:latin typeface="Segoe UI Semibold"/>
                <a:cs typeface="Segoe UI" panose="020B0502040204020203" pitchFamily="34" charset="0"/>
              </a:rPr>
              <a:t>Data in use Protection Compass</a:t>
            </a:r>
            <a:br>
              <a:rPr lang="en-US" sz="3200" b="1" spc="-51" dirty="0">
                <a:solidFill>
                  <a:srgbClr val="00B0F0"/>
                </a:solidFill>
                <a:latin typeface="Segoe UI Semibold"/>
                <a:cs typeface="Segoe UI" panose="020B0502040204020203" pitchFamily="34" charset="0"/>
              </a:rPr>
            </a:br>
            <a:r>
              <a:rPr lang="en-US" sz="2400" spc="-51" dirty="0">
                <a:solidFill>
                  <a:srgbClr val="00B0F0"/>
                </a:solidFill>
                <a:latin typeface="Segoe UI" panose="020B0502040204020203" pitchFamily="34" charset="0"/>
                <a:cs typeface="Segoe UI" panose="020B0502040204020203" pitchFamily="34" charset="0"/>
              </a:rPr>
              <a:t>Keep the cape in the Cloud and on the Edge</a:t>
            </a:r>
            <a:endParaRPr lang="en-US" sz="4400" dirty="0">
              <a:solidFill>
                <a:srgbClr val="00B0F0"/>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77634A06-EBB9-4589-B562-138B4A72833A}"/>
              </a:ext>
            </a:extLst>
          </p:cNvPr>
          <p:cNvGrpSpPr/>
          <p:nvPr/>
        </p:nvGrpSpPr>
        <p:grpSpPr>
          <a:xfrm>
            <a:off x="7608892" y="1405230"/>
            <a:ext cx="3222616" cy="3703096"/>
            <a:chOff x="7578734" y="1512789"/>
            <a:chExt cx="3222616" cy="3703096"/>
          </a:xfrm>
        </p:grpSpPr>
        <p:grpSp>
          <p:nvGrpSpPr>
            <p:cNvPr id="6" name="Group 5">
              <a:extLst>
                <a:ext uri="{FF2B5EF4-FFF2-40B4-BE49-F238E27FC236}">
                  <a16:creationId xmlns:a16="http://schemas.microsoft.com/office/drawing/2014/main" id="{D1015BAB-CD7F-4B1D-BD44-D16E63E4BB2F}"/>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9B4BA4A-4608-497D-813B-8E2B92C361B3}"/>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8B7EE96-3858-457B-BEB6-751867E7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0" name="TextBox 8">
                <a:extLst>
                  <a:ext uri="{FF2B5EF4-FFF2-40B4-BE49-F238E27FC236}">
                    <a16:creationId xmlns:a16="http://schemas.microsoft.com/office/drawing/2014/main" id="{13F222A4-D6BB-447C-B617-5FA3B066602A}"/>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0B045EC-6B0F-43EC-B745-C4EDBD54BD4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12" name="Title 3">
            <a:extLst>
              <a:ext uri="{FF2B5EF4-FFF2-40B4-BE49-F238E27FC236}">
                <a16:creationId xmlns:a16="http://schemas.microsoft.com/office/drawing/2014/main" id="{4B7A9B54-27E3-49D2-BF94-151C475E3083}"/>
              </a:ext>
            </a:extLst>
          </p:cNvPr>
          <p:cNvSpPr txBox="1">
            <a:spLocks/>
          </p:cNvSpPr>
          <p:nvPr/>
        </p:nvSpPr>
        <p:spPr>
          <a:xfrm>
            <a:off x="350837" y="2753291"/>
            <a:ext cx="11887200" cy="10710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fr-FR" sz="4800" b="0" kern="1200" cap="none" spc="-100" baseline="0">
                <a:ln w="3175">
                  <a:noFill/>
                </a:ln>
                <a:gradFill>
                  <a:gsLst>
                    <a:gs pos="100000">
                      <a:schemeClr val="tx1"/>
                    </a:gs>
                    <a:gs pos="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z="3600" b="1" spc="-51" dirty="0">
                <a:gradFill>
                  <a:gsLst>
                    <a:gs pos="62564">
                      <a:srgbClr val="FFFFFF"/>
                    </a:gs>
                    <a:gs pos="55000">
                      <a:srgbClr val="FFFFFF"/>
                    </a:gs>
                  </a:gsLst>
                  <a:lin ang="5400000" scaled="0"/>
                </a:gradFill>
                <a:latin typeface="Segoe UI Semibold"/>
                <a:cs typeface="Segoe UI" panose="020B0502040204020203" pitchFamily="34" charset="0"/>
              </a:rPr>
              <a:t>Common Track</a:t>
            </a:r>
          </a:p>
          <a:p>
            <a:r>
              <a:rPr lang="en-US" sz="2800" spc="-51" dirty="0">
                <a:gradFill>
                  <a:gsLst>
                    <a:gs pos="62564">
                      <a:srgbClr val="FFFFFF"/>
                    </a:gs>
                    <a:gs pos="55000">
                      <a:srgbClr val="FFFFFF"/>
                    </a:gs>
                  </a:gsLst>
                  <a:lin ang="5400000" scaled="0"/>
                </a:gradFill>
                <a:latin typeface="Segoe UI" panose="020B0502040204020203" pitchFamily="34" charset="0"/>
                <a:cs typeface="Segoe UI" panose="020B0502040204020203" pitchFamily="34" charset="0"/>
              </a:rPr>
              <a:t>An overview of the applications, state-of-the-art, and related investments </a:t>
            </a:r>
            <a:endParaRPr lang="en-US" sz="4000"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C96811A5-6838-4857-8686-A494C0236C1F}"/>
              </a:ext>
            </a:extLst>
          </p:cNvPr>
          <p:cNvSpPr txBox="1"/>
          <p:nvPr/>
        </p:nvSpPr>
        <p:spPr>
          <a:xfrm>
            <a:off x="9038664" y="6184492"/>
            <a:ext cx="3164200" cy="492443"/>
          </a:xfrm>
          <a:prstGeom prst="rect">
            <a:avLst/>
          </a:prstGeom>
          <a:noFill/>
        </p:spPr>
        <p:txBody>
          <a:bodyPr wrap="none" lIns="0" tIns="0" rIns="0" bIns="0" rtlCol="0">
            <a:spAutoFit/>
          </a:bodyPr>
          <a:lstStyle/>
          <a:p>
            <a:pPr algn="l"/>
            <a:r>
              <a:rPr lang="en-US" sz="1800" dirty="0">
                <a:solidFill>
                  <a:srgbClr val="3393DD"/>
                </a:solidFill>
              </a:rPr>
              <a:t>Version 1.0 (Alpha) – July 2020</a:t>
            </a:r>
          </a:p>
          <a:p>
            <a:pPr algn="l"/>
            <a:r>
              <a:rPr lang="en-US" sz="1400" dirty="0">
                <a:solidFill>
                  <a:srgbClr val="3393DD"/>
                </a:solidFill>
              </a:rPr>
              <a:t>https://aka.ms/DataInUseProtectionWS </a:t>
            </a:r>
          </a:p>
        </p:txBody>
      </p:sp>
    </p:spTree>
    <p:extLst>
      <p:ext uri="{BB962C8B-B14F-4D97-AF65-F5344CB8AC3E}">
        <p14:creationId xmlns:p14="http://schemas.microsoft.com/office/powerpoint/2010/main" val="1211021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A2E-572C-42B4-9840-4C1BF4B05660}"/>
              </a:ext>
            </a:extLst>
          </p:cNvPr>
          <p:cNvSpPr>
            <a:spLocks noGrp="1"/>
          </p:cNvSpPr>
          <p:nvPr>
            <p:ph type="title"/>
          </p:nvPr>
        </p:nvSpPr>
        <p:spPr/>
        <p:txBody>
          <a:bodyPr/>
          <a:lstStyle/>
          <a:p>
            <a:r>
              <a:rPr lang="en-US" dirty="0"/>
              <a:t>Importing HSM-protected keys to Key </a:t>
            </a:r>
            <a:r>
              <a:rPr lang="fr-FR" dirty="0"/>
              <a:t>Vault </a:t>
            </a:r>
            <a:endParaRPr lang="en-US" dirty="0"/>
          </a:p>
        </p:txBody>
      </p:sp>
      <p:sp>
        <p:nvSpPr>
          <p:cNvPr id="3" name="Espace réservé du contenu 2">
            <a:extLst>
              <a:ext uri="{FF2B5EF4-FFF2-40B4-BE49-F238E27FC236}">
                <a16:creationId xmlns:a16="http://schemas.microsoft.com/office/drawing/2014/main" id="{CF1BD75D-CD16-45A4-92B1-9CDC0A0A941F}"/>
              </a:ext>
            </a:extLst>
          </p:cNvPr>
          <p:cNvSpPr>
            <a:spLocks noGrp="1"/>
          </p:cNvSpPr>
          <p:nvPr>
            <p:ph idx="1"/>
          </p:nvPr>
        </p:nvSpPr>
        <p:spPr>
          <a:xfrm>
            <a:off x="452461" y="1212849"/>
            <a:ext cx="11531551" cy="2369880"/>
          </a:xfrm>
        </p:spPr>
        <p:txBody>
          <a:bodyPr/>
          <a:lstStyle/>
          <a:p>
            <a:pPr marL="0" indent="0">
              <a:buNone/>
            </a:pPr>
            <a:r>
              <a:rPr lang="en-US" dirty="0">
                <a:hlinkClick r:id="rId3"/>
              </a:rPr>
              <a:t>Import HSM-protected keys to Key Vault (preview)</a:t>
            </a:r>
            <a:endParaRPr lang="en-US" dirty="0"/>
          </a:p>
          <a:p>
            <a:endParaRPr lang="en-US" dirty="0"/>
          </a:p>
          <a:p>
            <a:endParaRPr lang="en-US" dirty="0"/>
          </a:p>
        </p:txBody>
      </p:sp>
      <p:pic>
        <p:nvPicPr>
          <p:cNvPr id="4" name="Image 3">
            <a:extLst>
              <a:ext uri="{FF2B5EF4-FFF2-40B4-BE49-F238E27FC236}">
                <a16:creationId xmlns:a16="http://schemas.microsoft.com/office/drawing/2014/main" id="{A275DCD5-DA04-4EF3-BB17-5785D3017AF0}"/>
              </a:ext>
            </a:extLst>
          </p:cNvPr>
          <p:cNvPicPr>
            <a:picLocks noChangeAspect="1"/>
          </p:cNvPicPr>
          <p:nvPr/>
        </p:nvPicPr>
        <p:blipFill>
          <a:blip r:embed="rId4"/>
          <a:stretch>
            <a:fillRect/>
          </a:stretch>
        </p:blipFill>
        <p:spPr>
          <a:xfrm>
            <a:off x="579437" y="1761513"/>
            <a:ext cx="8168764" cy="2171443"/>
          </a:xfrm>
          <a:prstGeom prst="rect">
            <a:avLst/>
          </a:prstGeom>
        </p:spPr>
      </p:pic>
      <p:sp>
        <p:nvSpPr>
          <p:cNvPr id="5" name="Rectangle 4">
            <a:extLst>
              <a:ext uri="{FF2B5EF4-FFF2-40B4-BE49-F238E27FC236}">
                <a16:creationId xmlns:a16="http://schemas.microsoft.com/office/drawing/2014/main" id="{FE1621FC-E196-4903-9F22-D89AF99C01A4}"/>
              </a:ext>
            </a:extLst>
          </p:cNvPr>
          <p:cNvSpPr/>
          <p:nvPr/>
        </p:nvSpPr>
        <p:spPr bwMode="auto">
          <a:xfrm>
            <a:off x="8146979" y="2843789"/>
            <a:ext cx="1620575" cy="46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Ex. Gemalto</a:t>
            </a:r>
          </a:p>
        </p:txBody>
      </p:sp>
      <p:pic>
        <p:nvPicPr>
          <p:cNvPr id="6" name="Image 5">
            <a:extLst>
              <a:ext uri="{FF2B5EF4-FFF2-40B4-BE49-F238E27FC236}">
                <a16:creationId xmlns:a16="http://schemas.microsoft.com/office/drawing/2014/main" id="{DF59792B-D155-45DE-B479-0D915CF0C06C}"/>
              </a:ext>
            </a:extLst>
          </p:cNvPr>
          <p:cNvPicPr>
            <a:picLocks noChangeAspect="1"/>
          </p:cNvPicPr>
          <p:nvPr/>
        </p:nvPicPr>
        <p:blipFill>
          <a:blip r:embed="rId5"/>
          <a:stretch>
            <a:fillRect/>
          </a:stretch>
        </p:blipFill>
        <p:spPr>
          <a:xfrm>
            <a:off x="579437" y="4868862"/>
            <a:ext cx="8145113" cy="1201086"/>
          </a:xfrm>
          <a:prstGeom prst="rect">
            <a:avLst/>
          </a:prstGeom>
        </p:spPr>
      </p:pic>
      <p:sp>
        <p:nvSpPr>
          <p:cNvPr id="8" name="Rectangle 7">
            <a:extLst>
              <a:ext uri="{FF2B5EF4-FFF2-40B4-BE49-F238E27FC236}">
                <a16:creationId xmlns:a16="http://schemas.microsoft.com/office/drawing/2014/main" id="{61C4C40D-1129-4515-8FF2-57F45E5BA8FB}"/>
              </a:ext>
            </a:extLst>
          </p:cNvPr>
          <p:cNvSpPr/>
          <p:nvPr/>
        </p:nvSpPr>
        <p:spPr bwMode="auto">
          <a:xfrm>
            <a:off x="8146978" y="5037977"/>
            <a:ext cx="1620575" cy="46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Ex. Thales</a:t>
            </a:r>
          </a:p>
        </p:txBody>
      </p:sp>
      <p:sp>
        <p:nvSpPr>
          <p:cNvPr id="11" name="Espace réservé du contenu 2">
            <a:extLst>
              <a:ext uri="{FF2B5EF4-FFF2-40B4-BE49-F238E27FC236}">
                <a16:creationId xmlns:a16="http://schemas.microsoft.com/office/drawing/2014/main" id="{11D5CFE9-F2B8-4822-B6B3-C4CAC457D7D1}"/>
              </a:ext>
            </a:extLst>
          </p:cNvPr>
          <p:cNvSpPr txBox="1">
            <a:spLocks/>
          </p:cNvSpPr>
          <p:nvPr/>
        </p:nvSpPr>
        <p:spPr>
          <a:xfrm>
            <a:off x="579437" y="4183062"/>
            <a:ext cx="11531551" cy="2369880"/>
          </a:xfrm>
          <a:prstGeom prst="rect">
            <a:avLst/>
          </a:prstGeom>
        </p:spPr>
        <p:txBody>
          <a:bodyPr vert="horz" wrap="square" lIns="0" tIns="93260" rIns="149217" bIns="93260" rtlCol="0">
            <a:norm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742">
              <a:lnSpc>
                <a:spcPct val="90000"/>
              </a:lnSpc>
              <a:spcBef>
                <a:spcPct val="20000"/>
              </a:spcBef>
            </a:pPr>
            <a:r>
              <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hlinkClick r:id="rId6"/>
              </a:rPr>
              <a:t>Import HSM-protected keys for Key Vault (legacy)</a:t>
            </a:r>
            <a:endPar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defTabSz="932742">
              <a:lnSpc>
                <a:spcPct val="90000"/>
              </a:lnSpc>
              <a:spcBef>
                <a:spcPct val="20000"/>
              </a:spcBef>
            </a:pPr>
            <a:endPar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endParaRPr lang="en-US" sz="1836" dirty="0"/>
          </a:p>
        </p:txBody>
      </p:sp>
    </p:spTree>
    <p:extLst>
      <p:ext uri="{BB962C8B-B14F-4D97-AF65-F5344CB8AC3E}">
        <p14:creationId xmlns:p14="http://schemas.microsoft.com/office/powerpoint/2010/main" val="420293399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1B43E5-4349-4EAB-9EC5-39469427F70D}"/>
              </a:ext>
            </a:extLst>
          </p:cNvPr>
          <p:cNvSpPr>
            <a:spLocks noGrp="1"/>
          </p:cNvSpPr>
          <p:nvPr>
            <p:ph type="title"/>
          </p:nvPr>
        </p:nvSpPr>
        <p:spPr/>
        <p:txBody>
          <a:bodyPr/>
          <a:lstStyle/>
          <a:p>
            <a:r>
              <a:rPr lang="en-US" dirty="0"/>
              <a:t>Differential Privacy (DP)</a:t>
            </a:r>
          </a:p>
        </p:txBody>
      </p:sp>
      <p:sp>
        <p:nvSpPr>
          <p:cNvPr id="7" name="Text Placeholder 6">
            <a:extLst>
              <a:ext uri="{FF2B5EF4-FFF2-40B4-BE49-F238E27FC236}">
                <a16:creationId xmlns:a16="http://schemas.microsoft.com/office/drawing/2014/main" id="{14D16629-A1D3-412D-AEC7-988D2D2B6798}"/>
              </a:ext>
            </a:extLst>
          </p:cNvPr>
          <p:cNvSpPr>
            <a:spLocks noGrp="1"/>
          </p:cNvSpPr>
          <p:nvPr>
            <p:ph type="body" sz="quarter" idx="10"/>
          </p:nvPr>
        </p:nvSpPr>
        <p:spPr>
          <a:xfrm>
            <a:off x="274637" y="1104689"/>
            <a:ext cx="11887200" cy="1120307"/>
          </a:xfrm>
        </p:spPr>
        <p:txBody>
          <a:bodyPr/>
          <a:lstStyle/>
          <a:p>
            <a:r>
              <a:rPr lang="en-US" sz="2400" dirty="0"/>
              <a:t>A class of algorithms that facilitate computing and releasing aggregate statistics from sensitive (private) data, while ensuring that privacy is not compromised</a:t>
            </a:r>
          </a:p>
          <a:p>
            <a:pPr lvl="1"/>
            <a:r>
              <a:rPr lang="en-US" dirty="0"/>
              <a:t>Large pool of sensitive data, noisy aggregates are still valuable</a:t>
            </a:r>
          </a:p>
        </p:txBody>
      </p:sp>
      <p:pic>
        <p:nvPicPr>
          <p:cNvPr id="9" name="Picture 8">
            <a:extLst>
              <a:ext uri="{FF2B5EF4-FFF2-40B4-BE49-F238E27FC236}">
                <a16:creationId xmlns:a16="http://schemas.microsoft.com/office/drawing/2014/main" id="{8F5C39A8-6566-4DA0-BEFC-70985EA8F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070" y="2988824"/>
            <a:ext cx="2572686" cy="1692947"/>
          </a:xfrm>
          <a:prstGeom prst="rect">
            <a:avLst/>
          </a:prstGeom>
        </p:spPr>
      </p:pic>
      <p:sp>
        <p:nvSpPr>
          <p:cNvPr id="11" name="Arrow: Right 10">
            <a:extLst>
              <a:ext uri="{FF2B5EF4-FFF2-40B4-BE49-F238E27FC236}">
                <a16:creationId xmlns:a16="http://schemas.microsoft.com/office/drawing/2014/main" id="{772397B4-EFAD-486D-A07A-C87D59026F86}"/>
              </a:ext>
            </a:extLst>
          </p:cNvPr>
          <p:cNvSpPr/>
          <p:nvPr/>
        </p:nvSpPr>
        <p:spPr>
          <a:xfrm>
            <a:off x="4599893" y="3652887"/>
            <a:ext cx="1703294" cy="48463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AEABD4-4B26-40B1-A2BB-CC54EC03DA66}"/>
              </a:ext>
            </a:extLst>
          </p:cNvPr>
          <p:cNvSpPr txBox="1"/>
          <p:nvPr/>
        </p:nvSpPr>
        <p:spPr>
          <a:xfrm>
            <a:off x="1957690" y="2484988"/>
            <a:ext cx="2241445"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Pool of private data</a:t>
            </a:r>
          </a:p>
        </p:txBody>
      </p:sp>
      <p:sp>
        <p:nvSpPr>
          <p:cNvPr id="17" name="TextBox 16">
            <a:extLst>
              <a:ext uri="{FF2B5EF4-FFF2-40B4-BE49-F238E27FC236}">
                <a16:creationId xmlns:a16="http://schemas.microsoft.com/office/drawing/2014/main" id="{B97F0F32-CFD1-4462-BA9A-23D650466E8C}"/>
              </a:ext>
            </a:extLst>
          </p:cNvPr>
          <p:cNvSpPr txBox="1"/>
          <p:nvPr/>
        </p:nvSpPr>
        <p:spPr>
          <a:xfrm>
            <a:off x="4700508" y="3374684"/>
            <a:ext cx="1410682"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DP algorithm</a:t>
            </a:r>
          </a:p>
        </p:txBody>
      </p:sp>
      <p:sp>
        <p:nvSpPr>
          <p:cNvPr id="19" name="TextBox 18">
            <a:extLst>
              <a:ext uri="{FF2B5EF4-FFF2-40B4-BE49-F238E27FC236}">
                <a16:creationId xmlns:a16="http://schemas.microsoft.com/office/drawing/2014/main" id="{9905E8D4-F08B-48AA-B1ED-8B6D508DC42D}"/>
              </a:ext>
            </a:extLst>
          </p:cNvPr>
          <p:cNvSpPr txBox="1"/>
          <p:nvPr/>
        </p:nvSpPr>
        <p:spPr>
          <a:xfrm>
            <a:off x="6445490" y="2533857"/>
            <a:ext cx="2907079"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Aggregate statistics</a:t>
            </a:r>
          </a:p>
        </p:txBody>
      </p:sp>
      <p:pic>
        <p:nvPicPr>
          <p:cNvPr id="25" name="Picture 24">
            <a:extLst>
              <a:ext uri="{FF2B5EF4-FFF2-40B4-BE49-F238E27FC236}">
                <a16:creationId xmlns:a16="http://schemas.microsoft.com/office/drawing/2014/main" id="{99E410BB-2552-48CC-AE47-0B9E74E7E5DA}"/>
              </a:ext>
            </a:extLst>
          </p:cNvPr>
          <p:cNvPicPr>
            <a:picLocks noChangeAspect="1"/>
          </p:cNvPicPr>
          <p:nvPr/>
        </p:nvPicPr>
        <p:blipFill>
          <a:blip r:embed="rId4"/>
          <a:stretch>
            <a:fillRect/>
          </a:stretch>
        </p:blipFill>
        <p:spPr>
          <a:xfrm>
            <a:off x="6538324" y="2805375"/>
            <a:ext cx="2153613" cy="1783328"/>
          </a:xfrm>
          <a:prstGeom prst="rect">
            <a:avLst/>
          </a:prstGeom>
        </p:spPr>
      </p:pic>
      <p:sp>
        <p:nvSpPr>
          <p:cNvPr id="27" name="Rectangle 26">
            <a:extLst>
              <a:ext uri="{FF2B5EF4-FFF2-40B4-BE49-F238E27FC236}">
                <a16:creationId xmlns:a16="http://schemas.microsoft.com/office/drawing/2014/main" id="{9884C30E-8426-49D3-B17C-DFFE1EA8CCF5}"/>
              </a:ext>
            </a:extLst>
          </p:cNvPr>
          <p:cNvSpPr/>
          <p:nvPr/>
        </p:nvSpPr>
        <p:spPr bwMode="auto">
          <a:xfrm>
            <a:off x="0" y="5230763"/>
            <a:ext cx="12436475" cy="190846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dirty="0">
                <a:gradFill>
                  <a:gsLst>
                    <a:gs pos="40075">
                      <a:srgbClr val="FFFFFF"/>
                    </a:gs>
                    <a:gs pos="30000">
                      <a:srgbClr val="FFFFFF"/>
                    </a:gs>
                  </a:gsLst>
                  <a:lin ang="5400000" scaled="0"/>
                </a:gradFill>
                <a:latin typeface="Segoe UI"/>
              </a:rPr>
              <a:t>z</a:t>
            </a:r>
          </a:p>
        </p:txBody>
      </p:sp>
      <p:sp>
        <p:nvSpPr>
          <p:cNvPr id="21" name="TextBox 20">
            <a:extLst>
              <a:ext uri="{FF2B5EF4-FFF2-40B4-BE49-F238E27FC236}">
                <a16:creationId xmlns:a16="http://schemas.microsoft.com/office/drawing/2014/main" id="{BED60E4D-E333-4FB1-AC42-26B59AECFAD0}"/>
              </a:ext>
            </a:extLst>
          </p:cNvPr>
          <p:cNvSpPr txBox="1"/>
          <p:nvPr/>
        </p:nvSpPr>
        <p:spPr>
          <a:xfrm>
            <a:off x="8809037" y="3019689"/>
            <a:ext cx="2711444" cy="1631216"/>
          </a:xfrm>
          <a:prstGeom prst="rect">
            <a:avLst/>
          </a:prstGeom>
          <a:noFill/>
        </p:spPr>
        <p:txBody>
          <a:bodyPr wrap="square" rtlCol="0">
            <a:spAutoFit/>
          </a:bodyPr>
          <a:lstStyle/>
          <a:p>
            <a:r>
              <a:rPr lang="en-US" sz="1400" dirty="0"/>
              <a:t>DP statistics:</a:t>
            </a:r>
          </a:p>
          <a:p>
            <a:pPr marL="285750" indent="-285750">
              <a:buFont typeface="Arial" panose="020B0604020202020204" pitchFamily="34" charset="0"/>
              <a:buChar char="•"/>
            </a:pPr>
            <a:r>
              <a:rPr lang="en-US" sz="1400" dirty="0"/>
              <a:t>Noisy. Noise conceals contributions of individual users</a:t>
            </a:r>
          </a:p>
          <a:p>
            <a:pPr marL="285750" indent="-285750">
              <a:buFont typeface="Arial" panose="020B0604020202020204" pitchFamily="34" charset="0"/>
              <a:buChar char="•"/>
            </a:pPr>
            <a:r>
              <a:rPr lang="en-US" sz="1400" dirty="0"/>
              <a:t>Can be safely handed to an all-powerful adversary, with no risk of a privacy leak</a:t>
            </a:r>
          </a:p>
        </p:txBody>
      </p:sp>
      <p:sp>
        <p:nvSpPr>
          <p:cNvPr id="28" name="Rectangle 27">
            <a:extLst>
              <a:ext uri="{FF2B5EF4-FFF2-40B4-BE49-F238E27FC236}">
                <a16:creationId xmlns:a16="http://schemas.microsoft.com/office/drawing/2014/main" id="{C888D221-DC6D-441E-B245-F956716ACDCF}"/>
              </a:ext>
            </a:extLst>
          </p:cNvPr>
          <p:cNvSpPr/>
          <p:nvPr/>
        </p:nvSpPr>
        <p:spPr bwMode="auto">
          <a:xfrm>
            <a:off x="403804" y="5310193"/>
            <a:ext cx="3581399" cy="95408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Introduced by </a:t>
            </a:r>
            <a:r>
              <a:rPr lang="en-US" sz="1600" dirty="0">
                <a:latin typeface="Segoe UI Semibold" panose="020B0702040204020203" pitchFamily="34" charset="0"/>
                <a:cs typeface="Segoe UI Semibold" panose="020B0702040204020203" pitchFamily="34" charset="0"/>
                <a:hlinkClick r:id="rId5"/>
              </a:rPr>
              <a:t>Cynthia </a:t>
            </a:r>
            <a:r>
              <a:rPr lang="en-US" sz="1600" dirty="0" err="1">
                <a:latin typeface="Segoe UI Semibold" panose="020B0702040204020203" pitchFamily="34" charset="0"/>
                <a:cs typeface="Segoe UI Semibold" panose="020B0702040204020203" pitchFamily="34" charset="0"/>
                <a:hlinkClick r:id="rId5"/>
              </a:rPr>
              <a:t>Dwork</a:t>
            </a: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and her collaborators at MSR in 2006</a:t>
            </a:r>
          </a:p>
          <a:p>
            <a:pPr lvl="0"/>
            <a:r>
              <a:rPr lang="en-US" sz="1400" dirty="0">
                <a:solidFill>
                  <a:prstClr val="black"/>
                </a:solidFill>
              </a:rPr>
              <a:t>See</a:t>
            </a: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a:t>
            </a:r>
            <a:r>
              <a:rPr lang="en-US" sz="1400" dirty="0">
                <a:solidFill>
                  <a:prstClr val="black"/>
                </a:solidFill>
                <a:hlinkClick r:id="rId6"/>
              </a:rPr>
              <a:t>Differential Privacy</a:t>
            </a:r>
            <a:r>
              <a:rPr lang="en-US" sz="1400" dirty="0">
                <a:solidFill>
                  <a:prstClr val="black"/>
                </a:solidFill>
              </a:rPr>
              <a:t> </a:t>
            </a:r>
          </a:p>
        </p:txBody>
      </p:sp>
      <p:sp>
        <p:nvSpPr>
          <p:cNvPr id="29" name="Rectangle 28">
            <a:extLst>
              <a:ext uri="{FF2B5EF4-FFF2-40B4-BE49-F238E27FC236}">
                <a16:creationId xmlns:a16="http://schemas.microsoft.com/office/drawing/2014/main" id="{72ECA789-74E3-47D7-BCD0-37496605013D}"/>
              </a:ext>
            </a:extLst>
          </p:cNvPr>
          <p:cNvSpPr/>
          <p:nvPr/>
        </p:nvSpPr>
        <p:spPr bwMode="auto">
          <a:xfrm>
            <a:off x="8462181" y="5342169"/>
            <a:ext cx="3982924" cy="1452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Two main flavors</a:t>
            </a:r>
          </a:p>
          <a:p>
            <a:pPr marL="342900" indent="-342900" defTabSz="913841">
              <a:lnSpc>
                <a:spcPct val="90000"/>
              </a:lnSpc>
              <a:spcBef>
                <a:spcPts val="300"/>
              </a:spcBef>
              <a:buFont typeface="+mj-lt"/>
              <a:buAutoNum type="arabicPeriod"/>
              <a:defRPr/>
            </a:pPr>
            <a:r>
              <a:rPr lang="en-US" sz="1400" dirty="0">
                <a:solidFill>
                  <a:prstClr val="black"/>
                </a:solidFill>
              </a:rPr>
              <a:t>Local Differential Privacy (telemetry): simple statistics</a:t>
            </a:r>
          </a:p>
          <a:p>
            <a:pPr marL="342900" indent="-342900" defTabSz="913841">
              <a:lnSpc>
                <a:spcPct val="90000"/>
              </a:lnSpc>
              <a:spcBef>
                <a:spcPts val="300"/>
              </a:spcBef>
              <a:buFont typeface="+mj-lt"/>
              <a:buAutoNum type="arabicPeriod"/>
              <a:defRPr/>
            </a:pPr>
            <a:r>
              <a:rPr lang="en-US" sz="1400" dirty="0">
                <a:solidFill>
                  <a:prstClr val="black"/>
                </a:solidFill>
              </a:rPr>
              <a:t>Global Differential Privacy (trusted data collector): more complex aggregates including Machine Learning models</a:t>
            </a:r>
          </a:p>
        </p:txBody>
      </p:sp>
      <p:sp>
        <p:nvSpPr>
          <p:cNvPr id="30" name="Rectangle 29">
            <a:extLst>
              <a:ext uri="{FF2B5EF4-FFF2-40B4-BE49-F238E27FC236}">
                <a16:creationId xmlns:a16="http://schemas.microsoft.com/office/drawing/2014/main" id="{DFA16465-2F7E-40A3-86F9-6673B20985BB}"/>
              </a:ext>
            </a:extLst>
          </p:cNvPr>
          <p:cNvSpPr/>
          <p:nvPr/>
        </p:nvSpPr>
        <p:spPr bwMode="auto">
          <a:xfrm>
            <a:off x="4442403" y="5342169"/>
            <a:ext cx="3438638" cy="171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Gradually came to dominate the area of privacy research</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Many thousands of citations to Cynthia et al. classical papers</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2017 </a:t>
            </a:r>
            <a:r>
              <a:rPr lang="en-US" sz="1400" dirty="0" err="1">
                <a:solidFill>
                  <a:prstClr val="black"/>
                </a:solidFill>
              </a:rPr>
              <a:t>Gödel</a:t>
            </a:r>
            <a:r>
              <a:rPr lang="en-US" sz="1400" dirty="0">
                <a:solidFill>
                  <a:prstClr val="black"/>
                </a:solidFill>
              </a:rPr>
              <a:t> prize</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Deployments by major IT companies, US Census Bureau</a:t>
            </a:r>
          </a:p>
        </p:txBody>
      </p:sp>
    </p:spTree>
    <p:extLst>
      <p:ext uri="{BB962C8B-B14F-4D97-AF65-F5344CB8AC3E}">
        <p14:creationId xmlns:p14="http://schemas.microsoft.com/office/powerpoint/2010/main" val="254714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9537-DD7B-43BD-883D-8677ACB14543}"/>
              </a:ext>
            </a:extLst>
          </p:cNvPr>
          <p:cNvSpPr>
            <a:spLocks noGrp="1"/>
          </p:cNvSpPr>
          <p:nvPr>
            <p:ph type="title"/>
          </p:nvPr>
        </p:nvSpPr>
        <p:spPr/>
        <p:txBody>
          <a:bodyPr/>
          <a:lstStyle/>
          <a:p>
            <a:r>
              <a:rPr lang="en-US" dirty="0"/>
              <a:t>Local Differential Privacy</a:t>
            </a:r>
          </a:p>
        </p:txBody>
      </p:sp>
      <p:sp>
        <p:nvSpPr>
          <p:cNvPr id="3" name="Text Placeholder 2">
            <a:extLst>
              <a:ext uri="{FF2B5EF4-FFF2-40B4-BE49-F238E27FC236}">
                <a16:creationId xmlns:a16="http://schemas.microsoft.com/office/drawing/2014/main" id="{C3EC5014-8936-45C1-9508-85B21A61773F}"/>
              </a:ext>
            </a:extLst>
          </p:cNvPr>
          <p:cNvSpPr>
            <a:spLocks noGrp="1"/>
          </p:cNvSpPr>
          <p:nvPr>
            <p:ph type="body" sz="quarter" idx="10"/>
          </p:nvPr>
        </p:nvSpPr>
        <p:spPr>
          <a:xfrm>
            <a:off x="274638" y="1212850"/>
            <a:ext cx="11887200" cy="4062651"/>
          </a:xfrm>
        </p:spPr>
        <p:txBody>
          <a:bodyPr/>
          <a:lstStyle/>
          <a:p>
            <a:r>
              <a:rPr lang="en-US" dirty="0"/>
              <a:t>Setting</a:t>
            </a:r>
          </a:p>
          <a:p>
            <a:pPr lvl="1"/>
            <a:r>
              <a:rPr lang="en-US" dirty="0"/>
              <a:t>Data collector wants to understand global trends in the users’ data</a:t>
            </a:r>
          </a:p>
          <a:p>
            <a:pPr lvl="1"/>
            <a:r>
              <a:rPr lang="en-US" dirty="0"/>
              <a:t>Data collector is not trusted, cannot collect raw data</a:t>
            </a:r>
          </a:p>
          <a:p>
            <a:pPr>
              <a:spcBef>
                <a:spcPts val="1200"/>
              </a:spcBef>
            </a:pPr>
            <a:r>
              <a:rPr lang="en-US" dirty="0"/>
              <a:t>Local DP algorithm</a:t>
            </a:r>
          </a:p>
          <a:p>
            <a:pPr lvl="1"/>
            <a:r>
              <a:rPr lang="en-US" dirty="0"/>
              <a:t>Users carefully randomize their private data before sending it to data collector</a:t>
            </a:r>
          </a:p>
          <a:p>
            <a:pPr lvl="1"/>
            <a:r>
              <a:rPr lang="en-US" dirty="0"/>
              <a:t>Randomization provides plausible deniability</a:t>
            </a:r>
          </a:p>
          <a:p>
            <a:pPr lvl="1"/>
            <a:r>
              <a:rPr lang="en-US" dirty="0"/>
              <a:t>Noise becomes immaterial when data is collected form many users. Global trends are exposed</a:t>
            </a:r>
          </a:p>
          <a:p>
            <a:pPr>
              <a:spcBef>
                <a:spcPts val="1200"/>
              </a:spcBef>
            </a:pPr>
            <a:r>
              <a:rPr lang="en-US" dirty="0"/>
              <a:t>Usage in telemetry</a:t>
            </a:r>
          </a:p>
          <a:p>
            <a:pPr lvl="1"/>
            <a:r>
              <a:rPr lang="en-US" dirty="0"/>
              <a:t>Facilitates collection of data that cannot be collect in the raw form</a:t>
            </a:r>
          </a:p>
          <a:p>
            <a:pPr lvl="1"/>
            <a:r>
              <a:rPr lang="en-US" dirty="0"/>
              <a:t>Suitable to collect basic statistical aggregates (mean, histogram, frequent items, etc.)</a:t>
            </a:r>
          </a:p>
          <a:p>
            <a:pPr lvl="1"/>
            <a:r>
              <a:rPr lang="en-US" dirty="0"/>
              <a:t>E.g. Telemetry in Windows: see </a:t>
            </a:r>
            <a:r>
              <a:rPr lang="en-US" dirty="0">
                <a:hlinkClick r:id="rId3"/>
              </a:rPr>
              <a:t>Collecting Telemetry Data Privately</a:t>
            </a:r>
            <a:endParaRPr lang="en-US" dirty="0"/>
          </a:p>
          <a:p>
            <a:endParaRPr lang="en-US" dirty="0"/>
          </a:p>
        </p:txBody>
      </p:sp>
    </p:spTree>
    <p:extLst>
      <p:ext uri="{BB962C8B-B14F-4D97-AF65-F5344CB8AC3E}">
        <p14:creationId xmlns:p14="http://schemas.microsoft.com/office/powerpoint/2010/main" val="274771771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A03F-DF49-4494-8DE7-297039F6B9CC}"/>
              </a:ext>
            </a:extLst>
          </p:cNvPr>
          <p:cNvSpPr>
            <a:spLocks noGrp="1"/>
          </p:cNvSpPr>
          <p:nvPr>
            <p:ph type="title"/>
          </p:nvPr>
        </p:nvSpPr>
        <p:spPr/>
        <p:txBody>
          <a:bodyPr/>
          <a:lstStyle/>
          <a:p>
            <a:r>
              <a:rPr lang="en-US" dirty="0"/>
              <a:t>Global Differential Privacy</a:t>
            </a:r>
          </a:p>
        </p:txBody>
      </p:sp>
      <p:sp>
        <p:nvSpPr>
          <p:cNvPr id="3" name="Text Placeholder 2">
            <a:extLst>
              <a:ext uri="{FF2B5EF4-FFF2-40B4-BE49-F238E27FC236}">
                <a16:creationId xmlns:a16="http://schemas.microsoft.com/office/drawing/2014/main" id="{47139019-7EDA-4AD9-B5C0-AA827D224131}"/>
              </a:ext>
            </a:extLst>
          </p:cNvPr>
          <p:cNvSpPr>
            <a:spLocks noGrp="1"/>
          </p:cNvSpPr>
          <p:nvPr>
            <p:ph type="body" sz="quarter" idx="10"/>
          </p:nvPr>
        </p:nvSpPr>
        <p:spPr>
          <a:xfrm>
            <a:off x="274638" y="1212850"/>
            <a:ext cx="7010399" cy="5138330"/>
          </a:xfrm>
        </p:spPr>
        <p:txBody>
          <a:bodyPr/>
          <a:lstStyle/>
          <a:p>
            <a:r>
              <a:rPr lang="en-US" dirty="0"/>
              <a:t>Setting</a:t>
            </a:r>
          </a:p>
          <a:p>
            <a:pPr lvl="1"/>
            <a:r>
              <a:rPr lang="en-US" dirty="0"/>
              <a:t>Database curator has access to a pool of private users’ data</a:t>
            </a:r>
          </a:p>
          <a:p>
            <a:pPr lvl="1"/>
            <a:r>
              <a:rPr lang="en-US" dirty="0"/>
              <a:t>Needs to disclose some aggregate statistics to an analyst</a:t>
            </a:r>
          </a:p>
          <a:p>
            <a:pPr>
              <a:spcBef>
                <a:spcPts val="1200"/>
              </a:spcBef>
            </a:pPr>
            <a:r>
              <a:rPr lang="en-US" dirty="0"/>
              <a:t>Global DP algorithms</a:t>
            </a:r>
          </a:p>
          <a:p>
            <a:pPr lvl="1"/>
            <a:r>
              <a:rPr lang="en-US" dirty="0"/>
              <a:t>Database curator gives noisy responses to analyst’s queries: if the analyst wants f(D), he gets f(D)+noise</a:t>
            </a:r>
          </a:p>
          <a:p>
            <a:pPr lvl="1"/>
            <a:r>
              <a:rPr lang="en-US" dirty="0"/>
              <a:t>Noise is random, and hides a contribution of a single user</a:t>
            </a:r>
          </a:p>
          <a:p>
            <a:pPr lvl="1"/>
            <a:r>
              <a:rPr lang="en-US" dirty="0"/>
              <a:t>Any specific output is roughly as likely to be produced whether or not a single record is removed from the DB</a:t>
            </a:r>
          </a:p>
          <a:p>
            <a:pPr>
              <a:spcBef>
                <a:spcPts val="1200"/>
              </a:spcBef>
            </a:pPr>
            <a:r>
              <a:rPr lang="en-US" dirty="0"/>
              <a:t>Usage examples</a:t>
            </a:r>
          </a:p>
          <a:p>
            <a:pPr lvl="1">
              <a:spcBef>
                <a:spcPts val="300"/>
              </a:spcBef>
            </a:pPr>
            <a:r>
              <a:rPr lang="en-US" dirty="0"/>
              <a:t>Office: expose the set of frequent e-mail responses, see </a:t>
            </a:r>
            <a:r>
              <a:rPr lang="en-US" dirty="0">
                <a:hlinkClick r:id="rId3"/>
              </a:rPr>
              <a:t>Assistive AI Makes Replying Easier</a:t>
            </a:r>
            <a:endParaRPr lang="en-US" dirty="0"/>
          </a:p>
          <a:p>
            <a:pPr lvl="1">
              <a:spcBef>
                <a:spcPts val="300"/>
              </a:spcBef>
            </a:pPr>
            <a:r>
              <a:rPr lang="en-US" dirty="0"/>
              <a:t>LinkedIn (Ad campaign statistics), see </a:t>
            </a:r>
            <a:r>
              <a:rPr lang="en-US" dirty="0">
                <a:hlinkClick r:id="rId4"/>
              </a:rPr>
              <a:t>LinkedIn's Audience Engagements API: A Privacy Preserving Data Analytics System at Scale</a:t>
            </a:r>
            <a:endParaRPr lang="en-US" dirty="0"/>
          </a:p>
          <a:p>
            <a:pPr lvl="1">
              <a:spcBef>
                <a:spcPts val="300"/>
              </a:spcBef>
            </a:pPr>
            <a:r>
              <a:rPr lang="en-US" dirty="0">
                <a:hlinkClick r:id="rId5"/>
              </a:rPr>
              <a:t>US Census Bureau</a:t>
            </a:r>
            <a:r>
              <a:rPr lang="en-US" dirty="0"/>
              <a:t>: every published aggregate statistics for 2020 US Census will use DP</a:t>
            </a:r>
          </a:p>
          <a:p>
            <a:endParaRPr lang="en-US" dirty="0"/>
          </a:p>
        </p:txBody>
      </p:sp>
      <p:pic>
        <p:nvPicPr>
          <p:cNvPr id="5" name="Graphic 4" descr="Database">
            <a:extLst>
              <a:ext uri="{FF2B5EF4-FFF2-40B4-BE49-F238E27FC236}">
                <a16:creationId xmlns:a16="http://schemas.microsoft.com/office/drawing/2014/main" id="{705CFBFB-9493-4070-82D1-E2E51907A6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6156" y="2506662"/>
            <a:ext cx="1528039" cy="1528039"/>
          </a:xfrm>
          <a:prstGeom prst="rect">
            <a:avLst/>
          </a:prstGeom>
        </p:spPr>
      </p:pic>
      <p:sp>
        <p:nvSpPr>
          <p:cNvPr id="7" name="Google Shape;440;p64">
            <a:extLst>
              <a:ext uri="{FF2B5EF4-FFF2-40B4-BE49-F238E27FC236}">
                <a16:creationId xmlns:a16="http://schemas.microsoft.com/office/drawing/2014/main" id="{587543E6-4EC6-4C38-A16F-300016BEED19}"/>
              </a:ext>
            </a:extLst>
          </p:cNvPr>
          <p:cNvSpPr/>
          <p:nvPr/>
        </p:nvSpPr>
        <p:spPr>
          <a:xfrm rot="-5400000">
            <a:off x="9080796" y="3128568"/>
            <a:ext cx="1777574" cy="362852"/>
          </a:xfrm>
          <a:prstGeom prst="rect">
            <a:avLst/>
          </a:prstGeom>
          <a:solidFill>
            <a:schemeClr val="bg1">
              <a:lumMod val="85000"/>
            </a:schemeClr>
          </a:solidFill>
          <a:ln w="19050" cap="rnd" cmpd="sng">
            <a:solidFill>
              <a:schemeClr val="tx1"/>
            </a:solidFill>
            <a:prstDash val="solid"/>
            <a:round/>
            <a:headEnd type="none" w="sm" len="sm"/>
            <a:tailEnd type="none" w="sm" len="sm"/>
          </a:ln>
        </p:spPr>
        <p:txBody>
          <a:bodyPr spcFirstLastPara="1" wrap="square" lIns="91433" tIns="45700" rIns="91433" bIns="45700" anchor="ctr" anchorCtr="0">
            <a:noAutofit/>
          </a:bodyPr>
          <a:lstStyle/>
          <a:p>
            <a:pPr algn="ctr"/>
            <a:r>
              <a:rPr lang="en" sz="2000" dirty="0">
                <a:latin typeface="Segoe UI Semibold" panose="020B0702040204020203" pitchFamily="34" charset="0"/>
                <a:ea typeface="Questrial"/>
                <a:cs typeface="Segoe UI Semibold" panose="020B0702040204020203" pitchFamily="34" charset="0"/>
                <a:sym typeface="Questrial"/>
              </a:rPr>
              <a:t>Curator</a:t>
            </a:r>
            <a:endParaRPr sz="2000" dirty="0">
              <a:latin typeface="Segoe UI Semibold" panose="020B0702040204020203" pitchFamily="34" charset="0"/>
              <a:ea typeface="Questrial"/>
              <a:cs typeface="Segoe UI Semibold" panose="020B0702040204020203" pitchFamily="34" charset="0"/>
              <a:sym typeface="Questrial"/>
            </a:endParaRPr>
          </a:p>
        </p:txBody>
      </p:sp>
      <p:cxnSp>
        <p:nvCxnSpPr>
          <p:cNvPr id="9" name="Google Shape;441;p64">
            <a:extLst>
              <a:ext uri="{FF2B5EF4-FFF2-40B4-BE49-F238E27FC236}">
                <a16:creationId xmlns:a16="http://schemas.microsoft.com/office/drawing/2014/main" id="{A3337AEB-4159-43FA-8CB0-8A3DAEAB19E2}"/>
              </a:ext>
            </a:extLst>
          </p:cNvPr>
          <p:cNvCxnSpPr>
            <a:cxnSpLocks/>
          </p:cNvCxnSpPr>
          <p:nvPr/>
        </p:nvCxnSpPr>
        <p:spPr>
          <a:xfrm flipH="1">
            <a:off x="9038621" y="2937506"/>
            <a:ext cx="544023" cy="84689"/>
          </a:xfrm>
          <a:prstGeom prst="straightConnector1">
            <a:avLst/>
          </a:prstGeom>
          <a:noFill/>
          <a:ln w="9525" cap="rnd" cmpd="sng">
            <a:solidFill>
              <a:schemeClr val="accent1"/>
            </a:solidFill>
            <a:prstDash val="solid"/>
            <a:round/>
            <a:headEnd type="none" w="sm" len="sm"/>
            <a:tailEnd type="triangle" w="med" len="med"/>
          </a:ln>
        </p:spPr>
      </p:cxnSp>
      <p:cxnSp>
        <p:nvCxnSpPr>
          <p:cNvPr id="11" name="Google Shape;442;p64">
            <a:extLst>
              <a:ext uri="{FF2B5EF4-FFF2-40B4-BE49-F238E27FC236}">
                <a16:creationId xmlns:a16="http://schemas.microsoft.com/office/drawing/2014/main" id="{C23DED09-AA60-4FA1-A060-B258696F1A0C}"/>
              </a:ext>
            </a:extLst>
          </p:cNvPr>
          <p:cNvCxnSpPr>
            <a:cxnSpLocks/>
          </p:cNvCxnSpPr>
          <p:nvPr/>
        </p:nvCxnSpPr>
        <p:spPr>
          <a:xfrm>
            <a:off x="9085745" y="3423197"/>
            <a:ext cx="592311" cy="45461"/>
          </a:xfrm>
          <a:prstGeom prst="straightConnector1">
            <a:avLst/>
          </a:prstGeom>
          <a:noFill/>
          <a:ln w="9525" cap="rnd" cmpd="sng">
            <a:solidFill>
              <a:schemeClr val="accent1"/>
            </a:solidFill>
            <a:prstDash val="solid"/>
            <a:round/>
            <a:headEnd type="none" w="sm" len="sm"/>
            <a:tailEnd type="triangle" w="med" len="med"/>
          </a:ln>
        </p:spPr>
      </p:cxnSp>
      <p:grpSp>
        <p:nvGrpSpPr>
          <p:cNvPr id="21" name="Google Shape;443;p64">
            <a:extLst>
              <a:ext uri="{FF2B5EF4-FFF2-40B4-BE49-F238E27FC236}">
                <a16:creationId xmlns:a16="http://schemas.microsoft.com/office/drawing/2014/main" id="{3CDA0116-B177-43FB-88C3-2CCDED05BA81}"/>
              </a:ext>
            </a:extLst>
          </p:cNvPr>
          <p:cNvGrpSpPr/>
          <p:nvPr/>
        </p:nvGrpSpPr>
        <p:grpSpPr>
          <a:xfrm>
            <a:off x="10304513" y="2832698"/>
            <a:ext cx="407091" cy="954592"/>
            <a:chOff x="6481010" y="2069267"/>
            <a:chExt cx="1736700" cy="3022788"/>
          </a:xfrm>
        </p:grpSpPr>
        <p:cxnSp>
          <p:nvCxnSpPr>
            <p:cNvPr id="13" name="Google Shape;444;p64">
              <a:extLst>
                <a:ext uri="{FF2B5EF4-FFF2-40B4-BE49-F238E27FC236}">
                  <a16:creationId xmlns:a16="http://schemas.microsoft.com/office/drawing/2014/main" id="{8CFBADCC-BAC1-45EC-8FE1-8EA593629217}"/>
                </a:ext>
              </a:extLst>
            </p:cNvPr>
            <p:cNvCxnSpPr/>
            <p:nvPr/>
          </p:nvCxnSpPr>
          <p:spPr>
            <a:xfrm flipH="1">
              <a:off x="6481138" y="2069267"/>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4" name="Google Shape;445;p64">
              <a:extLst>
                <a:ext uri="{FF2B5EF4-FFF2-40B4-BE49-F238E27FC236}">
                  <a16:creationId xmlns:a16="http://schemas.microsoft.com/office/drawing/2014/main" id="{ACBD4606-9A84-40E8-9BB7-0DD73D643DC3}"/>
                </a:ext>
              </a:extLst>
            </p:cNvPr>
            <p:cNvCxnSpPr/>
            <p:nvPr/>
          </p:nvCxnSpPr>
          <p:spPr>
            <a:xfrm>
              <a:off x="6481010" y="2304237"/>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5" name="Google Shape;446;p64">
              <a:extLst>
                <a:ext uri="{FF2B5EF4-FFF2-40B4-BE49-F238E27FC236}">
                  <a16:creationId xmlns:a16="http://schemas.microsoft.com/office/drawing/2014/main" id="{3ADFC66E-FA81-44F5-BD8A-A14C778F3554}"/>
                </a:ext>
              </a:extLst>
            </p:cNvPr>
            <p:cNvCxnSpPr/>
            <p:nvPr/>
          </p:nvCxnSpPr>
          <p:spPr>
            <a:xfrm flipH="1">
              <a:off x="6481138" y="2979065"/>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6" name="Google Shape;447;p64">
              <a:extLst>
                <a:ext uri="{FF2B5EF4-FFF2-40B4-BE49-F238E27FC236}">
                  <a16:creationId xmlns:a16="http://schemas.microsoft.com/office/drawing/2014/main" id="{B28F92CF-7BB8-45C6-B30A-600E8FD42223}"/>
                </a:ext>
              </a:extLst>
            </p:cNvPr>
            <p:cNvCxnSpPr/>
            <p:nvPr/>
          </p:nvCxnSpPr>
          <p:spPr>
            <a:xfrm>
              <a:off x="6481010" y="3214035"/>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7" name="Google Shape;448;p64">
              <a:extLst>
                <a:ext uri="{FF2B5EF4-FFF2-40B4-BE49-F238E27FC236}">
                  <a16:creationId xmlns:a16="http://schemas.microsoft.com/office/drawing/2014/main" id="{2301FB72-1ECE-4C72-ADE4-2B37BAC9FF4A}"/>
                </a:ext>
              </a:extLst>
            </p:cNvPr>
            <p:cNvCxnSpPr/>
            <p:nvPr/>
          </p:nvCxnSpPr>
          <p:spPr>
            <a:xfrm flipH="1">
              <a:off x="6481138" y="3926266"/>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8" name="Google Shape;449;p64">
              <a:extLst>
                <a:ext uri="{FF2B5EF4-FFF2-40B4-BE49-F238E27FC236}">
                  <a16:creationId xmlns:a16="http://schemas.microsoft.com/office/drawing/2014/main" id="{5CE9652D-CD05-40D6-9399-A218305EE525}"/>
                </a:ext>
              </a:extLst>
            </p:cNvPr>
            <p:cNvCxnSpPr/>
            <p:nvPr/>
          </p:nvCxnSpPr>
          <p:spPr>
            <a:xfrm>
              <a:off x="6481010" y="4161236"/>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9" name="Google Shape;450;p64">
              <a:extLst>
                <a:ext uri="{FF2B5EF4-FFF2-40B4-BE49-F238E27FC236}">
                  <a16:creationId xmlns:a16="http://schemas.microsoft.com/office/drawing/2014/main" id="{D15EBC34-4D6C-46F8-8C08-F414FFDDF8CA}"/>
                </a:ext>
              </a:extLst>
            </p:cNvPr>
            <p:cNvCxnSpPr/>
            <p:nvPr/>
          </p:nvCxnSpPr>
          <p:spPr>
            <a:xfrm flipH="1">
              <a:off x="6481138" y="4794685"/>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20" name="Google Shape;451;p64">
              <a:extLst>
                <a:ext uri="{FF2B5EF4-FFF2-40B4-BE49-F238E27FC236}">
                  <a16:creationId xmlns:a16="http://schemas.microsoft.com/office/drawing/2014/main" id="{0A992D83-2FF3-4EE9-934E-8A0FBECD613B}"/>
                </a:ext>
              </a:extLst>
            </p:cNvPr>
            <p:cNvCxnSpPr/>
            <p:nvPr/>
          </p:nvCxnSpPr>
          <p:spPr>
            <a:xfrm>
              <a:off x="6481010" y="5029655"/>
              <a:ext cx="1736700" cy="62400"/>
            </a:xfrm>
            <a:prstGeom prst="straightConnector1">
              <a:avLst/>
            </a:prstGeom>
            <a:noFill/>
            <a:ln w="9525" cap="rnd" cmpd="sng">
              <a:solidFill>
                <a:schemeClr val="accent1"/>
              </a:solidFill>
              <a:prstDash val="solid"/>
              <a:round/>
              <a:headEnd type="none" w="sm" len="sm"/>
              <a:tailEnd type="triangle" w="med" len="med"/>
            </a:ln>
          </p:spPr>
        </p:cxnSp>
      </p:grpSp>
      <p:pic>
        <p:nvPicPr>
          <p:cNvPr id="27" name="Graphic 26" descr="User">
            <a:extLst>
              <a:ext uri="{FF2B5EF4-FFF2-40B4-BE49-F238E27FC236}">
                <a16:creationId xmlns:a16="http://schemas.microsoft.com/office/drawing/2014/main" id="{033275A8-9A2D-4EA6-8731-6B0D95DF37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65109" y="2850365"/>
            <a:ext cx="827975" cy="860424"/>
          </a:xfrm>
          <a:prstGeom prst="rect">
            <a:avLst/>
          </a:prstGeom>
        </p:spPr>
      </p:pic>
    </p:spTree>
    <p:extLst>
      <p:ext uri="{BB962C8B-B14F-4D97-AF65-F5344CB8AC3E}">
        <p14:creationId xmlns:p14="http://schemas.microsoft.com/office/powerpoint/2010/main" val="55748235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874D5212-D9B1-4320-9AB1-D080896E76A7}"/>
              </a:ext>
            </a:extLst>
          </p:cNvPr>
          <p:cNvSpPr>
            <a:spLocks noGrp="1"/>
          </p:cNvSpPr>
          <p:nvPr>
            <p:ph type="body" sz="quarter" idx="10"/>
          </p:nvPr>
        </p:nvSpPr>
        <p:spPr>
          <a:xfrm>
            <a:off x="274636" y="1002733"/>
            <a:ext cx="11887200" cy="5259901"/>
          </a:xfrm>
        </p:spPr>
        <p:txBody>
          <a:bodyPr/>
          <a:lstStyle/>
          <a:p>
            <a:r>
              <a:rPr lang="en-US" dirty="0"/>
              <a:t>Introducing WhiteNoise</a:t>
            </a:r>
          </a:p>
          <a:p>
            <a:pPr lvl="1"/>
            <a:r>
              <a:rPr lang="en-US" dirty="0"/>
              <a:t>An open source project </a:t>
            </a:r>
            <a:r>
              <a:rPr lang="en-US" dirty="0">
                <a:hlinkClick r:id="rId3"/>
              </a:rPr>
              <a:t>jointly developed</a:t>
            </a:r>
            <a:r>
              <a:rPr lang="en-US" dirty="0"/>
              <a:t> by Microsoft, </a:t>
            </a:r>
            <a:r>
              <a:rPr lang="en-US" u="sng" dirty="0">
                <a:solidFill>
                  <a:srgbClr val="215990"/>
                </a:solidFill>
                <a:hlinkClick r:id="rId4"/>
              </a:rPr>
              <a:t>Harvard’s Institute for Quantitative Social Science (IQSS)</a:t>
            </a:r>
            <a:r>
              <a:rPr lang="en-US" dirty="0"/>
              <a:t> and the </a:t>
            </a:r>
            <a:r>
              <a:rPr lang="en-US" b="0" i="0" u="sng" dirty="0">
                <a:solidFill>
                  <a:srgbClr val="215990"/>
                </a:solidFill>
                <a:effectLst/>
                <a:hlinkClick r:id="rId5"/>
              </a:rPr>
              <a:t>School of Engineering and Applied Sciences (SEAS)</a:t>
            </a:r>
            <a:r>
              <a:rPr lang="en-US" b="0" i="0" dirty="0">
                <a:solidFill>
                  <a:srgbClr val="444444"/>
                </a:solidFill>
                <a:effectLst/>
              </a:rPr>
              <a:t> and </a:t>
            </a:r>
            <a:endParaRPr lang="en-US" dirty="0"/>
          </a:p>
          <a:p>
            <a:pPr lvl="1"/>
            <a:r>
              <a:rPr lang="en-US" b="0" i="0" dirty="0">
                <a:solidFill>
                  <a:srgbClr val="41424E"/>
                </a:solidFill>
                <a:effectLst/>
                <a:latin typeface="Segoe UI" panose="020B0502040204020203" pitchFamily="34" charset="0"/>
              </a:rPr>
              <a:t>Currently supports scenarios where the data user is trusted by the data owner and wants to ensure that their releases or publications do not compromise privacy</a:t>
            </a: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sz="1200" dirty="0">
              <a:solidFill>
                <a:srgbClr val="41424E"/>
              </a:solidFill>
              <a:latin typeface="Segoe UI" panose="020B0502040204020203" pitchFamily="34" charset="0"/>
            </a:endParaRPr>
          </a:p>
          <a:p>
            <a:pPr marL="514350" lvl="2" indent="-285750">
              <a:buFont typeface="Arial" panose="020B0604020202020204" pitchFamily="34" charset="0"/>
              <a:buChar char="•"/>
            </a:pPr>
            <a:r>
              <a:rPr lang="en-US" sz="1400" b="0" i="0" dirty="0">
                <a:solidFill>
                  <a:srgbClr val="41424E"/>
                </a:solidFill>
                <a:effectLst/>
                <a:latin typeface="Segoe UI" panose="020B0502040204020203" pitchFamily="34" charset="0"/>
              </a:rPr>
              <a:t>Future releases will focus on hardened scenarios where the researcher or analyst is untrusted and does not have access to the data directly</a:t>
            </a:r>
          </a:p>
        </p:txBody>
      </p:sp>
      <p:pic>
        <p:nvPicPr>
          <p:cNvPr id="4" name="Picture 3">
            <a:extLst>
              <a:ext uri="{FF2B5EF4-FFF2-40B4-BE49-F238E27FC236}">
                <a16:creationId xmlns:a16="http://schemas.microsoft.com/office/drawing/2014/main" id="{3CB315A7-FD91-4EB6-AEE0-940D8CDDBFE6}"/>
              </a:ext>
            </a:extLst>
          </p:cNvPr>
          <p:cNvPicPr>
            <a:picLocks noChangeAspect="1"/>
          </p:cNvPicPr>
          <p:nvPr/>
        </p:nvPicPr>
        <p:blipFill>
          <a:blip r:embed="rId6"/>
          <a:stretch>
            <a:fillRect/>
          </a:stretch>
        </p:blipFill>
        <p:spPr>
          <a:xfrm>
            <a:off x="2700606" y="2505902"/>
            <a:ext cx="7035261" cy="2658673"/>
          </a:xfrm>
          <a:prstGeom prst="rect">
            <a:avLst/>
          </a:prstGeom>
        </p:spPr>
      </p:pic>
      <p:sp>
        <p:nvSpPr>
          <p:cNvPr id="6" name="TextBox 5">
            <a:extLst>
              <a:ext uri="{FF2B5EF4-FFF2-40B4-BE49-F238E27FC236}">
                <a16:creationId xmlns:a16="http://schemas.microsoft.com/office/drawing/2014/main" id="{FA568CAE-288F-4B3B-B123-13D9369DE16B}"/>
              </a:ext>
            </a:extLst>
          </p:cNvPr>
          <p:cNvSpPr txBox="1">
            <a:spLocks noChangeAspect="1"/>
          </p:cNvSpPr>
          <p:nvPr/>
        </p:nvSpPr>
        <p:spPr>
          <a:xfrm>
            <a:off x="4368091" y="5463726"/>
            <a:ext cx="1241555" cy="215444"/>
          </a:xfrm>
          <a:prstGeom prst="rect">
            <a:avLst/>
          </a:prstGeom>
          <a:noFill/>
        </p:spPr>
        <p:txBody>
          <a:bodyPr wrap="square" lIns="0" tIns="0" rIns="0" bIns="0" rtlCol="0">
            <a:spAutoFit/>
          </a:bodyPr>
          <a:lstStyle/>
          <a:p>
            <a:pPr algn="ctr"/>
            <a:r>
              <a:rPr lang="en-US" sz="1400" dirty="0">
                <a:solidFill>
                  <a:srgbClr val="0070C0"/>
                </a:solidFill>
                <a:latin typeface="Segoe UI Semibold" panose="020B0702040204020203" pitchFamily="34" charset="0"/>
                <a:cs typeface="Segoe UI Semibold" panose="020B0702040204020203" pitchFamily="34" charset="0"/>
              </a:rPr>
              <a:t>Add Noise</a:t>
            </a:r>
          </a:p>
        </p:txBody>
      </p:sp>
      <p:sp>
        <p:nvSpPr>
          <p:cNvPr id="7" name="TextBox 6">
            <a:extLst>
              <a:ext uri="{FF2B5EF4-FFF2-40B4-BE49-F238E27FC236}">
                <a16:creationId xmlns:a16="http://schemas.microsoft.com/office/drawing/2014/main" id="{3F408183-25B3-4E65-AEC0-5B53452EE601}"/>
              </a:ext>
            </a:extLst>
          </p:cNvPr>
          <p:cNvSpPr txBox="1">
            <a:spLocks noChangeAspect="1"/>
          </p:cNvSpPr>
          <p:nvPr/>
        </p:nvSpPr>
        <p:spPr>
          <a:xfrm>
            <a:off x="6599237" y="5463726"/>
            <a:ext cx="1510561" cy="215444"/>
          </a:xfrm>
          <a:prstGeom prst="rect">
            <a:avLst/>
          </a:prstGeom>
          <a:noFill/>
        </p:spPr>
        <p:txBody>
          <a:bodyPr wrap="square" lIns="0" tIns="0" rIns="0" bIns="0" rtlCol="0">
            <a:spAutoFit/>
          </a:bodyPr>
          <a:lstStyle/>
          <a:p>
            <a:pPr algn="l"/>
            <a:r>
              <a:rPr lang="en-US" sz="1400" dirty="0">
                <a:solidFill>
                  <a:srgbClr val="0070C0"/>
                </a:solidFill>
                <a:latin typeface="Segoe UI Semibold" panose="020B0702040204020203" pitchFamily="34" charset="0"/>
                <a:cs typeface="Segoe UI Semibold" panose="020B0702040204020203" pitchFamily="34" charset="0"/>
              </a:rPr>
              <a:t>Track Budget</a:t>
            </a:r>
          </a:p>
        </p:txBody>
      </p:sp>
      <p:sp>
        <p:nvSpPr>
          <p:cNvPr id="28" name="Title 27">
            <a:extLst>
              <a:ext uri="{FF2B5EF4-FFF2-40B4-BE49-F238E27FC236}">
                <a16:creationId xmlns:a16="http://schemas.microsoft.com/office/drawing/2014/main" id="{3311FD4C-E49C-404A-A286-E8FA74CDA7AF}"/>
              </a:ext>
            </a:extLst>
          </p:cNvPr>
          <p:cNvSpPr>
            <a:spLocks noGrp="1"/>
          </p:cNvSpPr>
          <p:nvPr>
            <p:ph type="title"/>
          </p:nvPr>
        </p:nvSpPr>
        <p:spPr/>
        <p:txBody>
          <a:bodyPr/>
          <a:lstStyle/>
          <a:p>
            <a:r>
              <a:rPr lang="en-US" dirty="0"/>
              <a:t>Differential Privacy for Machine Learning and Analytics</a:t>
            </a:r>
          </a:p>
        </p:txBody>
      </p:sp>
      <p:sp>
        <p:nvSpPr>
          <p:cNvPr id="33" name="Rectangle 32">
            <a:extLst>
              <a:ext uri="{FF2B5EF4-FFF2-40B4-BE49-F238E27FC236}">
                <a16:creationId xmlns:a16="http://schemas.microsoft.com/office/drawing/2014/main" id="{DF2143B3-B342-4431-96B3-2FF0462CA94B}"/>
              </a:ext>
            </a:extLst>
          </p:cNvPr>
          <p:cNvSpPr/>
          <p:nvPr/>
        </p:nvSpPr>
        <p:spPr>
          <a:xfrm>
            <a:off x="274639" y="6136976"/>
            <a:ext cx="4580100" cy="646331"/>
          </a:xfrm>
          <a:prstGeom prst="rect">
            <a:avLst/>
          </a:prstGeom>
        </p:spPr>
        <p:txBody>
          <a:bodyPr wrap="none">
            <a:spAutoFit/>
          </a:bodyPr>
          <a:lstStyle/>
          <a:p>
            <a:r>
              <a:rPr lang="fr-FR" dirty="0">
                <a:hlinkClick r:id="rId7"/>
              </a:rPr>
              <a:t>https://opendifferentialprivacy.github.io</a:t>
            </a:r>
            <a:endParaRPr lang="fr-FR" dirty="0"/>
          </a:p>
          <a:p>
            <a:r>
              <a:rPr lang="en-US" dirty="0">
                <a:latin typeface="Segoe UI" panose="020B0502040204020203" pitchFamily="34" charset="0"/>
                <a:cs typeface="Segoe UI" panose="020B0502040204020203" pitchFamily="34" charset="0"/>
                <a:hlinkClick r:id="rId8"/>
              </a:rPr>
              <a:t>https://github.com/opendifferentialprivacy</a:t>
            </a:r>
            <a:r>
              <a:rPr lang="en-US" dirty="0">
                <a:latin typeface="Segoe UI" panose="020B0502040204020203" pitchFamily="34" charset="0"/>
                <a:cs typeface="Segoe UI" panose="020B0502040204020203" pitchFamily="34" charset="0"/>
              </a:rPr>
              <a:t> </a:t>
            </a:r>
          </a:p>
        </p:txBody>
      </p:sp>
      <p:pic>
        <p:nvPicPr>
          <p:cNvPr id="35" name="Picture 34" descr="A close up of a logo&#10;&#10;Description automatically generated">
            <a:extLst>
              <a:ext uri="{FF2B5EF4-FFF2-40B4-BE49-F238E27FC236}">
                <a16:creationId xmlns:a16="http://schemas.microsoft.com/office/drawing/2014/main" id="{652384E7-A6ED-47D3-A3CD-E5B7DEBCE2B4}"/>
              </a:ext>
            </a:extLst>
          </p:cNvPr>
          <p:cNvPicPr>
            <a:picLocks noChangeAspect="1"/>
          </p:cNvPicPr>
          <p:nvPr/>
        </p:nvPicPr>
        <p:blipFill>
          <a:blip r:embed="rId9"/>
          <a:stretch>
            <a:fillRect/>
          </a:stretch>
        </p:blipFill>
        <p:spPr>
          <a:xfrm>
            <a:off x="9416164" y="6231227"/>
            <a:ext cx="2453329" cy="432940"/>
          </a:xfrm>
          <a:prstGeom prst="rect">
            <a:avLst/>
          </a:prstGeom>
        </p:spPr>
      </p:pic>
    </p:spTree>
    <p:extLst>
      <p:ext uri="{BB962C8B-B14F-4D97-AF65-F5344CB8AC3E}">
        <p14:creationId xmlns:p14="http://schemas.microsoft.com/office/powerpoint/2010/main" val="336964089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B5C15-DFF7-49A6-816D-A186960A695C}"/>
              </a:ext>
            </a:extLst>
          </p:cNvPr>
          <p:cNvSpPr>
            <a:spLocks noGrp="1"/>
          </p:cNvSpPr>
          <p:nvPr>
            <p:ph type="title"/>
          </p:nvPr>
        </p:nvSpPr>
        <p:spPr/>
        <p:txBody>
          <a:bodyPr/>
          <a:lstStyle/>
          <a:p>
            <a:r>
              <a:rPr lang="en-US" dirty="0"/>
              <a:t>WhiteNoise</a:t>
            </a:r>
          </a:p>
        </p:txBody>
      </p:sp>
      <p:sp>
        <p:nvSpPr>
          <p:cNvPr id="7" name="Rectangle 6">
            <a:extLst>
              <a:ext uri="{FF2B5EF4-FFF2-40B4-BE49-F238E27FC236}">
                <a16:creationId xmlns:a16="http://schemas.microsoft.com/office/drawing/2014/main" id="{59576A94-377A-4644-BB12-DAB5FD50CE6B}"/>
              </a:ext>
            </a:extLst>
          </p:cNvPr>
          <p:cNvSpPr/>
          <p:nvPr/>
        </p:nvSpPr>
        <p:spPr>
          <a:xfrm>
            <a:off x="7659741" y="1847236"/>
            <a:ext cx="1790700" cy="2743200"/>
          </a:xfrm>
          <a:prstGeom prst="rect">
            <a:avLst/>
          </a:prstGeom>
          <a:solidFill>
            <a:schemeClr val="bg1">
              <a:lumMod val="95000"/>
            </a:schemeClr>
          </a:solidFill>
          <a:ln>
            <a:solidFill>
              <a:schemeClr val="accent1">
                <a:alpha val="7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9" name="Rectangle: Top Corners Rounded 8">
            <a:extLst>
              <a:ext uri="{FF2B5EF4-FFF2-40B4-BE49-F238E27FC236}">
                <a16:creationId xmlns:a16="http://schemas.microsoft.com/office/drawing/2014/main" id="{4BB4D5EC-AC94-4FA6-BB03-2629C063CBC3}"/>
              </a:ext>
            </a:extLst>
          </p:cNvPr>
          <p:cNvSpPr/>
          <p:nvPr/>
        </p:nvSpPr>
        <p:spPr>
          <a:xfrm>
            <a:off x="4049236" y="1714235"/>
            <a:ext cx="2476500" cy="3225800"/>
          </a:xfrm>
          <a:prstGeom prst="round2SameRect">
            <a:avLst/>
          </a:prstGeom>
          <a:solidFill>
            <a:schemeClr val="bg1">
              <a:lumMod val="85000"/>
            </a:schemeClr>
          </a:solidFill>
          <a:ln>
            <a:solidFill>
              <a:schemeClr val="accent2">
                <a:alpha val="7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C6ABE68F-F098-4AD3-8C29-D3A15F338ADA}"/>
              </a:ext>
            </a:extLst>
          </p:cNvPr>
          <p:cNvSpPr txBox="1"/>
          <p:nvPr/>
        </p:nvSpPr>
        <p:spPr>
          <a:xfrm>
            <a:off x="4326673" y="1194566"/>
            <a:ext cx="1778000"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Privacy Module</a:t>
            </a:r>
          </a:p>
        </p:txBody>
      </p:sp>
      <p:sp>
        <p:nvSpPr>
          <p:cNvPr id="13" name="Rectangle 12">
            <a:extLst>
              <a:ext uri="{FF2B5EF4-FFF2-40B4-BE49-F238E27FC236}">
                <a16:creationId xmlns:a16="http://schemas.microsoft.com/office/drawing/2014/main" id="{D2E50825-EBA6-4E5C-B9A1-5F2DCD807E0E}"/>
              </a:ext>
            </a:extLst>
          </p:cNvPr>
          <p:cNvSpPr/>
          <p:nvPr/>
        </p:nvSpPr>
        <p:spPr>
          <a:xfrm>
            <a:off x="4320323" y="4090166"/>
            <a:ext cx="1898650" cy="685800"/>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t>
            </a:r>
            <a:r>
              <a:rPr lang="en-US" sz="1200" dirty="0">
                <a:solidFill>
                  <a:schemeClr val="bg1"/>
                </a:solidFill>
                <a:cs typeface="Segoe UI Light" panose="020B0502040204020203" pitchFamily="34" charset="0"/>
              </a:rPr>
              <a:t>Report</a:t>
            </a:r>
          </a:p>
        </p:txBody>
      </p:sp>
      <p:pic>
        <p:nvPicPr>
          <p:cNvPr id="15" name="Graphic 14" descr="Document">
            <a:extLst>
              <a:ext uri="{FF2B5EF4-FFF2-40B4-BE49-F238E27FC236}">
                <a16:creationId xmlns:a16="http://schemas.microsoft.com/office/drawing/2014/main" id="{5A7457E2-83A8-40DC-9935-C76F30E0B1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8299" y="4204466"/>
            <a:ext cx="457200" cy="457200"/>
          </a:xfrm>
          <a:prstGeom prst="rect">
            <a:avLst/>
          </a:prstGeom>
        </p:spPr>
      </p:pic>
      <p:cxnSp>
        <p:nvCxnSpPr>
          <p:cNvPr id="17" name="Connector: Elbow 16">
            <a:extLst>
              <a:ext uri="{FF2B5EF4-FFF2-40B4-BE49-F238E27FC236}">
                <a16:creationId xmlns:a16="http://schemas.microsoft.com/office/drawing/2014/main" id="{B22D9F2F-C667-4341-A507-C87E85EF2093}"/>
              </a:ext>
            </a:extLst>
          </p:cNvPr>
          <p:cNvCxnSpPr>
            <a:cxnSpLocks/>
            <a:stCxn id="13" idx="1"/>
          </p:cNvCxnSpPr>
          <p:nvPr/>
        </p:nvCxnSpPr>
        <p:spPr>
          <a:xfrm rot="10800000">
            <a:off x="2696231" y="3699990"/>
            <a:ext cx="1624092" cy="733076"/>
          </a:xfrm>
          <a:prstGeom prst="bentConnector3">
            <a:avLst>
              <a:gd name="adj1" fmla="val 50000"/>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9" name="Graphic 18" descr="Document">
            <a:extLst>
              <a:ext uri="{FF2B5EF4-FFF2-40B4-BE49-F238E27FC236}">
                <a16:creationId xmlns:a16="http://schemas.microsoft.com/office/drawing/2014/main" id="{11FEC494-4ADE-4FC3-94E1-43873BC402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4333" y="3400160"/>
            <a:ext cx="914400" cy="914400"/>
          </a:xfrm>
          <a:prstGeom prst="rect">
            <a:avLst/>
          </a:prstGeom>
        </p:spPr>
      </p:pic>
      <p:pic>
        <p:nvPicPr>
          <p:cNvPr id="21" name="Graphic 20" descr="Paper">
            <a:extLst>
              <a:ext uri="{FF2B5EF4-FFF2-40B4-BE49-F238E27FC236}">
                <a16:creationId xmlns:a16="http://schemas.microsoft.com/office/drawing/2014/main" id="{6539911E-A396-492B-80F1-B029A1BCE6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0469" y="2743935"/>
            <a:ext cx="914400" cy="914400"/>
          </a:xfrm>
          <a:prstGeom prst="rect">
            <a:avLst/>
          </a:prstGeom>
        </p:spPr>
      </p:pic>
      <p:pic>
        <p:nvPicPr>
          <p:cNvPr id="23" name="Graphic 22" descr="Abacus">
            <a:extLst>
              <a:ext uri="{FF2B5EF4-FFF2-40B4-BE49-F238E27FC236}">
                <a16:creationId xmlns:a16="http://schemas.microsoft.com/office/drawing/2014/main" id="{BC66D9C3-8B7C-41D5-A6A5-035C607E20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23755" y="2474569"/>
            <a:ext cx="914400" cy="914400"/>
          </a:xfrm>
          <a:prstGeom prst="rect">
            <a:avLst/>
          </a:prstGeom>
        </p:spPr>
      </p:pic>
      <p:sp>
        <p:nvSpPr>
          <p:cNvPr id="25" name="TextBox 24">
            <a:extLst>
              <a:ext uri="{FF2B5EF4-FFF2-40B4-BE49-F238E27FC236}">
                <a16:creationId xmlns:a16="http://schemas.microsoft.com/office/drawing/2014/main" id="{0E9233CB-C7AE-42CD-B3DA-498A1A8800E0}"/>
              </a:ext>
            </a:extLst>
          </p:cNvPr>
          <p:cNvSpPr txBox="1"/>
          <p:nvPr/>
        </p:nvSpPr>
        <p:spPr>
          <a:xfrm>
            <a:off x="7659741" y="2095464"/>
            <a:ext cx="1778000"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Budget Store</a:t>
            </a:r>
          </a:p>
        </p:txBody>
      </p:sp>
      <p:sp>
        <p:nvSpPr>
          <p:cNvPr id="27" name="TextBox 26">
            <a:extLst>
              <a:ext uri="{FF2B5EF4-FFF2-40B4-BE49-F238E27FC236}">
                <a16:creationId xmlns:a16="http://schemas.microsoft.com/office/drawing/2014/main" id="{27445477-CB9A-4220-8C04-15E8F9538F6B}"/>
              </a:ext>
            </a:extLst>
          </p:cNvPr>
          <p:cNvSpPr txBox="1"/>
          <p:nvPr/>
        </p:nvSpPr>
        <p:spPr>
          <a:xfrm>
            <a:off x="8702864" y="3100593"/>
            <a:ext cx="655950" cy="246221"/>
          </a:xfrm>
          <a:prstGeom prst="rect">
            <a:avLst/>
          </a:prstGeom>
          <a:noFill/>
        </p:spPr>
        <p:txBody>
          <a:bodyPr wrap="none" rtlCol="0">
            <a:spAutoFit/>
          </a:bodyPr>
          <a:lstStyle/>
          <a:p>
            <a:pPr algn="ctr"/>
            <a:r>
              <a:rPr lang="en-US" sz="1000" dirty="0">
                <a:solidFill>
                  <a:schemeClr val="accent1"/>
                </a:solidFill>
                <a:cs typeface="Segoe UI Light" panose="020B0502040204020203" pitchFamily="34" charset="0"/>
              </a:rPr>
              <a:t>BUDGET</a:t>
            </a:r>
          </a:p>
        </p:txBody>
      </p:sp>
      <p:sp>
        <p:nvSpPr>
          <p:cNvPr id="29" name="TextBox 28">
            <a:extLst>
              <a:ext uri="{FF2B5EF4-FFF2-40B4-BE49-F238E27FC236}">
                <a16:creationId xmlns:a16="http://schemas.microsoft.com/office/drawing/2014/main" id="{122EF8D2-E2AF-4612-A939-EFC480EF730B}"/>
              </a:ext>
            </a:extLst>
          </p:cNvPr>
          <p:cNvSpPr txBox="1"/>
          <p:nvPr/>
        </p:nvSpPr>
        <p:spPr>
          <a:xfrm>
            <a:off x="995054" y="4076433"/>
            <a:ext cx="877547"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User</a:t>
            </a:r>
          </a:p>
        </p:txBody>
      </p:sp>
      <p:sp>
        <p:nvSpPr>
          <p:cNvPr id="31" name="TextBox 30">
            <a:extLst>
              <a:ext uri="{FF2B5EF4-FFF2-40B4-BE49-F238E27FC236}">
                <a16:creationId xmlns:a16="http://schemas.microsoft.com/office/drawing/2014/main" id="{7A3512C1-D394-4200-BFB6-EAB03DED89F1}"/>
              </a:ext>
            </a:extLst>
          </p:cNvPr>
          <p:cNvSpPr txBox="1"/>
          <p:nvPr/>
        </p:nvSpPr>
        <p:spPr>
          <a:xfrm>
            <a:off x="10642829" y="4076433"/>
            <a:ext cx="1333500" cy="584775"/>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Private Dataset</a:t>
            </a:r>
          </a:p>
        </p:txBody>
      </p:sp>
      <p:cxnSp>
        <p:nvCxnSpPr>
          <p:cNvPr id="33" name="Connector: Elbow 32">
            <a:extLst>
              <a:ext uri="{FF2B5EF4-FFF2-40B4-BE49-F238E27FC236}">
                <a16:creationId xmlns:a16="http://schemas.microsoft.com/office/drawing/2014/main" id="{3D0595B1-0B1D-4CF2-BAF9-E24EE181502E}"/>
              </a:ext>
            </a:extLst>
          </p:cNvPr>
          <p:cNvCxnSpPr>
            <a:cxnSpLocks/>
          </p:cNvCxnSpPr>
          <p:nvPr/>
        </p:nvCxnSpPr>
        <p:spPr>
          <a:xfrm flipV="1">
            <a:off x="2789973" y="2340128"/>
            <a:ext cx="1521121" cy="937239"/>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C582DDA-B21D-4B94-85DF-1ED35F026891}"/>
              </a:ext>
            </a:extLst>
          </p:cNvPr>
          <p:cNvSpPr txBox="1"/>
          <p:nvPr/>
        </p:nvSpPr>
        <p:spPr>
          <a:xfrm>
            <a:off x="2111381" y="2909176"/>
            <a:ext cx="1396895" cy="276999"/>
          </a:xfrm>
          <a:prstGeom prst="rect">
            <a:avLst/>
          </a:prstGeom>
          <a:noFill/>
        </p:spPr>
        <p:txBody>
          <a:bodyPr wrap="square" rtlCol="0">
            <a:spAutoFit/>
          </a:bodyPr>
          <a:lstStyle/>
          <a:p>
            <a:r>
              <a:rPr lang="en-US" sz="1200" dirty="0">
                <a:cs typeface="Segoe UI Light" panose="020B0502040204020203" pitchFamily="34" charset="0"/>
              </a:rPr>
              <a:t>Submits a query</a:t>
            </a:r>
          </a:p>
        </p:txBody>
      </p:sp>
      <p:sp>
        <p:nvSpPr>
          <p:cNvPr id="37" name="TextBox 36">
            <a:extLst>
              <a:ext uri="{FF2B5EF4-FFF2-40B4-BE49-F238E27FC236}">
                <a16:creationId xmlns:a16="http://schemas.microsoft.com/office/drawing/2014/main" id="{5604C864-53DF-40E2-8CE4-C12949613360}"/>
              </a:ext>
            </a:extLst>
          </p:cNvPr>
          <p:cNvSpPr txBox="1"/>
          <p:nvPr/>
        </p:nvSpPr>
        <p:spPr>
          <a:xfrm>
            <a:off x="2158170" y="3898231"/>
            <a:ext cx="1260568" cy="646331"/>
          </a:xfrm>
          <a:prstGeom prst="rect">
            <a:avLst/>
          </a:prstGeom>
          <a:noFill/>
        </p:spPr>
        <p:txBody>
          <a:bodyPr wrap="square" rtlCol="0">
            <a:spAutoFit/>
          </a:bodyPr>
          <a:lstStyle/>
          <a:p>
            <a:r>
              <a:rPr lang="en-US" sz="1200" dirty="0">
                <a:cs typeface="Segoe UI Light" panose="020B0502040204020203" pitchFamily="34" charset="0"/>
              </a:rPr>
              <a:t>Receives a differentially private report</a:t>
            </a:r>
          </a:p>
        </p:txBody>
      </p:sp>
      <p:sp>
        <p:nvSpPr>
          <p:cNvPr id="39" name="Rectangle 38">
            <a:extLst>
              <a:ext uri="{FF2B5EF4-FFF2-40B4-BE49-F238E27FC236}">
                <a16:creationId xmlns:a16="http://schemas.microsoft.com/office/drawing/2014/main" id="{56F3748F-08CE-4164-89C4-269658873BE2}"/>
              </a:ext>
            </a:extLst>
          </p:cNvPr>
          <p:cNvSpPr/>
          <p:nvPr/>
        </p:nvSpPr>
        <p:spPr>
          <a:xfrm>
            <a:off x="4311094" y="3422351"/>
            <a:ext cx="1898650" cy="456503"/>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Mechanism adds noise</a:t>
            </a:r>
          </a:p>
        </p:txBody>
      </p:sp>
      <p:sp>
        <p:nvSpPr>
          <p:cNvPr id="41" name="Rectangle 40">
            <a:extLst>
              <a:ext uri="{FF2B5EF4-FFF2-40B4-BE49-F238E27FC236}">
                <a16:creationId xmlns:a16="http://schemas.microsoft.com/office/drawing/2014/main" id="{AB92CB21-4EC4-448C-B2EB-E3D89014BDC6}"/>
              </a:ext>
            </a:extLst>
          </p:cNvPr>
          <p:cNvSpPr/>
          <p:nvPr/>
        </p:nvSpPr>
        <p:spPr>
          <a:xfrm>
            <a:off x="4311094" y="2778872"/>
            <a:ext cx="1898650" cy="456503"/>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Private data</a:t>
            </a:r>
          </a:p>
        </p:txBody>
      </p:sp>
      <p:sp>
        <p:nvSpPr>
          <p:cNvPr id="43" name="Rectangle 42">
            <a:extLst>
              <a:ext uri="{FF2B5EF4-FFF2-40B4-BE49-F238E27FC236}">
                <a16:creationId xmlns:a16="http://schemas.microsoft.com/office/drawing/2014/main" id="{CAE0C61F-F1C0-4F2B-BA77-D2A8BE2C04A6}"/>
              </a:ext>
            </a:extLst>
          </p:cNvPr>
          <p:cNvSpPr/>
          <p:nvPr/>
        </p:nvSpPr>
        <p:spPr>
          <a:xfrm>
            <a:off x="4320323" y="1938778"/>
            <a:ext cx="1898650" cy="685800"/>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Dataset checks budget and access credentials</a:t>
            </a:r>
          </a:p>
        </p:txBody>
      </p:sp>
      <p:cxnSp>
        <p:nvCxnSpPr>
          <p:cNvPr id="45" name="Straight Arrow Connector 44">
            <a:extLst>
              <a:ext uri="{FF2B5EF4-FFF2-40B4-BE49-F238E27FC236}">
                <a16:creationId xmlns:a16="http://schemas.microsoft.com/office/drawing/2014/main" id="{FF5B40AC-AE22-4163-9992-BF980ED1D988}"/>
              </a:ext>
            </a:extLst>
          </p:cNvPr>
          <p:cNvCxnSpPr>
            <a:cxnSpLocks/>
            <a:stCxn id="43" idx="3"/>
          </p:cNvCxnSpPr>
          <p:nvPr/>
        </p:nvCxnSpPr>
        <p:spPr>
          <a:xfrm>
            <a:off x="6218973" y="2281678"/>
            <a:ext cx="1082420" cy="476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0E19C150-8B5A-45C7-BBA4-325949153BCC}"/>
              </a:ext>
            </a:extLst>
          </p:cNvPr>
          <p:cNvSpPr txBox="1"/>
          <p:nvPr/>
        </p:nvSpPr>
        <p:spPr>
          <a:xfrm>
            <a:off x="6410371" y="1325432"/>
            <a:ext cx="1082420" cy="830997"/>
          </a:xfrm>
          <a:prstGeom prst="rect">
            <a:avLst/>
          </a:prstGeom>
          <a:noFill/>
        </p:spPr>
        <p:txBody>
          <a:bodyPr wrap="square" rtlCol="0">
            <a:spAutoFit/>
          </a:bodyPr>
          <a:lstStyle/>
          <a:p>
            <a:pPr algn="ctr"/>
            <a:r>
              <a:rPr lang="en-US" sz="1200" dirty="0">
                <a:cs typeface="Segoe UI Light" panose="020B0502040204020203" pitchFamily="34" charset="0"/>
              </a:rPr>
              <a:t>Checks budget and private compute</a:t>
            </a:r>
          </a:p>
        </p:txBody>
      </p:sp>
      <p:cxnSp>
        <p:nvCxnSpPr>
          <p:cNvPr id="49" name="Straight Arrow Connector 48">
            <a:extLst>
              <a:ext uri="{FF2B5EF4-FFF2-40B4-BE49-F238E27FC236}">
                <a16:creationId xmlns:a16="http://schemas.microsoft.com/office/drawing/2014/main" id="{3950742C-9D1E-41AF-B889-52C463383C59}"/>
              </a:ext>
            </a:extLst>
          </p:cNvPr>
          <p:cNvCxnSpPr>
            <a:cxnSpLocks/>
          </p:cNvCxnSpPr>
          <p:nvPr/>
        </p:nvCxnSpPr>
        <p:spPr>
          <a:xfrm>
            <a:off x="7428221" y="4915666"/>
            <a:ext cx="32258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B3F48C8-E814-43FD-9A19-63FED868A886}"/>
              </a:ext>
            </a:extLst>
          </p:cNvPr>
          <p:cNvCxnSpPr>
            <a:cxnSpLocks/>
          </p:cNvCxnSpPr>
          <p:nvPr/>
        </p:nvCxnSpPr>
        <p:spPr>
          <a:xfrm flipV="1">
            <a:off x="7428221" y="2597233"/>
            <a:ext cx="0" cy="231843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D1E3E78-6261-445D-BA38-8D2E99F67E8B}"/>
              </a:ext>
            </a:extLst>
          </p:cNvPr>
          <p:cNvCxnSpPr>
            <a:cxnSpLocks/>
          </p:cNvCxnSpPr>
          <p:nvPr/>
        </p:nvCxnSpPr>
        <p:spPr>
          <a:xfrm flipH="1">
            <a:off x="6344897" y="2597233"/>
            <a:ext cx="108332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6F69F4FF-489E-4EB6-A9DB-120D6F18E9D6}"/>
              </a:ext>
            </a:extLst>
          </p:cNvPr>
          <p:cNvSpPr txBox="1"/>
          <p:nvPr/>
        </p:nvSpPr>
        <p:spPr>
          <a:xfrm>
            <a:off x="7966476" y="5040916"/>
            <a:ext cx="1659388" cy="461665"/>
          </a:xfrm>
          <a:prstGeom prst="rect">
            <a:avLst/>
          </a:prstGeom>
          <a:noFill/>
        </p:spPr>
        <p:txBody>
          <a:bodyPr wrap="square" rtlCol="0">
            <a:spAutoFit/>
          </a:bodyPr>
          <a:lstStyle/>
          <a:p>
            <a:r>
              <a:rPr lang="en-US" sz="1200" dirty="0">
                <a:cs typeface="Segoe UI Light" panose="020B0502040204020203" pitchFamily="34" charset="0"/>
              </a:rPr>
              <a:t>Credentials to access the data</a:t>
            </a:r>
          </a:p>
        </p:txBody>
      </p:sp>
      <p:cxnSp>
        <p:nvCxnSpPr>
          <p:cNvPr id="57" name="Straight Arrow Connector 56">
            <a:extLst>
              <a:ext uri="{FF2B5EF4-FFF2-40B4-BE49-F238E27FC236}">
                <a16:creationId xmlns:a16="http://schemas.microsoft.com/office/drawing/2014/main" id="{DBF26F8B-75DA-46A6-9CDC-E84613AECD4D}"/>
              </a:ext>
            </a:extLst>
          </p:cNvPr>
          <p:cNvCxnSpPr>
            <a:cxnSpLocks/>
          </p:cNvCxnSpPr>
          <p:nvPr/>
        </p:nvCxnSpPr>
        <p:spPr>
          <a:xfrm>
            <a:off x="9450441" y="3430148"/>
            <a:ext cx="82258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E7197522-E4BA-4498-96BF-886850DB09F9}"/>
              </a:ext>
            </a:extLst>
          </p:cNvPr>
          <p:cNvCxnSpPr>
            <a:cxnSpLocks/>
          </p:cNvCxnSpPr>
          <p:nvPr/>
        </p:nvCxnSpPr>
        <p:spPr>
          <a:xfrm flipH="1">
            <a:off x="5274263" y="2625729"/>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4BAF0E13-745C-468D-87A5-9FAFA47F63B0}"/>
              </a:ext>
            </a:extLst>
          </p:cNvPr>
          <p:cNvSpPr/>
          <p:nvPr/>
        </p:nvSpPr>
        <p:spPr>
          <a:xfrm>
            <a:off x="274639" y="6136976"/>
            <a:ext cx="4580100" cy="646331"/>
          </a:xfrm>
          <a:prstGeom prst="rect">
            <a:avLst/>
          </a:prstGeom>
        </p:spPr>
        <p:txBody>
          <a:bodyPr wrap="none">
            <a:spAutoFit/>
          </a:bodyPr>
          <a:lstStyle/>
          <a:p>
            <a:r>
              <a:rPr lang="fr-FR" dirty="0">
                <a:hlinkClick r:id="rId11"/>
              </a:rPr>
              <a:t>https://opendifferentialprivacy.github.io</a:t>
            </a:r>
            <a:endParaRPr lang="fr-FR" dirty="0"/>
          </a:p>
          <a:p>
            <a:r>
              <a:rPr lang="en-US" dirty="0">
                <a:latin typeface="Segoe UI" panose="020B0502040204020203" pitchFamily="34" charset="0"/>
                <a:cs typeface="Segoe UI" panose="020B0502040204020203" pitchFamily="34" charset="0"/>
                <a:hlinkClick r:id="rId12"/>
              </a:rPr>
              <a:t>https://github.com/opendifferentialprivacy</a:t>
            </a:r>
            <a:r>
              <a:rPr lang="en-US" dirty="0">
                <a:latin typeface="Segoe UI" panose="020B0502040204020203" pitchFamily="34" charset="0"/>
                <a:cs typeface="Segoe UI" panose="020B0502040204020203" pitchFamily="34" charset="0"/>
              </a:rPr>
              <a:t> </a:t>
            </a:r>
          </a:p>
        </p:txBody>
      </p:sp>
      <p:pic>
        <p:nvPicPr>
          <p:cNvPr id="63" name="Graphic 62" descr="Database">
            <a:extLst>
              <a:ext uri="{FF2B5EF4-FFF2-40B4-BE49-F238E27FC236}">
                <a16:creationId xmlns:a16="http://schemas.microsoft.com/office/drawing/2014/main" id="{A7D0FC68-8288-46BB-823A-1A1F0FA330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42203" y="3070110"/>
            <a:ext cx="914400" cy="914400"/>
          </a:xfrm>
          <a:prstGeom prst="rect">
            <a:avLst/>
          </a:prstGeom>
        </p:spPr>
      </p:pic>
      <p:grpSp>
        <p:nvGrpSpPr>
          <p:cNvPr id="72" name="Graphic 9" descr="Target Audience">
            <a:extLst>
              <a:ext uri="{FF2B5EF4-FFF2-40B4-BE49-F238E27FC236}">
                <a16:creationId xmlns:a16="http://schemas.microsoft.com/office/drawing/2014/main" id="{0552CE85-9071-4C0A-A5F1-C9F3EE9CCC5C}"/>
              </a:ext>
            </a:extLst>
          </p:cNvPr>
          <p:cNvGrpSpPr/>
          <p:nvPr/>
        </p:nvGrpSpPr>
        <p:grpSpPr>
          <a:xfrm>
            <a:off x="1067523" y="3244943"/>
            <a:ext cx="800099" cy="573788"/>
            <a:chOff x="1176974" y="3522195"/>
            <a:chExt cx="800099" cy="573788"/>
          </a:xfrm>
        </p:grpSpPr>
        <p:sp>
          <p:nvSpPr>
            <p:cNvPr id="65" name="Freeform: Shape 64">
              <a:extLst>
                <a:ext uri="{FF2B5EF4-FFF2-40B4-BE49-F238E27FC236}">
                  <a16:creationId xmlns:a16="http://schemas.microsoft.com/office/drawing/2014/main" id="{30F34021-9865-4827-BDEB-0CDD1AE1BC52}"/>
                </a:ext>
              </a:extLst>
            </p:cNvPr>
            <p:cNvSpPr/>
            <p:nvPr/>
          </p:nvSpPr>
          <p:spPr>
            <a:xfrm>
              <a:off x="1405574" y="3935587"/>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1">
                <a:lumMod val="5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4554754-5AC8-4DE6-A645-8EAFEF8D3740}"/>
                </a:ext>
              </a:extLst>
            </p:cNvPr>
            <p:cNvSpPr/>
            <p:nvPr/>
          </p:nvSpPr>
          <p:spPr>
            <a:xfrm>
              <a:off x="1755141" y="3557259"/>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chemeClr val="tx1">
                <a:lumMod val="50000"/>
              </a:scheme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F3C18E-D5F5-4C63-9D0F-E424B512EA6C}"/>
                </a:ext>
              </a:extLst>
            </p:cNvPr>
            <p:cNvSpPr/>
            <p:nvPr/>
          </p:nvSpPr>
          <p:spPr>
            <a:xfrm>
              <a:off x="1783716" y="3752707"/>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chemeClr val="tx1">
                <a:lumMod val="50000"/>
              </a:scheme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D033925-776D-4EB3-B0B6-8D78561D1962}"/>
                </a:ext>
              </a:extLst>
            </p:cNvPr>
            <p:cNvSpPr/>
            <p:nvPr/>
          </p:nvSpPr>
          <p:spPr>
            <a:xfrm>
              <a:off x="1356996" y="3522195"/>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accent1"/>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6D668BF-8844-41AF-A342-73B7ED617944}"/>
                </a:ext>
              </a:extLst>
            </p:cNvPr>
            <p:cNvSpPr/>
            <p:nvPr/>
          </p:nvSpPr>
          <p:spPr>
            <a:xfrm>
              <a:off x="1477011" y="3606022"/>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accent1"/>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6F79DF0-03D2-4790-B37C-790D7BF41EEB}"/>
                </a:ext>
              </a:extLst>
            </p:cNvPr>
            <p:cNvSpPr/>
            <p:nvPr/>
          </p:nvSpPr>
          <p:spPr>
            <a:xfrm>
              <a:off x="1176974" y="3752707"/>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chemeClr val="tx1">
                <a:lumMod val="50000"/>
              </a:schemeClr>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E7B573D-03BD-44E6-ACBB-4FEE1D0C4933}"/>
                </a:ext>
              </a:extLst>
            </p:cNvPr>
            <p:cNvSpPr/>
            <p:nvPr/>
          </p:nvSpPr>
          <p:spPr>
            <a:xfrm>
              <a:off x="1262252" y="3556998"/>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chemeClr val="tx1">
                <a:lumMod val="50000"/>
              </a:schemeClr>
            </a:solidFill>
            <a:ln w="9525" cap="flat">
              <a:noFill/>
              <a:prstDash val="solid"/>
              <a:miter/>
            </a:ln>
          </p:spPr>
          <p:txBody>
            <a:bodyPr rtlCol="0" anchor="ctr"/>
            <a:lstStyle/>
            <a:p>
              <a:endParaRPr lang="en-US"/>
            </a:p>
          </p:txBody>
        </p:sp>
      </p:grpSp>
      <p:cxnSp>
        <p:nvCxnSpPr>
          <p:cNvPr id="74" name="Straight Arrow Connector 73">
            <a:extLst>
              <a:ext uri="{FF2B5EF4-FFF2-40B4-BE49-F238E27FC236}">
                <a16:creationId xmlns:a16="http://schemas.microsoft.com/office/drawing/2014/main" id="{223405F8-2483-4E14-8377-CB7E372CE83A}"/>
              </a:ext>
            </a:extLst>
          </p:cNvPr>
          <p:cNvCxnSpPr>
            <a:cxnSpLocks/>
          </p:cNvCxnSpPr>
          <p:nvPr/>
        </p:nvCxnSpPr>
        <p:spPr>
          <a:xfrm flipH="1">
            <a:off x="5274263" y="3246665"/>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DF30C89E-440B-4D10-AA22-854BB99C33C8}"/>
              </a:ext>
            </a:extLst>
          </p:cNvPr>
          <p:cNvCxnSpPr>
            <a:cxnSpLocks/>
          </p:cNvCxnSpPr>
          <p:nvPr/>
        </p:nvCxnSpPr>
        <p:spPr>
          <a:xfrm flipH="1">
            <a:off x="5274263" y="3895904"/>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Arc 77">
            <a:extLst>
              <a:ext uri="{FF2B5EF4-FFF2-40B4-BE49-F238E27FC236}">
                <a16:creationId xmlns:a16="http://schemas.microsoft.com/office/drawing/2014/main" id="{F6A39BAA-34E4-44BF-87C9-56514DB2C331}"/>
              </a:ext>
            </a:extLst>
          </p:cNvPr>
          <p:cNvSpPr/>
          <p:nvPr/>
        </p:nvSpPr>
        <p:spPr>
          <a:xfrm rot="2596578">
            <a:off x="-1463136" y="1142319"/>
            <a:ext cx="5026886" cy="5333103"/>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id="{1A8037A6-F51F-44AB-80B3-661612E87146}"/>
              </a:ext>
            </a:extLst>
          </p:cNvPr>
          <p:cNvSpPr/>
          <p:nvPr/>
        </p:nvSpPr>
        <p:spPr>
          <a:xfrm rot="13437869">
            <a:off x="9865098" y="1142509"/>
            <a:ext cx="4902286" cy="5021359"/>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89" name="Picture 88" descr="A close up of a logo&#10;&#10;Description automatically generated">
            <a:extLst>
              <a:ext uri="{FF2B5EF4-FFF2-40B4-BE49-F238E27FC236}">
                <a16:creationId xmlns:a16="http://schemas.microsoft.com/office/drawing/2014/main" id="{046E9EDD-CAFD-44D1-9988-126D67B5840A}"/>
              </a:ext>
            </a:extLst>
          </p:cNvPr>
          <p:cNvPicPr>
            <a:picLocks noChangeAspect="1"/>
          </p:cNvPicPr>
          <p:nvPr/>
        </p:nvPicPr>
        <p:blipFill>
          <a:blip r:embed="rId15"/>
          <a:stretch>
            <a:fillRect/>
          </a:stretch>
        </p:blipFill>
        <p:spPr>
          <a:xfrm>
            <a:off x="9416164" y="6231227"/>
            <a:ext cx="2453329" cy="432940"/>
          </a:xfrm>
          <a:prstGeom prst="rect">
            <a:avLst/>
          </a:prstGeom>
        </p:spPr>
      </p:pic>
      <p:sp>
        <p:nvSpPr>
          <p:cNvPr id="90" name="Oval 89">
            <a:extLst>
              <a:ext uri="{FF2B5EF4-FFF2-40B4-BE49-F238E27FC236}">
                <a16:creationId xmlns:a16="http://schemas.microsoft.com/office/drawing/2014/main" id="{CB002B9A-F43D-4FA7-BE7A-40AC55857C78}"/>
              </a:ext>
            </a:extLst>
          </p:cNvPr>
          <p:cNvSpPr/>
          <p:nvPr/>
        </p:nvSpPr>
        <p:spPr bwMode="auto">
          <a:xfrm>
            <a:off x="2205228" y="2564004"/>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1</a:t>
            </a:r>
          </a:p>
        </p:txBody>
      </p:sp>
      <p:sp>
        <p:nvSpPr>
          <p:cNvPr id="94" name="Oval 93">
            <a:extLst>
              <a:ext uri="{FF2B5EF4-FFF2-40B4-BE49-F238E27FC236}">
                <a16:creationId xmlns:a16="http://schemas.microsoft.com/office/drawing/2014/main" id="{997BD673-8FC5-498A-9789-3488AF39E666}"/>
              </a:ext>
            </a:extLst>
          </p:cNvPr>
          <p:cNvSpPr/>
          <p:nvPr/>
        </p:nvSpPr>
        <p:spPr bwMode="auto">
          <a:xfrm>
            <a:off x="2253952" y="3521175"/>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7</a:t>
            </a:r>
          </a:p>
        </p:txBody>
      </p:sp>
      <p:sp>
        <p:nvSpPr>
          <p:cNvPr id="96" name="Oval 95">
            <a:extLst>
              <a:ext uri="{FF2B5EF4-FFF2-40B4-BE49-F238E27FC236}">
                <a16:creationId xmlns:a16="http://schemas.microsoft.com/office/drawing/2014/main" id="{8882A0AB-57F4-4C3B-9A86-70806C631D6C}"/>
              </a:ext>
            </a:extLst>
          </p:cNvPr>
          <p:cNvSpPr/>
          <p:nvPr/>
        </p:nvSpPr>
        <p:spPr bwMode="auto">
          <a:xfrm>
            <a:off x="6590905" y="1002895"/>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2</a:t>
            </a:r>
          </a:p>
        </p:txBody>
      </p:sp>
      <p:cxnSp>
        <p:nvCxnSpPr>
          <p:cNvPr id="98" name="Straight Arrow Connector 97">
            <a:extLst>
              <a:ext uri="{FF2B5EF4-FFF2-40B4-BE49-F238E27FC236}">
                <a16:creationId xmlns:a16="http://schemas.microsoft.com/office/drawing/2014/main" id="{E419089C-C9B8-459A-BAA1-580A821779DB}"/>
              </a:ext>
            </a:extLst>
          </p:cNvPr>
          <p:cNvCxnSpPr>
            <a:cxnSpLocks/>
          </p:cNvCxnSpPr>
          <p:nvPr/>
        </p:nvCxnSpPr>
        <p:spPr>
          <a:xfrm>
            <a:off x="9444742" y="3560703"/>
            <a:ext cx="1082420" cy="476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2" name="Oval 101">
            <a:extLst>
              <a:ext uri="{FF2B5EF4-FFF2-40B4-BE49-F238E27FC236}">
                <a16:creationId xmlns:a16="http://schemas.microsoft.com/office/drawing/2014/main" id="{5E71D232-0DC9-4DF7-A1BE-2F443D2564A4}"/>
              </a:ext>
            </a:extLst>
          </p:cNvPr>
          <p:cNvSpPr/>
          <p:nvPr/>
        </p:nvSpPr>
        <p:spPr bwMode="auto">
          <a:xfrm>
            <a:off x="9954400" y="3181973"/>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3</a:t>
            </a:r>
          </a:p>
        </p:txBody>
      </p:sp>
      <p:sp>
        <p:nvSpPr>
          <p:cNvPr id="104" name="Oval 103">
            <a:extLst>
              <a:ext uri="{FF2B5EF4-FFF2-40B4-BE49-F238E27FC236}">
                <a16:creationId xmlns:a16="http://schemas.microsoft.com/office/drawing/2014/main" id="{7F12678A-CB43-4186-9407-90DAA9C65A2F}"/>
              </a:ext>
            </a:extLst>
          </p:cNvPr>
          <p:cNvSpPr/>
          <p:nvPr/>
        </p:nvSpPr>
        <p:spPr bwMode="auto">
          <a:xfrm>
            <a:off x="7666918" y="5098702"/>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4</a:t>
            </a:r>
          </a:p>
        </p:txBody>
      </p:sp>
      <p:sp>
        <p:nvSpPr>
          <p:cNvPr id="106" name="Oval 105">
            <a:extLst>
              <a:ext uri="{FF2B5EF4-FFF2-40B4-BE49-F238E27FC236}">
                <a16:creationId xmlns:a16="http://schemas.microsoft.com/office/drawing/2014/main" id="{90D937CA-0FF6-47B2-AF1D-12E0BE400416}"/>
              </a:ext>
            </a:extLst>
          </p:cNvPr>
          <p:cNvSpPr/>
          <p:nvPr/>
        </p:nvSpPr>
        <p:spPr bwMode="auto">
          <a:xfrm>
            <a:off x="4163582" y="2867587"/>
            <a:ext cx="268753" cy="28439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5</a:t>
            </a:r>
          </a:p>
        </p:txBody>
      </p:sp>
      <p:sp>
        <p:nvSpPr>
          <p:cNvPr id="108" name="Oval 107">
            <a:extLst>
              <a:ext uri="{FF2B5EF4-FFF2-40B4-BE49-F238E27FC236}">
                <a16:creationId xmlns:a16="http://schemas.microsoft.com/office/drawing/2014/main" id="{9D9AC416-9F70-4D1F-832A-0E8494264FAF}"/>
              </a:ext>
            </a:extLst>
          </p:cNvPr>
          <p:cNvSpPr/>
          <p:nvPr/>
        </p:nvSpPr>
        <p:spPr bwMode="auto">
          <a:xfrm>
            <a:off x="4147402" y="3494912"/>
            <a:ext cx="268753" cy="28439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6</a:t>
            </a:r>
          </a:p>
        </p:txBody>
      </p:sp>
    </p:spTree>
    <p:extLst>
      <p:ext uri="{BB962C8B-B14F-4D97-AF65-F5344CB8AC3E}">
        <p14:creationId xmlns:p14="http://schemas.microsoft.com/office/powerpoint/2010/main" val="30992921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B5C15-DFF7-49A6-816D-A186960A695C}"/>
              </a:ext>
            </a:extLst>
          </p:cNvPr>
          <p:cNvSpPr>
            <a:spLocks noGrp="1"/>
          </p:cNvSpPr>
          <p:nvPr>
            <p:ph type="title"/>
          </p:nvPr>
        </p:nvSpPr>
        <p:spPr/>
        <p:txBody>
          <a:bodyPr/>
          <a:lstStyle/>
          <a:p>
            <a:r>
              <a:rPr lang="en-US" dirty="0"/>
              <a:t>WhiteNoise</a:t>
            </a:r>
          </a:p>
        </p:txBody>
      </p:sp>
      <p:sp>
        <p:nvSpPr>
          <p:cNvPr id="2" name="Text Placeholder 1">
            <a:extLst>
              <a:ext uri="{FF2B5EF4-FFF2-40B4-BE49-F238E27FC236}">
                <a16:creationId xmlns:a16="http://schemas.microsoft.com/office/drawing/2014/main" id="{38DAB2FA-316D-48F0-8882-9B27F77CF41E}"/>
              </a:ext>
            </a:extLst>
          </p:cNvPr>
          <p:cNvSpPr>
            <a:spLocks noGrp="1"/>
          </p:cNvSpPr>
          <p:nvPr>
            <p:ph type="body" sz="quarter" idx="10"/>
          </p:nvPr>
        </p:nvSpPr>
        <p:spPr>
          <a:xfrm>
            <a:off x="274638" y="1212850"/>
            <a:ext cx="6857999" cy="3348609"/>
          </a:xfrm>
        </p:spPr>
        <p:txBody>
          <a:bodyPr/>
          <a:lstStyle/>
          <a:p>
            <a:r>
              <a:rPr lang="en-US" b="0" i="0" u="sng" dirty="0">
                <a:solidFill>
                  <a:srgbClr val="006ECF"/>
                </a:solidFill>
                <a:effectLst/>
                <a:hlinkClick r:id="rId3"/>
              </a:rPr>
              <a:t>WhiteNoise Core</a:t>
            </a:r>
            <a:endParaRPr lang="en-US" b="0" i="0" dirty="0">
              <a:solidFill>
                <a:srgbClr val="41424E"/>
              </a:solidFill>
              <a:effectLst/>
            </a:endParaRPr>
          </a:p>
          <a:p>
            <a:pPr marL="285750" lvl="1" indent="-285750">
              <a:buFont typeface="Arial" panose="020B0604020202020204" pitchFamily="34" charset="0"/>
              <a:buChar char="•"/>
            </a:pPr>
            <a:r>
              <a:rPr lang="en-US" b="0" i="0" dirty="0">
                <a:solidFill>
                  <a:srgbClr val="41424E"/>
                </a:solidFill>
                <a:effectLst/>
                <a:latin typeface="Segoe UI" panose="020B0502040204020203" pitchFamily="34" charset="0"/>
              </a:rPr>
              <a:t>A pluggable open source library of differentially private algorithms and mechanisms with implementations based on mature differential privacy research</a:t>
            </a:r>
          </a:p>
          <a:p>
            <a:pPr marL="285750" lvl="1" indent="-285750">
              <a:buFont typeface="Arial" panose="020B0604020202020204" pitchFamily="34" charset="0"/>
              <a:buChar char="•"/>
            </a:pPr>
            <a:r>
              <a:rPr lang="en-US" b="0" i="0" dirty="0">
                <a:solidFill>
                  <a:srgbClr val="41424E"/>
                </a:solidFill>
                <a:effectLst/>
                <a:latin typeface="Segoe UI" panose="020B0502040204020203" pitchFamily="34" charset="0"/>
              </a:rPr>
              <a:t>APIs for defining an analysis and a validator for evaluating these analyses and composing the total privacy loss on a dataset</a:t>
            </a:r>
          </a:p>
          <a:p>
            <a:pPr lvl="1"/>
            <a:r>
              <a:rPr lang="en-US" b="0" i="0" dirty="0">
                <a:solidFill>
                  <a:srgbClr val="41424E"/>
                </a:solidFill>
                <a:effectLst/>
                <a:latin typeface="Segoe UI" panose="020B0502040204020203" pitchFamily="34" charset="0"/>
              </a:rPr>
              <a:t>WhiteNoise handles managing the budget for each query and adding the appropriate amount of noise-based budget</a:t>
            </a:r>
          </a:p>
          <a:p>
            <a:r>
              <a:rPr lang="en-US" b="0" i="0" u="sng" dirty="0">
                <a:solidFill>
                  <a:srgbClr val="006ECF"/>
                </a:solidFill>
                <a:effectLst/>
                <a:hlinkClick r:id="rId4"/>
              </a:rPr>
              <a:t>WhiteNoise System</a:t>
            </a:r>
            <a:endParaRPr lang="en-US" u="sng" dirty="0">
              <a:solidFill>
                <a:srgbClr val="41424E"/>
              </a:solidFill>
            </a:endParaRPr>
          </a:p>
          <a:p>
            <a:pPr lvl="1"/>
            <a:r>
              <a:rPr lang="en-US" b="0" i="0" dirty="0">
                <a:solidFill>
                  <a:srgbClr val="41424E"/>
                </a:solidFill>
                <a:effectLst/>
                <a:latin typeface="Segoe UI" panose="020B0502040204020203" pitchFamily="34" charset="0"/>
              </a:rPr>
              <a:t>System components to make it easier to interface with your data systems, including a SQL query dialect and connections to many common data sources, such as PostgreSQL, SQL Server, Spark, Presto, Pandas, and CSV files</a:t>
            </a:r>
          </a:p>
          <a:p>
            <a:r>
              <a:rPr lang="en-US" b="0" i="0" u="sng" dirty="0">
                <a:solidFill>
                  <a:srgbClr val="006ECF"/>
                </a:solidFill>
                <a:effectLst/>
                <a:hlinkClick r:id="rId5"/>
              </a:rPr>
              <a:t>WhiteNoise Samples</a:t>
            </a:r>
            <a:endParaRPr lang="en-US" u="sng" dirty="0">
              <a:solidFill>
                <a:srgbClr val="41424E"/>
              </a:solidFill>
            </a:endParaRPr>
          </a:p>
          <a:p>
            <a:pPr lvl="1"/>
            <a:r>
              <a:rPr lang="en-US" b="0" i="0" dirty="0">
                <a:solidFill>
                  <a:srgbClr val="41424E"/>
                </a:solidFill>
                <a:effectLst/>
                <a:latin typeface="Segoe UI" panose="020B0502040204020203" pitchFamily="34" charset="0"/>
              </a:rPr>
              <a:t>Example code and notebooks to demonstrate the use of the WhiteNoise platform, teach the properties of differential privacy, and highlight some of the nuances of the WhiteNoise implementation</a:t>
            </a:r>
          </a:p>
        </p:txBody>
      </p:sp>
      <p:sp>
        <p:nvSpPr>
          <p:cNvPr id="61" name="Rectangle 60">
            <a:extLst>
              <a:ext uri="{FF2B5EF4-FFF2-40B4-BE49-F238E27FC236}">
                <a16:creationId xmlns:a16="http://schemas.microsoft.com/office/drawing/2014/main" id="{4BAF0E13-745C-468D-87A5-9FAFA47F63B0}"/>
              </a:ext>
            </a:extLst>
          </p:cNvPr>
          <p:cNvSpPr/>
          <p:nvPr/>
        </p:nvSpPr>
        <p:spPr>
          <a:xfrm>
            <a:off x="274639" y="6136976"/>
            <a:ext cx="4580100" cy="646331"/>
          </a:xfrm>
          <a:prstGeom prst="rect">
            <a:avLst/>
          </a:prstGeom>
        </p:spPr>
        <p:txBody>
          <a:bodyPr wrap="none">
            <a:spAutoFit/>
          </a:bodyPr>
          <a:lstStyle/>
          <a:p>
            <a:r>
              <a:rPr lang="fr-FR" dirty="0">
                <a:hlinkClick r:id="rId6"/>
              </a:rPr>
              <a:t>https://opendifferentialprivacy.github.io</a:t>
            </a:r>
            <a:endParaRPr lang="fr-FR" dirty="0"/>
          </a:p>
          <a:p>
            <a:r>
              <a:rPr lang="en-US" dirty="0">
                <a:latin typeface="Segoe UI" panose="020B0502040204020203" pitchFamily="34" charset="0"/>
                <a:cs typeface="Segoe UI" panose="020B0502040204020203" pitchFamily="34" charset="0"/>
                <a:hlinkClick r:id="rId7"/>
              </a:rPr>
              <a:t>https://github.com/opendifferentialprivacy</a:t>
            </a:r>
            <a:r>
              <a:rPr lang="en-US" dirty="0">
                <a:latin typeface="Segoe UI" panose="020B0502040204020203" pitchFamily="34" charset="0"/>
                <a:cs typeface="Segoe UI" panose="020B0502040204020203" pitchFamily="34" charset="0"/>
              </a:rPr>
              <a:t> </a:t>
            </a:r>
          </a:p>
        </p:txBody>
      </p:sp>
      <p:pic>
        <p:nvPicPr>
          <p:cNvPr id="89" name="Picture 88" descr="A close up of a logo&#10;&#10;Description automatically generated">
            <a:extLst>
              <a:ext uri="{FF2B5EF4-FFF2-40B4-BE49-F238E27FC236}">
                <a16:creationId xmlns:a16="http://schemas.microsoft.com/office/drawing/2014/main" id="{046E9EDD-CAFD-44D1-9988-126D67B5840A}"/>
              </a:ext>
            </a:extLst>
          </p:cNvPr>
          <p:cNvPicPr>
            <a:picLocks noChangeAspect="1"/>
          </p:cNvPicPr>
          <p:nvPr/>
        </p:nvPicPr>
        <p:blipFill>
          <a:blip r:embed="rId8"/>
          <a:stretch>
            <a:fillRect/>
          </a:stretch>
        </p:blipFill>
        <p:spPr>
          <a:xfrm>
            <a:off x="9416164" y="6231227"/>
            <a:ext cx="2453329" cy="432940"/>
          </a:xfrm>
          <a:prstGeom prst="rect">
            <a:avLst/>
          </a:prstGeom>
        </p:spPr>
      </p:pic>
      <p:pic>
        <p:nvPicPr>
          <p:cNvPr id="4" name="Content Placeholder 4" descr="A picture containing drawing&#10;&#10;Description automatically generated">
            <a:extLst>
              <a:ext uri="{FF2B5EF4-FFF2-40B4-BE49-F238E27FC236}">
                <a16:creationId xmlns:a16="http://schemas.microsoft.com/office/drawing/2014/main" id="{11804B06-7D17-4C43-ACF7-5F78D5FB0EFB}"/>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97772" y="1501053"/>
            <a:ext cx="6008687" cy="4244975"/>
          </a:xfrm>
          <a:prstGeom prst="rect">
            <a:avLst/>
          </a:prstGeom>
          <a:ln>
            <a:noFill/>
          </a:ln>
        </p:spPr>
      </p:pic>
    </p:spTree>
    <p:extLst>
      <p:ext uri="{BB962C8B-B14F-4D97-AF65-F5344CB8AC3E}">
        <p14:creationId xmlns:p14="http://schemas.microsoft.com/office/powerpoint/2010/main" val="203294865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F417-6C5A-46CC-BD37-51E32A34DEF2}"/>
              </a:ext>
            </a:extLst>
          </p:cNvPr>
          <p:cNvSpPr>
            <a:spLocks noGrp="1"/>
          </p:cNvSpPr>
          <p:nvPr>
            <p:ph type="title"/>
          </p:nvPr>
        </p:nvSpPr>
        <p:spPr>
          <a:xfrm>
            <a:off x="1417637" y="352425"/>
            <a:ext cx="10746566" cy="860424"/>
          </a:xfrm>
        </p:spPr>
        <p:txBody>
          <a:bodyPr/>
          <a:lstStyle/>
          <a:p>
            <a:r>
              <a:rPr lang="en-US" dirty="0" err="1"/>
              <a:t>OpenDP</a:t>
            </a:r>
            <a:br>
              <a:rPr lang="en-US" dirty="0"/>
            </a:br>
            <a:r>
              <a:rPr lang="en-US" sz="2400" dirty="0">
                <a:solidFill>
                  <a:srgbClr val="0072C6"/>
                </a:solidFill>
                <a:latin typeface="+mn-lt"/>
              </a:rPr>
              <a:t>Building an open source suite of tools for deploying differential privacy</a:t>
            </a:r>
            <a:endParaRPr lang="en-US" dirty="0">
              <a:solidFill>
                <a:srgbClr val="0072C6"/>
              </a:solidFill>
              <a:latin typeface="+mn-lt"/>
            </a:endParaRPr>
          </a:p>
        </p:txBody>
      </p:sp>
      <p:sp>
        <p:nvSpPr>
          <p:cNvPr id="5" name="Text Placeholder 4">
            <a:extLst>
              <a:ext uri="{FF2B5EF4-FFF2-40B4-BE49-F238E27FC236}">
                <a16:creationId xmlns:a16="http://schemas.microsoft.com/office/drawing/2014/main" id="{F1287E03-4091-415A-AAFD-8B1CEF45FAC9}"/>
              </a:ext>
            </a:extLst>
          </p:cNvPr>
          <p:cNvSpPr>
            <a:spLocks noGrp="1"/>
          </p:cNvSpPr>
          <p:nvPr>
            <p:ph type="body" sz="quarter" idx="10"/>
          </p:nvPr>
        </p:nvSpPr>
        <p:spPr>
          <a:xfrm>
            <a:off x="274639" y="1668462"/>
            <a:ext cx="11201398" cy="2516073"/>
          </a:xfrm>
        </p:spPr>
        <p:txBody>
          <a:bodyPr/>
          <a:lstStyle/>
          <a:p>
            <a:pPr>
              <a:spcBef>
                <a:spcPts val="1200"/>
              </a:spcBef>
            </a:pPr>
            <a:r>
              <a:rPr lang="en-US" dirty="0"/>
              <a:t>A </a:t>
            </a:r>
            <a:r>
              <a:rPr lang="en-US" dirty="0">
                <a:solidFill>
                  <a:schemeClr val="tx1"/>
                </a:solidFill>
              </a:rPr>
              <a:t>community effort </a:t>
            </a:r>
            <a:r>
              <a:rPr lang="fr-FR" dirty="0"/>
              <a:t>in </a:t>
            </a:r>
            <a:r>
              <a:rPr lang="fr-FR" b="0" i="0" u="sng" dirty="0">
                <a:solidFill>
                  <a:srgbClr val="215990"/>
                </a:solidFill>
                <a:effectLst/>
                <a:hlinkClick r:id="rId2"/>
              </a:rPr>
              <a:t>partnership </a:t>
            </a:r>
            <a:r>
              <a:rPr lang="fr-FR" b="0" i="0" u="sng" dirty="0" err="1">
                <a:solidFill>
                  <a:srgbClr val="215990"/>
                </a:solidFill>
                <a:effectLst/>
                <a:hlinkClick r:id="rId2"/>
              </a:rPr>
              <a:t>with</a:t>
            </a:r>
            <a:r>
              <a:rPr lang="fr-FR" b="0" i="0" u="sng" dirty="0">
                <a:solidFill>
                  <a:srgbClr val="215990"/>
                </a:solidFill>
                <a:effectLst/>
                <a:hlinkClick r:id="rId2"/>
              </a:rPr>
              <a:t> Microsoft</a:t>
            </a:r>
            <a:r>
              <a:rPr lang="fr-FR" b="0" i="0" dirty="0">
                <a:solidFill>
                  <a:srgbClr val="444444"/>
                </a:solidFill>
                <a:effectLst/>
              </a:rPr>
              <a:t> </a:t>
            </a:r>
            <a:r>
              <a:rPr lang="en-US" dirty="0"/>
              <a:t>to build a trustworthy and open-source </a:t>
            </a:r>
            <a:r>
              <a:rPr lang="en-US" dirty="0">
                <a:solidFill>
                  <a:schemeClr val="tx1"/>
                </a:solidFill>
              </a:rPr>
              <a:t>suite of differential privacy tools </a:t>
            </a:r>
            <a:r>
              <a:rPr lang="en-US" dirty="0"/>
              <a:t>that can be easily adopted by custodians of sensitive data to make it available for research and exploration in the public interest</a:t>
            </a:r>
          </a:p>
          <a:p>
            <a:pPr lvl="1">
              <a:spcBef>
                <a:spcPts val="300"/>
              </a:spcBef>
            </a:pPr>
            <a:r>
              <a:rPr lang="en-US" dirty="0">
                <a:solidFill>
                  <a:srgbClr val="444444"/>
                </a:solidFill>
              </a:rPr>
              <a:t>I</a:t>
            </a:r>
            <a:r>
              <a:rPr lang="en-US" b="0" i="0" dirty="0">
                <a:solidFill>
                  <a:srgbClr val="444444"/>
                </a:solidFill>
                <a:effectLst/>
              </a:rPr>
              <a:t>ncubated by Harvard University’s </a:t>
            </a:r>
            <a:r>
              <a:rPr lang="en-US" b="0" i="0" u="sng" dirty="0">
                <a:solidFill>
                  <a:srgbClr val="215990"/>
                </a:solidFill>
                <a:effectLst/>
                <a:hlinkClick r:id="rId3"/>
              </a:rPr>
              <a:t>Privacy Tools</a:t>
            </a:r>
            <a:r>
              <a:rPr lang="en-US" b="0" i="0" dirty="0">
                <a:solidFill>
                  <a:srgbClr val="444444"/>
                </a:solidFill>
                <a:effectLst/>
              </a:rPr>
              <a:t> and </a:t>
            </a:r>
            <a:r>
              <a:rPr lang="en-US" b="0" i="0" u="sng" dirty="0">
                <a:solidFill>
                  <a:srgbClr val="215990"/>
                </a:solidFill>
                <a:effectLst/>
                <a:hlinkClick r:id="rId4"/>
              </a:rPr>
              <a:t>Privacy Insights</a:t>
            </a:r>
            <a:r>
              <a:rPr lang="en-US" b="0" i="0" dirty="0">
                <a:solidFill>
                  <a:srgbClr val="444444"/>
                </a:solidFill>
                <a:effectLst/>
              </a:rPr>
              <a:t> projects (at </a:t>
            </a:r>
            <a:r>
              <a:rPr lang="en-US" b="0" i="0" u="sng" dirty="0">
                <a:solidFill>
                  <a:srgbClr val="215990"/>
                </a:solidFill>
                <a:effectLst/>
                <a:hlinkClick r:id="rId5"/>
              </a:rPr>
              <a:t>SEAS</a:t>
            </a:r>
            <a:r>
              <a:rPr lang="en-US" b="0" i="0" dirty="0">
                <a:solidFill>
                  <a:srgbClr val="444444"/>
                </a:solidFill>
                <a:effectLst/>
              </a:rPr>
              <a:t> and </a:t>
            </a:r>
            <a:r>
              <a:rPr lang="en-US" b="0" i="0" u="sng" dirty="0">
                <a:solidFill>
                  <a:srgbClr val="215990"/>
                </a:solidFill>
                <a:effectLst/>
                <a:hlinkClick r:id="rId6"/>
              </a:rPr>
              <a:t>IQSS</a:t>
            </a:r>
            <a:r>
              <a:rPr lang="en-US" b="0" i="0" dirty="0">
                <a:solidFill>
                  <a:srgbClr val="444444"/>
                </a:solidFill>
                <a:effectLst/>
              </a:rPr>
              <a:t>)</a:t>
            </a:r>
          </a:p>
          <a:p>
            <a:pPr lvl="1">
              <a:spcBef>
                <a:spcPts val="300"/>
              </a:spcBef>
            </a:pPr>
            <a:r>
              <a:rPr lang="en-US" dirty="0"/>
              <a:t>With stakeholders and contributors from across academia, industry, and government</a:t>
            </a:r>
          </a:p>
          <a:p>
            <a:pPr lvl="1">
              <a:spcBef>
                <a:spcPts val="300"/>
              </a:spcBef>
            </a:pPr>
            <a:r>
              <a:rPr lang="en-US" dirty="0"/>
              <a:t>Plan to design, implement, and govern an “</a:t>
            </a:r>
            <a:r>
              <a:rPr lang="en-US" dirty="0" err="1"/>
              <a:t>OpenDP</a:t>
            </a:r>
            <a:r>
              <a:rPr lang="en-US" dirty="0"/>
              <a:t> Commons” that includes a library of differentially private algorithms and other general-purpose tools for use in end-to-end differential privacy systems</a:t>
            </a:r>
          </a:p>
        </p:txBody>
      </p:sp>
      <p:pic>
        <p:nvPicPr>
          <p:cNvPr id="4" name="Graphic 3">
            <a:extLst>
              <a:ext uri="{FF2B5EF4-FFF2-40B4-BE49-F238E27FC236}">
                <a16:creationId xmlns:a16="http://schemas.microsoft.com/office/drawing/2014/main" id="{42185A81-14E3-4456-8876-7B044E3949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27037" y="294581"/>
            <a:ext cx="906232" cy="1030288"/>
          </a:xfrm>
          <a:prstGeom prst="rect">
            <a:avLst/>
          </a:prstGeom>
        </p:spPr>
      </p:pic>
      <p:pic>
        <p:nvPicPr>
          <p:cNvPr id="2050" name="Picture 2">
            <a:extLst>
              <a:ext uri="{FF2B5EF4-FFF2-40B4-BE49-F238E27FC236}">
                <a16:creationId xmlns:a16="http://schemas.microsoft.com/office/drawing/2014/main" id="{9E1F0D4C-70C5-4FBE-82E6-5DA3EBB03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5745" y="5935662"/>
            <a:ext cx="2438400" cy="8191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45E111-A30B-465F-A992-4C9A176B6CA7}"/>
              </a:ext>
            </a:extLst>
          </p:cNvPr>
          <p:cNvSpPr txBox="1"/>
          <p:nvPr/>
        </p:nvSpPr>
        <p:spPr>
          <a:xfrm>
            <a:off x="427037" y="6160571"/>
            <a:ext cx="6217920" cy="369332"/>
          </a:xfrm>
          <a:prstGeom prst="rect">
            <a:avLst/>
          </a:prstGeom>
          <a:noFill/>
        </p:spPr>
        <p:txBody>
          <a:bodyPr wrap="square">
            <a:spAutoFit/>
          </a:bodyPr>
          <a:lstStyle/>
          <a:p>
            <a:r>
              <a:rPr lang="fr-FR" dirty="0">
                <a:hlinkClick r:id="rId10"/>
              </a:rPr>
              <a:t>https://projects.iq.harvard.edu/opendp</a:t>
            </a:r>
            <a:endParaRPr lang="en-US" dirty="0"/>
          </a:p>
        </p:txBody>
      </p:sp>
    </p:spTree>
    <p:extLst>
      <p:ext uri="{BB962C8B-B14F-4D97-AF65-F5344CB8AC3E}">
        <p14:creationId xmlns:p14="http://schemas.microsoft.com/office/powerpoint/2010/main" val="311561789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6" name="Text Placeholder 5">
            <a:extLst>
              <a:ext uri="{FF2B5EF4-FFF2-40B4-BE49-F238E27FC236}">
                <a16:creationId xmlns:a16="http://schemas.microsoft.com/office/drawing/2014/main" id="{2991F7AE-A62F-4667-9181-350082A9F113}"/>
              </a:ext>
            </a:extLst>
          </p:cNvPr>
          <p:cNvSpPr>
            <a:spLocks noGrp="1"/>
          </p:cNvSpPr>
          <p:nvPr>
            <p:ph type="body" sz="quarter" idx="10"/>
          </p:nvPr>
        </p:nvSpPr>
        <p:spPr>
          <a:xfrm>
            <a:off x="274638" y="1212850"/>
            <a:ext cx="11887200" cy="3754874"/>
          </a:xfrm>
        </p:spPr>
        <p:txBody>
          <a:bodyPr/>
          <a:lstStyle/>
          <a:p>
            <a:r>
              <a:rPr lang="en-US" dirty="0"/>
              <a:t>Differential Privacy: series of lecture form Cynthia </a:t>
            </a:r>
            <a:r>
              <a:rPr lang="en-US" dirty="0" err="1"/>
              <a:t>Dwork</a:t>
            </a:r>
            <a:r>
              <a:rPr lang="en-US" dirty="0"/>
              <a:t> (Microsoft Research)</a:t>
            </a:r>
          </a:p>
          <a:p>
            <a:pPr lvl="1"/>
            <a:r>
              <a:rPr lang="en-US" dirty="0">
                <a:hlinkClick r:id="rId3"/>
              </a:rPr>
              <a:t>Lecture 1</a:t>
            </a:r>
            <a:r>
              <a:rPr lang="en-US" dirty="0"/>
              <a:t>, </a:t>
            </a:r>
            <a:r>
              <a:rPr lang="en-US" dirty="0">
                <a:hlinkClick r:id="rId4"/>
              </a:rPr>
              <a:t>Lecture 2</a:t>
            </a:r>
            <a:r>
              <a:rPr lang="en-US" dirty="0"/>
              <a:t>, </a:t>
            </a:r>
            <a:r>
              <a:rPr lang="en-US" dirty="0">
                <a:hlinkClick r:id="rId5"/>
              </a:rPr>
              <a:t>Lecture 3</a:t>
            </a:r>
            <a:r>
              <a:rPr lang="en-US" dirty="0"/>
              <a:t>, and </a:t>
            </a:r>
            <a:r>
              <a:rPr lang="en-US" dirty="0">
                <a:hlinkClick r:id="rId6"/>
              </a:rPr>
              <a:t>Lecture 4</a:t>
            </a:r>
            <a:endParaRPr lang="en-US" dirty="0"/>
          </a:p>
          <a:p>
            <a:pPr>
              <a:spcBef>
                <a:spcPts val="1200"/>
              </a:spcBef>
            </a:pPr>
            <a:r>
              <a:rPr lang="en-US" dirty="0"/>
              <a:t>WhiteNoise project:</a:t>
            </a:r>
          </a:p>
          <a:p>
            <a:pPr lvl="1"/>
            <a:r>
              <a:rPr lang="en-US" dirty="0">
                <a:solidFill>
                  <a:srgbClr val="171717"/>
                </a:solidFill>
                <a:latin typeface="Segoe UI" panose="020B0502040204020203" pitchFamily="34" charset="0"/>
              </a:rPr>
              <a:t>Introducing WhiteNoise: the new differential privacy platform from Microsoft and Harvard’s </a:t>
            </a:r>
            <a:r>
              <a:rPr lang="en-US" dirty="0" err="1">
                <a:solidFill>
                  <a:srgbClr val="171717"/>
                </a:solidFill>
                <a:latin typeface="Segoe UI" panose="020B0502040204020203" pitchFamily="34" charset="0"/>
              </a:rPr>
              <a:t>OpenDP</a:t>
            </a:r>
            <a:endParaRPr lang="en-US" dirty="0">
              <a:solidFill>
                <a:srgbClr val="171717"/>
              </a:solidFill>
              <a:latin typeface="Segoe UI" panose="020B0502040204020203" pitchFamily="34" charset="0"/>
            </a:endParaRPr>
          </a:p>
          <a:p>
            <a:pPr lvl="1"/>
            <a:r>
              <a:rPr lang="fr-FR" dirty="0">
                <a:hlinkClick r:id="rId7"/>
              </a:rPr>
              <a:t>https://cloudblogs.microsoft.com/opensource/2020/05/19/new-differential-privacy-platform-microsoft-harvard-opendp/</a:t>
            </a:r>
            <a:r>
              <a:rPr lang="fr-FR" dirty="0"/>
              <a:t>  </a:t>
            </a:r>
            <a:endParaRPr lang="en-US" dirty="0"/>
          </a:p>
          <a:p>
            <a:pPr lvl="1">
              <a:spcBef>
                <a:spcPts val="1200"/>
              </a:spcBef>
            </a:pPr>
            <a:r>
              <a:rPr lang="en-US" dirty="0">
                <a:solidFill>
                  <a:srgbClr val="171717"/>
                </a:solidFill>
                <a:latin typeface="Segoe UI" panose="020B0502040204020203" pitchFamily="34" charset="0"/>
              </a:rPr>
              <a:t>Preserve data privacy by using differential privacy and the WhiteNoise package</a:t>
            </a:r>
          </a:p>
          <a:p>
            <a:pPr lvl="1"/>
            <a:r>
              <a:rPr lang="en-US" dirty="0">
                <a:hlinkClick r:id="rId8"/>
              </a:rPr>
              <a:t>https://docs.microsoft.com/azure/machine-learning/concept-differential-privacy</a:t>
            </a:r>
            <a:endParaRPr lang="en-US" dirty="0"/>
          </a:p>
          <a:p>
            <a:pPr lvl="1">
              <a:spcBef>
                <a:spcPts val="1200"/>
              </a:spcBef>
            </a:pPr>
            <a:r>
              <a:rPr lang="en-US" dirty="0">
                <a:solidFill>
                  <a:srgbClr val="171717"/>
                </a:solidFill>
                <a:latin typeface="Segoe UI" panose="020B0502040204020203" pitchFamily="34" charset="0"/>
              </a:rPr>
              <a:t>Use differential privacy in Azure Machine Learning</a:t>
            </a:r>
            <a:endParaRPr lang="en-US" dirty="0">
              <a:hlinkClick r:id="rId9"/>
            </a:endParaRPr>
          </a:p>
          <a:p>
            <a:pPr lvl="1"/>
            <a:r>
              <a:rPr lang="en-US" dirty="0">
                <a:hlinkClick r:id="rId9"/>
              </a:rPr>
              <a:t>https://docs.microsoft.com/azure/machine-learning/how-to-differential-privacy</a:t>
            </a:r>
            <a:endParaRPr lang="en-US" dirty="0"/>
          </a:p>
          <a:p>
            <a:pPr lvl="1">
              <a:spcBef>
                <a:spcPts val="1200"/>
              </a:spcBef>
            </a:pPr>
            <a:r>
              <a:rPr lang="en-US" dirty="0">
                <a:solidFill>
                  <a:srgbClr val="171717"/>
                </a:solidFill>
                <a:latin typeface="Segoe UI" panose="020B0502040204020203" pitchFamily="34" charset="0"/>
              </a:rPr>
              <a:t>WhiteNoise: A Platform for Differential Privacy</a:t>
            </a:r>
            <a:endParaRPr lang="en-US" dirty="0"/>
          </a:p>
          <a:p>
            <a:pPr lvl="1"/>
            <a:r>
              <a:rPr lang="en-US" dirty="0">
                <a:hlinkClick r:id="rId10"/>
              </a:rPr>
              <a:t>Https://aka.ms/WhiteNoiseWhitePaper</a:t>
            </a:r>
            <a:endParaRPr lang="en-US" dirty="0"/>
          </a:p>
        </p:txBody>
      </p:sp>
    </p:spTree>
    <p:extLst>
      <p:ext uri="{BB962C8B-B14F-4D97-AF65-F5344CB8AC3E}">
        <p14:creationId xmlns:p14="http://schemas.microsoft.com/office/powerpoint/2010/main" val="412176998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As a quick conclusion of this Common Talk</a:t>
            </a:r>
          </a:p>
        </p:txBody>
      </p:sp>
      <p:graphicFrame>
        <p:nvGraphicFramePr>
          <p:cNvPr id="5" name="Google Shape;176;p38">
            <a:extLst>
              <a:ext uri="{FF2B5EF4-FFF2-40B4-BE49-F238E27FC236}">
                <a16:creationId xmlns:a16="http://schemas.microsoft.com/office/drawing/2014/main" id="{81F8954A-8375-4ED0-90C8-76BDF48224DB}"/>
              </a:ext>
            </a:extLst>
          </p:cNvPr>
          <p:cNvGraphicFramePr/>
          <p:nvPr>
            <p:extLst>
              <p:ext uri="{D42A27DB-BD31-4B8C-83A1-F6EECF244321}">
                <p14:modId xmlns:p14="http://schemas.microsoft.com/office/powerpoint/2010/main" val="1917499006"/>
              </p:ext>
            </p:extLst>
          </p:nvPr>
        </p:nvGraphicFramePr>
        <p:xfrm>
          <a:off x="884237" y="1897062"/>
          <a:ext cx="10287000" cy="4711802"/>
        </p:xfrm>
        <a:graphic>
          <a:graphicData uri="http://schemas.openxmlformats.org/drawingml/2006/table">
            <a:tbl>
              <a:tblPr firstRow="1" bandRow="1">
                <a:tableStyleId>{B301B821-A1FF-4177-AEE7-76D212191A09}</a:tableStyleId>
              </a:tblPr>
              <a:tblGrid>
                <a:gridCol w="1728879">
                  <a:extLst>
                    <a:ext uri="{9D8B030D-6E8A-4147-A177-3AD203B41FA5}">
                      <a16:colId xmlns:a16="http://schemas.microsoft.com/office/drawing/2014/main" val="20000"/>
                    </a:ext>
                  </a:extLst>
                </a:gridCol>
                <a:gridCol w="2852707">
                  <a:extLst>
                    <a:ext uri="{9D8B030D-6E8A-4147-A177-3AD203B41FA5}">
                      <a16:colId xmlns:a16="http://schemas.microsoft.com/office/drawing/2014/main" val="1083597627"/>
                    </a:ext>
                  </a:extLst>
                </a:gridCol>
                <a:gridCol w="2852707">
                  <a:extLst>
                    <a:ext uri="{9D8B030D-6E8A-4147-A177-3AD203B41FA5}">
                      <a16:colId xmlns:a16="http://schemas.microsoft.com/office/drawing/2014/main" val="20003"/>
                    </a:ext>
                  </a:extLst>
                </a:gridCol>
                <a:gridCol w="2852707">
                  <a:extLst>
                    <a:ext uri="{9D8B030D-6E8A-4147-A177-3AD203B41FA5}">
                      <a16:colId xmlns:a16="http://schemas.microsoft.com/office/drawing/2014/main" val="1529271542"/>
                    </a:ext>
                  </a:extLst>
                </a:gridCol>
              </a:tblGrid>
              <a:tr h="967660">
                <a:tc>
                  <a:txBody>
                    <a:bodyPr/>
                    <a:lstStyle/>
                    <a:p>
                      <a:pPr marL="0" lvl="0" indent="0" algn="ctr" rtl="0">
                        <a:spcBef>
                          <a:spcPts val="0"/>
                        </a:spcBef>
                        <a:spcAft>
                          <a:spcPts val="0"/>
                        </a:spcAft>
                        <a:buNone/>
                      </a:pPr>
                      <a:endParaRPr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US" b="0" dirty="0">
                          <a:latin typeface="Segoe UI Semibold" panose="020B0702040204020203" pitchFamily="34" charset="0"/>
                          <a:cs typeface="Segoe UI Semibold" panose="020B0702040204020203" pitchFamily="34" charset="0"/>
                        </a:rPr>
                        <a:t>Confidential Computing (CC) </a:t>
                      </a:r>
                    </a:p>
                    <a:p>
                      <a:pPr marL="0" lvl="0" indent="0" algn="ctr" rtl="0">
                        <a:spcBef>
                          <a:spcPts val="0"/>
                        </a:spcBef>
                        <a:spcAft>
                          <a:spcPts val="0"/>
                        </a:spcAft>
                        <a:buNone/>
                      </a:pPr>
                      <a:r>
                        <a:rPr lang="en-US" sz="1600" b="0" dirty="0">
                          <a:latin typeface="Segoe UI Semibold" panose="020B0702040204020203" pitchFamily="34" charset="0"/>
                          <a:cs typeface="Segoe UI Semibold" panose="020B0702040204020203" pitchFamily="34" charset="0"/>
                        </a:rPr>
                        <a:t>(w/ secure hardware)</a:t>
                      </a:r>
                      <a:endParaRPr sz="1600" b="0" dirty="0">
                        <a:latin typeface="Segoe UI Semibold" panose="020B0702040204020203" pitchFamily="34" charset="0"/>
                        <a:cs typeface="Segoe UI Semibold" panose="020B0702040204020203" pitchFamily="34" charset="0"/>
                      </a:endParaRPr>
                    </a:p>
                  </a:txBody>
                  <a:tcPr marL="91425" marR="91425" marT="91425" marB="91425"/>
                </a:tc>
                <a:tc>
                  <a:txBody>
                    <a:bodyPr/>
                    <a:lstStyle/>
                    <a:p>
                      <a:pPr marL="0" lvl="0" indent="0" algn="ctr" rtl="0">
                        <a:spcBef>
                          <a:spcPts val="0"/>
                        </a:spcBef>
                        <a:spcAft>
                          <a:spcPts val="0"/>
                        </a:spcAft>
                        <a:buNone/>
                      </a:pPr>
                      <a:r>
                        <a:rPr lang="en-US" sz="1800" b="0" kern="1200" dirty="0">
                          <a:solidFill>
                            <a:schemeClr val="lt1"/>
                          </a:solidFill>
                          <a:latin typeface="Segoe UI Semibold" panose="020B0702040204020203" pitchFamily="34" charset="0"/>
                          <a:ea typeface="+mn-ea"/>
                          <a:cs typeface="Segoe UI Semibold" panose="020B0702040204020203" pitchFamily="34" charset="0"/>
                        </a:rPr>
                        <a:t>Homomorphic Encryption (HE)</a:t>
                      </a:r>
                      <a:endParaRPr sz="1800" b="0" kern="1200" dirty="0">
                        <a:solidFill>
                          <a:schemeClr val="lt1"/>
                        </a:solidFill>
                        <a:latin typeface="Segoe UI Semibold" panose="020B0702040204020203" pitchFamily="34" charset="0"/>
                        <a:ea typeface="+mn-ea"/>
                        <a:cs typeface="Segoe UI Semibold" panose="020B0702040204020203" pitchFamily="34" charset="0"/>
                      </a:endParaRPr>
                    </a:p>
                  </a:txBody>
                  <a:tcPr marL="91425" marR="91425" marT="91425" marB="91425"/>
                </a:tc>
                <a:tc>
                  <a:txBody>
                    <a:bodyPr/>
                    <a:lstStyle/>
                    <a:p>
                      <a:pPr marL="0" lvl="0" indent="0" algn="ctr" rtl="0">
                        <a:spcBef>
                          <a:spcPts val="0"/>
                        </a:spcBef>
                        <a:spcAft>
                          <a:spcPts val="0"/>
                        </a:spcAft>
                        <a:buNone/>
                      </a:pPr>
                      <a:r>
                        <a:rPr lang="en-US" sz="1800" b="0" kern="1200" dirty="0">
                          <a:solidFill>
                            <a:schemeClr val="lt1"/>
                          </a:solidFill>
                          <a:latin typeface="Segoe UI Semibold" panose="020B0702040204020203" pitchFamily="34" charset="0"/>
                          <a:ea typeface="+mn-ea"/>
                          <a:cs typeface="Segoe UI Semibold" panose="020B0702040204020203" pitchFamily="34" charset="0"/>
                        </a:rPr>
                        <a:t>Secure Multi-Party Computation (MPC)</a:t>
                      </a:r>
                      <a:endParaRPr sz="1800" b="0" kern="1200" dirty="0">
                        <a:solidFill>
                          <a:schemeClr val="lt1"/>
                        </a:solidFill>
                        <a:latin typeface="Segoe UI Semibold" panose="020B0702040204020203" pitchFamily="34" charset="0"/>
                        <a:ea typeface="+mn-ea"/>
                        <a:cs typeface="Segoe UI Semibold" panose="020B0702040204020203" pitchFamily="34" charset="0"/>
                      </a:endParaRPr>
                    </a:p>
                  </a:txBody>
                  <a:tcPr marL="91425" marR="91425" marT="91425" marB="91425"/>
                </a:tc>
                <a:extLst>
                  <a:ext uri="{0D108BD9-81ED-4DB2-BD59-A6C34878D82A}">
                    <a16:rowId xmlns:a16="http://schemas.microsoft.com/office/drawing/2014/main" val="10000"/>
                  </a:ext>
                </a:extLst>
              </a:tr>
              <a:tr h="590989">
                <a:tc>
                  <a:txBody>
                    <a:bodyPr/>
                    <a:lstStyle/>
                    <a:p>
                      <a:pPr marL="0" lvl="0" indent="0" algn="ctr" rtl="0">
                        <a:spcBef>
                          <a:spcPts val="0"/>
                        </a:spcBef>
                        <a:spcAft>
                          <a:spcPts val="0"/>
                        </a:spcAft>
                        <a:buNone/>
                      </a:pPr>
                      <a:r>
                        <a:rPr lang="en" sz="1600" dirty="0"/>
                        <a:t>Performance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fr-FR" sz="1600" dirty="0"/>
                        <a:t>-</a:t>
                      </a:r>
                      <a:endParaRPr lang="fr-F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Compute-bound</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Network-bound</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1"/>
                  </a:ext>
                </a:extLst>
              </a:tr>
              <a:tr h="703745">
                <a:tc>
                  <a:txBody>
                    <a:bodyPr/>
                    <a:lstStyle/>
                    <a:p>
                      <a:pPr marL="0" lvl="0" indent="0" algn="ctr" rtl="0">
                        <a:spcBef>
                          <a:spcPts val="0"/>
                        </a:spcBef>
                        <a:spcAft>
                          <a:spcPts val="0"/>
                        </a:spcAft>
                        <a:buNone/>
                      </a:pPr>
                      <a:r>
                        <a:rPr lang="en" sz="1600" dirty="0"/>
                        <a:t>Privacy</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Trusted Hardware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Encryption</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Encryption / Non-collusion</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2"/>
                  </a:ext>
                </a:extLst>
              </a:tr>
              <a:tr h="703745">
                <a:tc>
                  <a:txBody>
                    <a:bodyPr/>
                    <a:lstStyle/>
                    <a:p>
                      <a:pPr marL="0" lvl="0" indent="0" algn="ctr" rtl="0">
                        <a:spcBef>
                          <a:spcPts val="0"/>
                        </a:spcBef>
                        <a:spcAft>
                          <a:spcPts val="0"/>
                        </a:spcAft>
                        <a:buNone/>
                      </a:pPr>
                      <a:r>
                        <a:rPr lang="en" sz="1600" dirty="0"/>
                        <a:t>Non-interactive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solidFill>
                          <a:srgbClr val="38761D"/>
                        </a:solidFill>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980000"/>
                          </a:solidFill>
                        </a:rPr>
                        <a:t>✘</a:t>
                      </a:r>
                      <a:endParaRPr sz="1600" dirty="0">
                        <a:solidFill>
                          <a:srgbClr val="980000"/>
                        </a:solidFill>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3"/>
                  </a:ext>
                </a:extLst>
              </a:tr>
              <a:tr h="703745">
                <a:tc>
                  <a:txBody>
                    <a:bodyPr/>
                    <a:lstStyle/>
                    <a:p>
                      <a:pPr marL="0" lvl="0" indent="0" algn="ctr" rtl="0">
                        <a:spcBef>
                          <a:spcPts val="0"/>
                        </a:spcBef>
                        <a:spcAft>
                          <a:spcPts val="0"/>
                        </a:spcAft>
                        <a:buNone/>
                      </a:pPr>
                      <a:r>
                        <a:rPr lang="en" sz="1600" dirty="0"/>
                        <a:t>Cryptographic security</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solidFill>
                            <a:srgbClr val="980000"/>
                          </a:solidFill>
                        </a:rPr>
                        <a:t>✘</a:t>
                      </a:r>
                      <a:endParaRPr sz="1600" dirty="0">
                        <a:solidFill>
                          <a:srgbClr val="980000"/>
                        </a:solidFill>
                      </a:endParaRPr>
                    </a:p>
                    <a:p>
                      <a:pPr marL="0" lvl="0" indent="0" algn="ctr" rtl="0">
                        <a:spcBef>
                          <a:spcPts val="0"/>
                        </a:spcBef>
                        <a:spcAft>
                          <a:spcPts val="0"/>
                        </a:spcAft>
                        <a:buNone/>
                      </a:pPr>
                      <a:r>
                        <a:rPr lang="en" sz="1600" dirty="0"/>
                        <a:t>(known attacks)</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4"/>
                  </a:ext>
                </a:extLst>
              </a:tr>
              <a:tr h="1034248">
                <a:tc>
                  <a:txBody>
                    <a:bodyPr/>
                    <a:lstStyle/>
                    <a:p>
                      <a:pPr marL="0" lvl="0" indent="0" algn="ctr" rtl="0">
                        <a:spcBef>
                          <a:spcPts val="0"/>
                        </a:spcBef>
                        <a:spcAft>
                          <a:spcPts val="0"/>
                        </a:spcAft>
                        <a:buNone/>
                      </a:pPr>
                      <a:r>
                        <a:rPr lang="fr-FR" sz="1600" dirty="0"/>
                        <a:t>Pros &amp; Cons</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algn="ctr"/>
                      <a:r>
                        <a:rPr lang="en-US" sz="1600" dirty="0">
                          <a:solidFill>
                            <a:srgbClr val="C00000"/>
                          </a:solidFill>
                        </a:rPr>
                        <a:t>Different Security Model</a:t>
                      </a:r>
                    </a:p>
                    <a:p>
                      <a:pPr algn="ctr"/>
                      <a:r>
                        <a:rPr lang="en-US" sz="1600" dirty="0">
                          <a:solidFill>
                            <a:srgbClr val="C00000"/>
                          </a:solidFill>
                        </a:rPr>
                        <a:t>Side-Channel Attacks</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sz="1600" dirty="0">
                          <a:solidFill>
                            <a:srgbClr val="C00000"/>
                          </a:solidFill>
                        </a:rPr>
                        <a:t>High Computation Overhead</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tc>
                  <a:txBody>
                    <a:bodyPr/>
                    <a:lstStyle/>
                    <a:p>
                      <a:pPr algn="ctr"/>
                      <a:r>
                        <a:rPr lang="en-US" sz="1600" dirty="0">
                          <a:solidFill>
                            <a:srgbClr val="C00000"/>
                          </a:solidFill>
                        </a:rPr>
                        <a:t>High Communication</a:t>
                      </a:r>
                    </a:p>
                    <a:p>
                      <a:pPr algn="ctr"/>
                      <a:r>
                        <a:rPr lang="en-US" sz="1600" dirty="0">
                          <a:solidFill>
                            <a:srgbClr val="C00000"/>
                          </a:solidFill>
                        </a:rPr>
                        <a:t>High Number of Interactions </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3183441735"/>
                  </a:ext>
                </a:extLst>
              </a:tr>
            </a:tbl>
          </a:graphicData>
        </a:graphic>
      </p:graphicFrame>
      <p:sp>
        <p:nvSpPr>
          <p:cNvPr id="7" name="Text Placeholder 6">
            <a:extLst>
              <a:ext uri="{FF2B5EF4-FFF2-40B4-BE49-F238E27FC236}">
                <a16:creationId xmlns:a16="http://schemas.microsoft.com/office/drawing/2014/main" id="{9E35EEDB-4DED-4403-8DE6-880053548A9F}"/>
              </a:ext>
            </a:extLst>
          </p:cNvPr>
          <p:cNvSpPr>
            <a:spLocks noGrp="1"/>
          </p:cNvSpPr>
          <p:nvPr>
            <p:ph type="body" sz="quarter" idx="10"/>
          </p:nvPr>
        </p:nvSpPr>
        <p:spPr>
          <a:xfrm>
            <a:off x="274638" y="1212850"/>
            <a:ext cx="11887200" cy="517065"/>
          </a:xfrm>
        </p:spPr>
        <p:txBody>
          <a:bodyPr/>
          <a:lstStyle/>
          <a:p>
            <a:r>
              <a:rPr lang="en-US" dirty="0"/>
              <a:t>A review and comparison of our three main (mitigation) technologies’ topics</a:t>
            </a:r>
          </a:p>
        </p:txBody>
      </p:sp>
    </p:spTree>
    <p:extLst>
      <p:ext uri="{BB962C8B-B14F-4D97-AF65-F5344CB8AC3E}">
        <p14:creationId xmlns:p14="http://schemas.microsoft.com/office/powerpoint/2010/main" val="26172576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As a conclusion of this Common Talk</a:t>
            </a:r>
          </a:p>
        </p:txBody>
      </p:sp>
      <p:sp>
        <p:nvSpPr>
          <p:cNvPr id="7" name="Text Placeholder 6">
            <a:extLst>
              <a:ext uri="{FF2B5EF4-FFF2-40B4-BE49-F238E27FC236}">
                <a16:creationId xmlns:a16="http://schemas.microsoft.com/office/drawing/2014/main" id="{9E35EEDB-4DED-4403-8DE6-880053548A9F}"/>
              </a:ext>
            </a:extLst>
          </p:cNvPr>
          <p:cNvSpPr>
            <a:spLocks noGrp="1"/>
          </p:cNvSpPr>
          <p:nvPr>
            <p:ph type="body" sz="quarter" idx="10"/>
          </p:nvPr>
        </p:nvSpPr>
        <p:spPr>
          <a:xfrm>
            <a:off x="274638" y="1212850"/>
            <a:ext cx="11887200" cy="849463"/>
          </a:xfrm>
        </p:spPr>
        <p:txBody>
          <a:bodyPr/>
          <a:lstStyle/>
          <a:p>
            <a:r>
              <a:rPr lang="en-US" dirty="0"/>
              <a:t>A review and comparison of our three main technologies’ topics, see also the wrap-up of the workshop for additional considerations</a:t>
            </a:r>
          </a:p>
        </p:txBody>
      </p:sp>
      <p:grpSp>
        <p:nvGrpSpPr>
          <p:cNvPr id="33" name="Group 32">
            <a:extLst>
              <a:ext uri="{FF2B5EF4-FFF2-40B4-BE49-F238E27FC236}">
                <a16:creationId xmlns:a16="http://schemas.microsoft.com/office/drawing/2014/main" id="{C167BAC7-6E68-4669-9283-242D7AD0C565}"/>
              </a:ext>
            </a:extLst>
          </p:cNvPr>
          <p:cNvGrpSpPr/>
          <p:nvPr/>
        </p:nvGrpSpPr>
        <p:grpSpPr>
          <a:xfrm>
            <a:off x="628060" y="2311880"/>
            <a:ext cx="11092666" cy="3499332"/>
            <a:chOff x="290430" y="2345243"/>
            <a:chExt cx="11092666" cy="3499332"/>
          </a:xfrm>
        </p:grpSpPr>
        <p:grpSp>
          <p:nvGrpSpPr>
            <p:cNvPr id="4" name="Group 3">
              <a:extLst>
                <a:ext uri="{FF2B5EF4-FFF2-40B4-BE49-F238E27FC236}">
                  <a16:creationId xmlns:a16="http://schemas.microsoft.com/office/drawing/2014/main" id="{97E5A8C3-F4E2-4DC6-9DE1-E80F68D716C9}"/>
                </a:ext>
              </a:extLst>
            </p:cNvPr>
            <p:cNvGrpSpPr/>
            <p:nvPr/>
          </p:nvGrpSpPr>
          <p:grpSpPr>
            <a:xfrm>
              <a:off x="8035601" y="2345243"/>
              <a:ext cx="3347495" cy="3499332"/>
              <a:chOff x="668073" y="2245674"/>
              <a:chExt cx="3347495" cy="3499332"/>
            </a:xfrm>
          </p:grpSpPr>
          <p:sp>
            <p:nvSpPr>
              <p:cNvPr id="6" name="TextBox 5">
                <a:extLst>
                  <a:ext uri="{FF2B5EF4-FFF2-40B4-BE49-F238E27FC236}">
                    <a16:creationId xmlns:a16="http://schemas.microsoft.com/office/drawing/2014/main" id="{3E3B02E2-2996-4372-89D9-A50544BA0710}"/>
                  </a:ext>
                </a:extLst>
              </p:cNvPr>
              <p:cNvSpPr txBox="1"/>
              <p:nvPr/>
            </p:nvSpPr>
            <p:spPr>
              <a:xfrm>
                <a:off x="950573" y="2245674"/>
                <a:ext cx="2505814" cy="707886"/>
              </a:xfrm>
              <a:prstGeom prst="rect">
                <a:avLst/>
              </a:prstGeom>
              <a:noFill/>
            </p:spPr>
            <p:txBody>
              <a:bodyPr wrap="none" rtlCol="0">
                <a:spAutoFit/>
              </a:bodyPr>
              <a:lstStyle/>
              <a:p>
                <a:pPr algn="ctr"/>
                <a:r>
                  <a:rPr lang="en-US" sz="2000" dirty="0">
                    <a:latin typeface="Segoe UI Semibold" panose="020B0702040204020203" pitchFamily="34" charset="0"/>
                    <a:cs typeface="Segoe UI Semibold" panose="020B0702040204020203" pitchFamily="34" charset="0"/>
                  </a:rPr>
                  <a:t>Secure Multi Party </a:t>
                </a:r>
              </a:p>
              <a:p>
                <a:pPr algn="ctr"/>
                <a:r>
                  <a:rPr lang="en-US" sz="2000" dirty="0">
                    <a:latin typeface="Segoe UI Semibold" panose="020B0702040204020203" pitchFamily="34" charset="0"/>
                    <a:cs typeface="Segoe UI Semibold" panose="020B0702040204020203" pitchFamily="34" charset="0"/>
                  </a:rPr>
                  <a:t>Computation (MPC)</a:t>
                </a:r>
              </a:p>
            </p:txBody>
          </p:sp>
          <p:sp>
            <p:nvSpPr>
              <p:cNvPr id="9" name="Oval 8">
                <a:extLst>
                  <a:ext uri="{FF2B5EF4-FFF2-40B4-BE49-F238E27FC236}">
                    <a16:creationId xmlns:a16="http://schemas.microsoft.com/office/drawing/2014/main" id="{6986B23E-B7A8-444E-B072-1D071B3F63C4}"/>
                  </a:ext>
                </a:extLst>
              </p:cNvPr>
              <p:cNvSpPr/>
              <p:nvPr/>
            </p:nvSpPr>
            <p:spPr>
              <a:xfrm>
                <a:off x="2239040" y="4694234"/>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cxnSp>
            <p:nvCxnSpPr>
              <p:cNvPr id="10" name="Straight Arrow Connector 9">
                <a:extLst>
                  <a:ext uri="{FF2B5EF4-FFF2-40B4-BE49-F238E27FC236}">
                    <a16:creationId xmlns:a16="http://schemas.microsoft.com/office/drawing/2014/main" id="{CAF7CD5B-CF97-484B-B2E0-E54B7FAF72BA}"/>
                  </a:ext>
                </a:extLst>
              </p:cNvPr>
              <p:cNvCxnSpPr>
                <a:cxnSpLocks/>
                <a:stCxn id="9" idx="0"/>
              </p:cNvCxnSpPr>
              <p:nvPr/>
            </p:nvCxnSpPr>
            <p:spPr>
              <a:xfrm flipH="1" flipV="1">
                <a:off x="2340639" y="4049074"/>
                <a:ext cx="5081" cy="64516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5A645BED-90B0-4E88-BB98-12BB78ABCB9C}"/>
                  </a:ext>
                </a:extLst>
              </p:cNvPr>
              <p:cNvCxnSpPr>
                <a:cxnSpLocks/>
                <a:stCxn id="9" idx="6"/>
              </p:cNvCxnSpPr>
              <p:nvPr/>
            </p:nvCxnSpPr>
            <p:spPr>
              <a:xfrm>
                <a:off x="2452400" y="4800914"/>
                <a:ext cx="594360" cy="36576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21F5E3ED-6C5B-4A39-B93D-2D942E37F09F}"/>
                  </a:ext>
                </a:extLst>
              </p:cNvPr>
              <p:cNvCxnSpPr>
                <a:cxnSpLocks/>
                <a:stCxn id="9" idx="2"/>
                <a:endCxn id="15" idx="0"/>
              </p:cNvCxnSpPr>
              <p:nvPr/>
            </p:nvCxnSpPr>
            <p:spPr>
              <a:xfrm flipH="1">
                <a:off x="1447293" y="4800914"/>
                <a:ext cx="791747" cy="57476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B9998DFD-CEB5-44EB-AA25-D87F8582D215}"/>
                  </a:ext>
                </a:extLst>
              </p:cNvPr>
              <p:cNvSpPr txBox="1"/>
              <p:nvPr/>
            </p:nvSpPr>
            <p:spPr>
              <a:xfrm>
                <a:off x="1871601" y="365143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14" name="TextBox 13">
                <a:extLst>
                  <a:ext uri="{FF2B5EF4-FFF2-40B4-BE49-F238E27FC236}">
                    <a16:creationId xmlns:a16="http://schemas.microsoft.com/office/drawing/2014/main" id="{ECB59386-20B2-4F3D-9F65-1902EEA3D599}"/>
                  </a:ext>
                </a:extLst>
              </p:cNvPr>
              <p:cNvSpPr txBox="1"/>
              <p:nvPr/>
            </p:nvSpPr>
            <p:spPr>
              <a:xfrm>
                <a:off x="2545101" y="5131114"/>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15" name="TextBox 14">
                <a:extLst>
                  <a:ext uri="{FF2B5EF4-FFF2-40B4-BE49-F238E27FC236}">
                    <a16:creationId xmlns:a16="http://schemas.microsoft.com/office/drawing/2014/main" id="{F53737C3-C67B-4111-A40A-B40D3B08BE4E}"/>
                  </a:ext>
                </a:extLst>
              </p:cNvPr>
              <p:cNvSpPr txBox="1"/>
              <p:nvPr/>
            </p:nvSpPr>
            <p:spPr>
              <a:xfrm>
                <a:off x="668073" y="5375674"/>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grpSp>
        <p:grpSp>
          <p:nvGrpSpPr>
            <p:cNvPr id="32" name="Group 31">
              <a:extLst>
                <a:ext uri="{FF2B5EF4-FFF2-40B4-BE49-F238E27FC236}">
                  <a16:creationId xmlns:a16="http://schemas.microsoft.com/office/drawing/2014/main" id="{A9EEF784-7E8B-4CB8-BB93-A689421DF411}"/>
                </a:ext>
              </a:extLst>
            </p:cNvPr>
            <p:cNvGrpSpPr/>
            <p:nvPr/>
          </p:nvGrpSpPr>
          <p:grpSpPr>
            <a:xfrm>
              <a:off x="290430" y="2345243"/>
              <a:ext cx="7106775" cy="3420952"/>
              <a:chOff x="4233158" y="2246068"/>
              <a:chExt cx="7106775" cy="3420952"/>
            </a:xfrm>
          </p:grpSpPr>
          <p:sp>
            <p:nvSpPr>
              <p:cNvPr id="8" name="TextBox 7">
                <a:extLst>
                  <a:ext uri="{FF2B5EF4-FFF2-40B4-BE49-F238E27FC236}">
                    <a16:creationId xmlns:a16="http://schemas.microsoft.com/office/drawing/2014/main" id="{A38055D5-C350-4DC7-96F0-1E835D536139}"/>
                  </a:ext>
                </a:extLst>
              </p:cNvPr>
              <p:cNvSpPr txBox="1"/>
              <p:nvPr/>
            </p:nvSpPr>
            <p:spPr>
              <a:xfrm>
                <a:off x="4233158" y="2253540"/>
                <a:ext cx="3540615" cy="677108"/>
              </a:xfrm>
              <a:prstGeom prst="rect">
                <a:avLst/>
              </a:prstGeom>
              <a:noFill/>
            </p:spPr>
            <p:txBody>
              <a:bodyPr wrap="square" rtlCol="0">
                <a:spAutoFit/>
              </a:bodyPr>
              <a:lstStyle/>
              <a:p>
                <a:pPr algn="ctr"/>
                <a:r>
                  <a:rPr lang="en-US" sz="2000" dirty="0">
                    <a:latin typeface="Segoe UI Semibold" panose="020B0702040204020203" pitchFamily="34" charset="0"/>
                    <a:cs typeface="Segoe UI Semibold" panose="020B0702040204020203" pitchFamily="34" charset="0"/>
                  </a:rPr>
                  <a:t>Confidential Computing (CC)</a:t>
                </a:r>
              </a:p>
              <a:p>
                <a:pPr algn="ctr"/>
                <a:r>
                  <a:rPr lang="en-US" dirty="0">
                    <a:latin typeface="Segoe UI Semibold" panose="020B0702040204020203" pitchFamily="34" charset="0"/>
                    <a:cs typeface="Segoe UI Semibold" panose="020B0702040204020203" pitchFamily="34" charset="0"/>
                  </a:rPr>
                  <a:t>w/ hardware enclaves</a:t>
                </a:r>
              </a:p>
            </p:txBody>
          </p:sp>
          <p:sp>
            <p:nvSpPr>
              <p:cNvPr id="16" name="Oval 15">
                <a:extLst>
                  <a:ext uri="{FF2B5EF4-FFF2-40B4-BE49-F238E27FC236}">
                    <a16:creationId xmlns:a16="http://schemas.microsoft.com/office/drawing/2014/main" id="{A4CC0FA3-EB8C-4E94-8DB8-502BF3244A5E}"/>
                  </a:ext>
                </a:extLst>
              </p:cNvPr>
              <p:cNvSpPr/>
              <p:nvPr/>
            </p:nvSpPr>
            <p:spPr>
              <a:xfrm>
                <a:off x="5993160" y="4699314"/>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cxnSp>
            <p:nvCxnSpPr>
              <p:cNvPr id="17" name="Straight Arrow Connector 16">
                <a:extLst>
                  <a:ext uri="{FF2B5EF4-FFF2-40B4-BE49-F238E27FC236}">
                    <a16:creationId xmlns:a16="http://schemas.microsoft.com/office/drawing/2014/main" id="{F773F88A-2CEB-4342-9D59-F374FABEB3D6}"/>
                  </a:ext>
                </a:extLst>
              </p:cNvPr>
              <p:cNvCxnSpPr>
                <a:cxnSpLocks/>
                <a:stCxn id="16" idx="0"/>
              </p:cNvCxnSpPr>
              <p:nvPr/>
            </p:nvCxnSpPr>
            <p:spPr>
              <a:xfrm flipV="1">
                <a:off x="6099840" y="4287834"/>
                <a:ext cx="0" cy="41148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567C99A0-D734-45A4-B488-4CF823938511}"/>
                  </a:ext>
                </a:extLst>
              </p:cNvPr>
              <p:cNvCxnSpPr>
                <a:cxnSpLocks/>
                <a:stCxn id="16" idx="6"/>
              </p:cNvCxnSpPr>
              <p:nvPr/>
            </p:nvCxnSpPr>
            <p:spPr>
              <a:xfrm>
                <a:off x="6206520" y="4805994"/>
                <a:ext cx="944880" cy="56968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E264F7B9-532D-4902-8C5D-1BB16A372BB6}"/>
                  </a:ext>
                </a:extLst>
              </p:cNvPr>
              <p:cNvCxnSpPr>
                <a:cxnSpLocks/>
                <a:stCxn id="16" idx="2"/>
              </p:cNvCxnSpPr>
              <p:nvPr/>
            </p:nvCxnSpPr>
            <p:spPr>
              <a:xfrm flipH="1">
                <a:off x="5398800" y="4805994"/>
                <a:ext cx="594360" cy="42672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3C52ECF7-D81E-4CB3-B2AF-9A1F95F2B62E}"/>
                  </a:ext>
                </a:extLst>
              </p:cNvPr>
              <p:cNvSpPr txBox="1"/>
              <p:nvPr/>
            </p:nvSpPr>
            <p:spPr>
              <a:xfrm>
                <a:off x="5625721" y="394607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21" name="TextBox 20">
                <a:extLst>
                  <a:ext uri="{FF2B5EF4-FFF2-40B4-BE49-F238E27FC236}">
                    <a16:creationId xmlns:a16="http://schemas.microsoft.com/office/drawing/2014/main" id="{58134E3A-9B09-4F87-9239-5D8C9A110D39}"/>
                  </a:ext>
                </a:extLst>
              </p:cNvPr>
              <p:cNvSpPr txBox="1"/>
              <p:nvPr/>
            </p:nvSpPr>
            <p:spPr>
              <a:xfrm>
                <a:off x="6360181" y="5297688"/>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22" name="TextBox 21">
                <a:extLst>
                  <a:ext uri="{FF2B5EF4-FFF2-40B4-BE49-F238E27FC236}">
                    <a16:creationId xmlns:a16="http://schemas.microsoft.com/office/drawing/2014/main" id="{4367ADFD-1FD9-4B1B-88C5-15B51185B416}"/>
                  </a:ext>
                </a:extLst>
              </p:cNvPr>
              <p:cNvSpPr txBox="1"/>
              <p:nvPr/>
            </p:nvSpPr>
            <p:spPr>
              <a:xfrm>
                <a:off x="4422193" y="5162314"/>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sp>
            <p:nvSpPr>
              <p:cNvPr id="23" name="TextBox 22">
                <a:extLst>
                  <a:ext uri="{FF2B5EF4-FFF2-40B4-BE49-F238E27FC236}">
                    <a16:creationId xmlns:a16="http://schemas.microsoft.com/office/drawing/2014/main" id="{94ACC708-617B-4C58-8C30-4F703D79339C}"/>
                  </a:ext>
                </a:extLst>
              </p:cNvPr>
              <p:cNvSpPr txBox="1"/>
              <p:nvPr/>
            </p:nvSpPr>
            <p:spPr>
              <a:xfrm>
                <a:off x="8139377" y="2246068"/>
                <a:ext cx="3200556" cy="707886"/>
              </a:xfrm>
              <a:prstGeom prst="rect">
                <a:avLst/>
              </a:prstGeom>
              <a:noFill/>
            </p:spPr>
            <p:txBody>
              <a:bodyPr wrap="none" rtlCol="0">
                <a:spAutoFit/>
              </a:bodyPr>
              <a:lstStyle/>
              <a:p>
                <a:r>
                  <a:rPr lang="en-US" sz="2000" dirty="0">
                    <a:latin typeface="Segoe UI Semibold" panose="020B0702040204020203" pitchFamily="34" charset="0"/>
                    <a:cs typeface="Segoe UI Semibold" panose="020B0702040204020203" pitchFamily="34" charset="0"/>
                  </a:rPr>
                  <a:t>Homomorphic Encryption</a:t>
                </a:r>
              </a:p>
              <a:p>
                <a:pPr algn="ctr"/>
                <a:r>
                  <a:rPr lang="en-US" sz="2000" dirty="0">
                    <a:latin typeface="Segoe UI Semibold" panose="020B0702040204020203" pitchFamily="34" charset="0"/>
                    <a:cs typeface="Segoe UI Semibold" panose="020B0702040204020203" pitchFamily="34" charset="0"/>
                  </a:rPr>
                  <a:t>(HE)</a:t>
                </a:r>
              </a:p>
            </p:txBody>
          </p:sp>
          <p:cxnSp>
            <p:nvCxnSpPr>
              <p:cNvPr id="24" name="Straight Arrow Connector 23">
                <a:extLst>
                  <a:ext uri="{FF2B5EF4-FFF2-40B4-BE49-F238E27FC236}">
                    <a16:creationId xmlns:a16="http://schemas.microsoft.com/office/drawing/2014/main" id="{69AAAE29-1AA9-4D71-B630-11744ACAA840}"/>
                  </a:ext>
                </a:extLst>
              </p:cNvPr>
              <p:cNvCxnSpPr>
                <a:stCxn id="31" idx="0"/>
              </p:cNvCxnSpPr>
              <p:nvPr/>
            </p:nvCxnSpPr>
            <p:spPr>
              <a:xfrm flipH="1" flipV="1">
                <a:off x="9735744" y="3874966"/>
                <a:ext cx="5080" cy="95504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3BF476C8-EC74-4E85-B72F-A84146A9231B}"/>
                  </a:ext>
                </a:extLst>
              </p:cNvPr>
              <p:cNvCxnSpPr>
                <a:cxnSpLocks/>
              </p:cNvCxnSpPr>
              <p:nvPr/>
            </p:nvCxnSpPr>
            <p:spPr>
              <a:xfrm>
                <a:off x="9847504" y="4967166"/>
                <a:ext cx="386993" cy="254004"/>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58631314-3452-432A-A1C5-CAB89AD92CC6}"/>
                  </a:ext>
                </a:extLst>
              </p:cNvPr>
              <p:cNvCxnSpPr>
                <a:cxnSpLocks/>
              </p:cNvCxnSpPr>
              <p:nvPr/>
            </p:nvCxnSpPr>
            <p:spPr>
              <a:xfrm>
                <a:off x="9825991" y="4959388"/>
                <a:ext cx="621614" cy="393268"/>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DAFEE0BE-776F-4F7D-B523-BD27400DD5FB}"/>
                  </a:ext>
                </a:extLst>
              </p:cNvPr>
              <p:cNvCxnSpPr>
                <a:cxnSpLocks/>
                <a:stCxn id="31" idx="2"/>
              </p:cNvCxnSpPr>
              <p:nvPr/>
            </p:nvCxnSpPr>
            <p:spPr>
              <a:xfrm flipH="1">
                <a:off x="9039784" y="4936686"/>
                <a:ext cx="594360" cy="29464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EFDB4A9D-BD64-4C98-B2B2-E8E30F9A06F5}"/>
                  </a:ext>
                </a:extLst>
              </p:cNvPr>
              <p:cNvSpPr txBox="1"/>
              <p:nvPr/>
            </p:nvSpPr>
            <p:spPr>
              <a:xfrm>
                <a:off x="9266705" y="354498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29" name="TextBox 28">
                <a:extLst>
                  <a:ext uri="{FF2B5EF4-FFF2-40B4-BE49-F238E27FC236}">
                    <a16:creationId xmlns:a16="http://schemas.microsoft.com/office/drawing/2014/main" id="{F9DC4B02-DC72-4098-AF32-5B7509A97683}"/>
                  </a:ext>
                </a:extLst>
              </p:cNvPr>
              <p:cNvSpPr txBox="1"/>
              <p:nvPr/>
            </p:nvSpPr>
            <p:spPr>
              <a:xfrm>
                <a:off x="9865284" y="5224514"/>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30" name="TextBox 29">
                <a:extLst>
                  <a:ext uri="{FF2B5EF4-FFF2-40B4-BE49-F238E27FC236}">
                    <a16:creationId xmlns:a16="http://schemas.microsoft.com/office/drawing/2014/main" id="{D72584DC-39B6-4C25-90E8-09093F608A3E}"/>
                  </a:ext>
                </a:extLst>
              </p:cNvPr>
              <p:cNvSpPr txBox="1"/>
              <p:nvPr/>
            </p:nvSpPr>
            <p:spPr>
              <a:xfrm>
                <a:off x="8139377" y="5231326"/>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sp>
            <p:nvSpPr>
              <p:cNvPr id="31" name="Oval 30">
                <a:extLst>
                  <a:ext uri="{FF2B5EF4-FFF2-40B4-BE49-F238E27FC236}">
                    <a16:creationId xmlns:a16="http://schemas.microsoft.com/office/drawing/2014/main" id="{65F53D47-1271-4675-9D3D-E7D59BF8644A}"/>
                  </a:ext>
                </a:extLst>
              </p:cNvPr>
              <p:cNvSpPr/>
              <p:nvPr/>
            </p:nvSpPr>
            <p:spPr>
              <a:xfrm>
                <a:off x="9634144" y="4830006"/>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27386215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C183D7F6-B498-43B3-948B-1728B52AA6E4}">
                <adec:decorative xmlns:adec="http://schemas.microsoft.com/office/drawing/2017/decorative" val="1"/>
              </a:ext>
            </a:extLst>
          </p:cNvPr>
          <p:cNvGraphicFramePr>
            <a:graphicFrameLocks noChangeAspect="1"/>
          </p:cNvGraphicFramePr>
          <p:nvPr>
            <p:custDataLst>
              <p:tags r:id="rId2"/>
            </p:custDataLst>
          </p:nvPr>
        </p:nvGraphicFramePr>
        <p:xfrm>
          <a:off x="3352" y="2580"/>
          <a:ext cx="1587" cy="1587"/>
        </p:xfrm>
        <a:graphic>
          <a:graphicData uri="http://schemas.openxmlformats.org/presentationml/2006/ole">
            <mc:AlternateContent xmlns:mc="http://schemas.openxmlformats.org/markup-compatibility/2006">
              <mc:Choice xmlns:v="urn:schemas-microsoft-com:vml" Requires="v">
                <p:oleObj spid="_x0000_s1028" name="think-cell Slide" r:id="rId5" imgW="377" imgH="377" progId="TCLayout.ActiveDocument.1">
                  <p:embed/>
                </p:oleObj>
              </mc:Choice>
              <mc:Fallback>
                <p:oleObj name="think-cell Slide" r:id="rId5" imgW="377" imgH="377" progId="TCLayout.ActiveDocument.1">
                  <p:embed/>
                  <p:pic>
                    <p:nvPicPr>
                      <p:cNvPr id="2" name="Object 1" hidden="1">
                        <a:extLst>
                          <a:ext uri="{C183D7F6-B498-43B3-948B-1728B52AA6E4}">
                            <adec:decorative xmlns:adec="http://schemas.microsoft.com/office/drawing/2017/decorative" val="1"/>
                          </a:ext>
                        </a:extLst>
                      </p:cNvPr>
                      <p:cNvPicPr/>
                      <p:nvPr/>
                    </p:nvPicPr>
                    <p:blipFill>
                      <a:blip r:embed="rId6"/>
                      <a:stretch>
                        <a:fillRect/>
                      </a:stretch>
                    </p:blipFill>
                    <p:spPr>
                      <a:xfrm>
                        <a:off x="3352" y="2580"/>
                        <a:ext cx="1587" cy="1587"/>
                      </a:xfrm>
                      <a:prstGeom prst="rect">
                        <a:avLst/>
                      </a:prstGeom>
                    </p:spPr>
                  </p:pic>
                </p:oleObj>
              </mc:Fallback>
            </mc:AlternateContent>
          </a:graphicData>
        </a:graphic>
      </p:graphicFrame>
      <p:sp>
        <p:nvSpPr>
          <p:cNvPr id="3" name="Title 2"/>
          <p:cNvSpPr>
            <a:spLocks noGrp="1"/>
          </p:cNvSpPr>
          <p:nvPr>
            <p:ph type="title"/>
          </p:nvPr>
        </p:nvSpPr>
        <p:spPr>
          <a:xfrm>
            <a:off x="601652" y="466732"/>
            <a:ext cx="11236276" cy="564947"/>
          </a:xfrm>
        </p:spPr>
        <p:txBody>
          <a:bodyPr/>
          <a:lstStyle/>
          <a:p>
            <a:r>
              <a:rPr lang="en-IN"/>
              <a:t>Encryption in transit</a:t>
            </a:r>
          </a:p>
        </p:txBody>
      </p:sp>
      <p:sp>
        <p:nvSpPr>
          <p:cNvPr id="28" name="Rectangle 27">
            <a:extLst>
              <a:ext uri="{FF2B5EF4-FFF2-40B4-BE49-F238E27FC236}">
                <a16:creationId xmlns:a16="http://schemas.microsoft.com/office/drawing/2014/main" id="{8C707E38-A4FF-4E02-82D6-8CE2953C3F05}"/>
              </a:ext>
            </a:extLst>
          </p:cNvPr>
          <p:cNvSpPr/>
          <p:nvPr/>
        </p:nvSpPr>
        <p:spPr bwMode="auto">
          <a:xfrm>
            <a:off x="592036" y="1459063"/>
            <a:ext cx="6059339" cy="1352244"/>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Azure</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most communication between Azure datacenters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transactions through Azure Portal using HTTPS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Supports FIPS 140-2</a:t>
            </a:r>
            <a:endParaRPr lang="en-US" sz="1428" dirty="0">
              <a:gradFill>
                <a:gsLst>
                  <a:gs pos="83000">
                    <a:srgbClr val="1A1A1A"/>
                  </a:gs>
                  <a:gs pos="100000">
                    <a:srgbClr val="1A1A1A"/>
                  </a:gs>
                </a:gsLst>
                <a:lin ang="5400000" scaled="1"/>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12214B48-4CED-4F6B-9658-A8AA2CD99AB3}"/>
              </a:ext>
            </a:extLst>
          </p:cNvPr>
          <p:cNvSpPr/>
          <p:nvPr/>
        </p:nvSpPr>
        <p:spPr bwMode="auto">
          <a:xfrm>
            <a:off x="603335" y="2926886"/>
            <a:ext cx="6059339" cy="1800472"/>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Customer</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Can choose HTTPS for REST</a:t>
            </a:r>
            <a:br>
              <a:rPr lang="en-US" sz="1428" dirty="0">
                <a:gradFill>
                  <a:gsLst>
                    <a:gs pos="83000">
                      <a:srgbClr val="1A1A1A"/>
                    </a:gs>
                    <a:gs pos="100000">
                      <a:srgbClr val="1A1A1A"/>
                    </a:gs>
                  </a:gsLst>
                  <a:lin ang="5400000" scaled="1"/>
                </a:gradFill>
                <a:ea typeface="Segoe UI" pitchFamily="34" charset="0"/>
                <a:cs typeface="Segoe UI" pitchFamily="34" charset="0"/>
              </a:rPr>
            </a:br>
            <a:r>
              <a:rPr lang="en-US" sz="1428" dirty="0">
                <a:gradFill>
                  <a:gsLst>
                    <a:gs pos="83000">
                      <a:srgbClr val="1A1A1A"/>
                    </a:gs>
                    <a:gs pos="100000">
                      <a:srgbClr val="1A1A1A"/>
                    </a:gs>
                  </a:gsLst>
                  <a:lin ang="5400000" scaled="1"/>
                </a:gradFill>
                <a:ea typeface="Segoe UI" pitchFamily="34" charset="0"/>
                <a:cs typeface="Segoe UI" pitchFamily="34" charset="0"/>
              </a:rPr>
              <a:t>API (recommended) </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Configures HTTPS endpoints for application running in Azure</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traffic between Web client </a:t>
            </a:r>
            <a:br>
              <a:rPr lang="en-US" sz="1428" dirty="0">
                <a:gradFill>
                  <a:gsLst>
                    <a:gs pos="83000">
                      <a:srgbClr val="1A1A1A"/>
                    </a:gs>
                    <a:gs pos="100000">
                      <a:srgbClr val="1A1A1A"/>
                    </a:gs>
                  </a:gsLst>
                  <a:lin ang="5400000" scaled="1"/>
                </a:gradFill>
                <a:ea typeface="Segoe UI" pitchFamily="34" charset="0"/>
                <a:cs typeface="Segoe UI" pitchFamily="34" charset="0"/>
              </a:rPr>
            </a:br>
            <a:r>
              <a:rPr lang="en-US" sz="1428" dirty="0">
                <a:gradFill>
                  <a:gsLst>
                    <a:gs pos="83000">
                      <a:srgbClr val="1A1A1A"/>
                    </a:gs>
                    <a:gs pos="100000">
                      <a:srgbClr val="1A1A1A"/>
                    </a:gs>
                  </a:gsLst>
                  <a:lin ang="5400000" scaled="1"/>
                </a:gradFill>
                <a:ea typeface="Segoe UI" pitchFamily="34" charset="0"/>
                <a:cs typeface="Segoe UI" pitchFamily="34" charset="0"/>
              </a:rPr>
              <a:t>and server by implementing TLS on IIS</a:t>
            </a:r>
          </a:p>
        </p:txBody>
      </p:sp>
      <p:pic>
        <p:nvPicPr>
          <p:cNvPr id="30" name="Image 7">
            <a:extLst>
              <a:ext uri="{FF2B5EF4-FFF2-40B4-BE49-F238E27FC236}">
                <a16:creationId xmlns:a16="http://schemas.microsoft.com/office/drawing/2014/main" id="{B3845A74-B175-44F7-93F7-44EF1F96B857}"/>
              </a:ext>
            </a:extLst>
          </p:cNvPr>
          <p:cNvPicPr>
            <a:picLocks noChangeAspect="1"/>
          </p:cNvPicPr>
          <p:nvPr/>
        </p:nvPicPr>
        <p:blipFill>
          <a:blip r:embed="rId7"/>
          <a:stretch>
            <a:fillRect/>
          </a:stretch>
        </p:blipFill>
        <p:spPr>
          <a:xfrm>
            <a:off x="6896711" y="2926886"/>
            <a:ext cx="5264561" cy="3016626"/>
          </a:xfrm>
          <a:prstGeom prst="rect">
            <a:avLst/>
          </a:prstGeom>
        </p:spPr>
      </p:pic>
    </p:spTree>
    <p:extLst>
      <p:ext uri="{BB962C8B-B14F-4D97-AF65-F5344CB8AC3E}">
        <p14:creationId xmlns:p14="http://schemas.microsoft.com/office/powerpoint/2010/main" val="218811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97A8E2E-BF0F-44BD-8057-4D33FB3F1719}"/>
              </a:ext>
            </a:extLst>
          </p:cNvPr>
          <p:cNvSpPr txBox="1">
            <a:spLocks/>
          </p:cNvSpPr>
          <p:nvPr/>
        </p:nvSpPr>
        <p:spPr>
          <a:xfrm>
            <a:off x="274637" y="2811462"/>
            <a:ext cx="11887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fr-FR" sz="4800" dirty="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Q&amp;A</a:t>
            </a:r>
            <a:endParaRPr kumimoji="0" lang="fr-FR" sz="48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9F66075C-7640-42FE-9E23-B7071F27180A}"/>
              </a:ext>
            </a:extLst>
          </p:cNvPr>
          <p:cNvGrpSpPr/>
          <p:nvPr/>
        </p:nvGrpSpPr>
        <p:grpSpPr>
          <a:xfrm>
            <a:off x="7608892" y="1405230"/>
            <a:ext cx="3222616" cy="3703096"/>
            <a:chOff x="7578734" y="1512789"/>
            <a:chExt cx="3222616" cy="3703096"/>
          </a:xfrm>
        </p:grpSpPr>
        <p:grpSp>
          <p:nvGrpSpPr>
            <p:cNvPr id="4" name="Group 3">
              <a:extLst>
                <a:ext uri="{FF2B5EF4-FFF2-40B4-BE49-F238E27FC236}">
                  <a16:creationId xmlns:a16="http://schemas.microsoft.com/office/drawing/2014/main" id="{4FE72803-EE96-4DF8-9B1D-DE11D69D36D7}"/>
                </a:ext>
              </a:extLst>
            </p:cNvPr>
            <p:cNvGrpSpPr/>
            <p:nvPr/>
          </p:nvGrpSpPr>
          <p:grpSpPr>
            <a:xfrm>
              <a:off x="7578734" y="1512789"/>
              <a:ext cx="3222616" cy="3703096"/>
              <a:chOff x="7830194" y="1899080"/>
              <a:chExt cx="2518414" cy="2893903"/>
            </a:xfrm>
          </p:grpSpPr>
          <p:sp>
            <p:nvSpPr>
              <p:cNvPr id="6" name="Oval 5">
                <a:extLst>
                  <a:ext uri="{FF2B5EF4-FFF2-40B4-BE49-F238E27FC236}">
                    <a16:creationId xmlns:a16="http://schemas.microsoft.com/office/drawing/2014/main" id="{9259DA72-A0B5-4835-90C2-8D9A1EE136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8" name="Graphic 7">
                <a:extLst>
                  <a:ext uri="{FF2B5EF4-FFF2-40B4-BE49-F238E27FC236}">
                    <a16:creationId xmlns:a16="http://schemas.microsoft.com/office/drawing/2014/main" id="{0E4A73F3-761B-4D89-A447-B09A19265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9" name="TextBox 8">
                <a:extLst>
                  <a:ext uri="{FF2B5EF4-FFF2-40B4-BE49-F238E27FC236}">
                    <a16:creationId xmlns:a16="http://schemas.microsoft.com/office/drawing/2014/main" id="{4D4A336D-D547-4D5C-A939-C20603B0B50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5" name="key">
              <a:extLst>
                <a:ext uri="{FF2B5EF4-FFF2-40B4-BE49-F238E27FC236}">
                  <a16:creationId xmlns:a16="http://schemas.microsoft.com/office/drawing/2014/main" id="{ACCBF46D-FE63-4F7A-98DB-9B596BE5C6D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324802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7"/>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8DFCD6-0505-47E4-B08A-56B0A26183D8}"/>
              </a:ext>
            </a:extLst>
          </p:cNvPr>
          <p:cNvSpPr/>
          <p:nvPr/>
        </p:nvSpPr>
        <p:spPr bwMode="auto">
          <a:xfrm>
            <a:off x="1736284" y="755574"/>
            <a:ext cx="9130153" cy="5600922"/>
          </a:xfrm>
          <a:prstGeom prst="rect">
            <a:avLst/>
          </a:prstGeom>
          <a:solidFill>
            <a:schemeClr val="accent1">
              <a:alpha val="94000"/>
            </a:scheme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D4D93CB9-11C1-4C3A-B387-B398F83D42C5}"/>
              </a:ext>
            </a:extLst>
          </p:cNvPr>
          <p:cNvSpPr/>
          <p:nvPr/>
        </p:nvSpPr>
        <p:spPr>
          <a:xfrm>
            <a:off x="1730967" y="1414411"/>
            <a:ext cx="9105265" cy="995697"/>
          </a:xfrm>
          <a:prstGeom prst="rect">
            <a:avLst/>
          </a:prstGeom>
        </p:spPr>
        <p:txBody>
          <a:bodyPr wrap="square" lIns="179285" tIns="0" rIns="268927" bIns="89642">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rPr>
              <a:t>Thanks!</a:t>
            </a:r>
            <a:endParaRPr kumimoji="0" lang="en-US"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60" name="Group 1">
            <a:extLst>
              <a:ext uri="{FF2B5EF4-FFF2-40B4-BE49-F238E27FC236}">
                <a16:creationId xmlns:a16="http://schemas.microsoft.com/office/drawing/2014/main" id="{3BAEC3A2-E8D6-427E-9643-2F05902E7D1D}"/>
              </a:ext>
            </a:extLst>
          </p:cNvPr>
          <p:cNvGrpSpPr/>
          <p:nvPr/>
        </p:nvGrpSpPr>
        <p:grpSpPr>
          <a:xfrm>
            <a:off x="3332079" y="2705174"/>
            <a:ext cx="6075241" cy="3040242"/>
            <a:chOff x="3754570" y="2514540"/>
            <a:chExt cx="6075241" cy="3040242"/>
          </a:xfrm>
          <a:solidFill>
            <a:schemeClr val="bg2"/>
          </a:solidFill>
        </p:grpSpPr>
        <p:pic>
          <p:nvPicPr>
            <p:cNvPr id="11" name="Picture 2">
              <a:extLst>
                <a:ext uri="{FF2B5EF4-FFF2-40B4-BE49-F238E27FC236}">
                  <a16:creationId xmlns:a16="http://schemas.microsoft.com/office/drawing/2014/main" id="{95D34D91-8710-4E87-B5A6-5829F329A7AE}"/>
                </a:ext>
              </a:extLst>
            </p:cNvPr>
            <p:cNvPicPr>
              <a:picLocks noChangeAspect="1" noChangeArrowheads="1"/>
            </p:cNvPicPr>
            <p:nvPr/>
          </p:nvPicPr>
          <p:blipFill>
            <a:blip r:embed="rId3" cstate="screen">
              <a:duotone>
                <a:prstClr val="black"/>
                <a:schemeClr val="bg2">
                  <a:tint val="45000"/>
                  <a:satMod val="400000"/>
                </a:schemeClr>
              </a:duotone>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2" name="Group 88">
              <a:extLst>
                <a:ext uri="{FF2B5EF4-FFF2-40B4-BE49-F238E27FC236}">
                  <a16:creationId xmlns:a16="http://schemas.microsoft.com/office/drawing/2014/main" id="{C052423C-F127-450E-964D-CB213D824484}"/>
                </a:ext>
              </a:extLst>
            </p:cNvPr>
            <p:cNvGrpSpPr/>
            <p:nvPr/>
          </p:nvGrpSpPr>
          <p:grpSpPr bwMode="black">
            <a:xfrm>
              <a:off x="9131450" y="4712441"/>
              <a:ext cx="698358" cy="169153"/>
              <a:chOff x="2321681" y="5571144"/>
              <a:chExt cx="701013" cy="175680"/>
            </a:xfrm>
            <a:grpFill/>
            <a:effectLst/>
          </p:grpSpPr>
          <p:sp>
            <p:nvSpPr>
              <p:cNvPr id="253" name="Freeform 23">
                <a:extLst>
                  <a:ext uri="{FF2B5EF4-FFF2-40B4-BE49-F238E27FC236}">
                    <a16:creationId xmlns:a16="http://schemas.microsoft.com/office/drawing/2014/main" id="{AD5A5016-7B96-4258-B7E8-DBE4AF38F02E}"/>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4" name="Freeform 24">
                <a:extLst>
                  <a:ext uri="{FF2B5EF4-FFF2-40B4-BE49-F238E27FC236}">
                    <a16:creationId xmlns:a16="http://schemas.microsoft.com/office/drawing/2014/main" id="{D8657687-6DF2-42C2-8877-349224AA9EE1}"/>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5" name="Freeform 25">
                <a:extLst>
                  <a:ext uri="{FF2B5EF4-FFF2-40B4-BE49-F238E27FC236}">
                    <a16:creationId xmlns:a16="http://schemas.microsoft.com/office/drawing/2014/main" id="{4061FDDA-6698-4B82-AE58-57C46FDBF10F}"/>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6" name="Freeform 26">
                <a:extLst>
                  <a:ext uri="{FF2B5EF4-FFF2-40B4-BE49-F238E27FC236}">
                    <a16:creationId xmlns:a16="http://schemas.microsoft.com/office/drawing/2014/main" id="{9C3D6AEC-7541-4A19-87C3-976BC01646A7}"/>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7" name="Freeform 27">
                <a:extLst>
                  <a:ext uri="{FF2B5EF4-FFF2-40B4-BE49-F238E27FC236}">
                    <a16:creationId xmlns:a16="http://schemas.microsoft.com/office/drawing/2014/main" id="{4512561B-3B9C-4191-83B4-D2F03CF2C33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8" name="Freeform 28">
                <a:extLst>
                  <a:ext uri="{FF2B5EF4-FFF2-40B4-BE49-F238E27FC236}">
                    <a16:creationId xmlns:a16="http://schemas.microsoft.com/office/drawing/2014/main" id="{018A4DE1-265A-41FC-9151-3643F8DDE87D}"/>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9" name="Freeform 29">
                <a:extLst>
                  <a:ext uri="{FF2B5EF4-FFF2-40B4-BE49-F238E27FC236}">
                    <a16:creationId xmlns:a16="http://schemas.microsoft.com/office/drawing/2014/main" id="{DE74CC19-9057-46DE-AD2C-BB2B199E8754}"/>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3" name="Group 89">
              <a:extLst>
                <a:ext uri="{FF2B5EF4-FFF2-40B4-BE49-F238E27FC236}">
                  <a16:creationId xmlns:a16="http://schemas.microsoft.com/office/drawing/2014/main" id="{F265E804-AC75-4263-8B30-4401C24F04BF}"/>
                </a:ext>
              </a:extLst>
            </p:cNvPr>
            <p:cNvGrpSpPr/>
            <p:nvPr/>
          </p:nvGrpSpPr>
          <p:grpSpPr bwMode="black">
            <a:xfrm>
              <a:off x="7418210" y="3672980"/>
              <a:ext cx="1382739" cy="190072"/>
              <a:chOff x="3403273" y="5616873"/>
              <a:chExt cx="1088404" cy="154797"/>
            </a:xfrm>
            <a:grpFill/>
            <a:effectLst/>
          </p:grpSpPr>
          <p:sp>
            <p:nvSpPr>
              <p:cNvPr id="242" name="Freeform 36">
                <a:extLst>
                  <a:ext uri="{FF2B5EF4-FFF2-40B4-BE49-F238E27FC236}">
                    <a16:creationId xmlns:a16="http://schemas.microsoft.com/office/drawing/2014/main" id="{4F231519-84A0-4D53-BFB3-B04CEA56883C}"/>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3" name="Freeform 37">
                <a:extLst>
                  <a:ext uri="{FF2B5EF4-FFF2-40B4-BE49-F238E27FC236}">
                    <a16:creationId xmlns:a16="http://schemas.microsoft.com/office/drawing/2014/main" id="{ED8B3289-8671-4BB9-A7A1-00E5A64AC385}"/>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4" name="Freeform 38">
                <a:extLst>
                  <a:ext uri="{FF2B5EF4-FFF2-40B4-BE49-F238E27FC236}">
                    <a16:creationId xmlns:a16="http://schemas.microsoft.com/office/drawing/2014/main" id="{413BC047-A6EA-4F50-BF3D-6458BC489363}"/>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5" name="Freeform 39">
                <a:extLst>
                  <a:ext uri="{FF2B5EF4-FFF2-40B4-BE49-F238E27FC236}">
                    <a16:creationId xmlns:a16="http://schemas.microsoft.com/office/drawing/2014/main" id="{CA969A80-731A-4D17-A5D9-B6FF2816B86D}"/>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6" name="Freeform 40">
                <a:extLst>
                  <a:ext uri="{FF2B5EF4-FFF2-40B4-BE49-F238E27FC236}">
                    <a16:creationId xmlns:a16="http://schemas.microsoft.com/office/drawing/2014/main" id="{E67747D5-4545-453E-B3AA-EDEF4BA6029B}"/>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7" name="Freeform 41">
                <a:extLst>
                  <a:ext uri="{FF2B5EF4-FFF2-40B4-BE49-F238E27FC236}">
                    <a16:creationId xmlns:a16="http://schemas.microsoft.com/office/drawing/2014/main" id="{FBDC8888-54E4-4CAC-9F2A-EE81EA1C10FA}"/>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8" name="Freeform 42">
                <a:extLst>
                  <a:ext uri="{FF2B5EF4-FFF2-40B4-BE49-F238E27FC236}">
                    <a16:creationId xmlns:a16="http://schemas.microsoft.com/office/drawing/2014/main" id="{2ED98679-FCE1-4381-B133-E047DF550667}"/>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9" name="Freeform 43">
                <a:extLst>
                  <a:ext uri="{FF2B5EF4-FFF2-40B4-BE49-F238E27FC236}">
                    <a16:creationId xmlns:a16="http://schemas.microsoft.com/office/drawing/2014/main" id="{5D6E516C-9DB3-4EED-8724-C056DB80596E}"/>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0" name="Freeform 44">
                <a:extLst>
                  <a:ext uri="{FF2B5EF4-FFF2-40B4-BE49-F238E27FC236}">
                    <a16:creationId xmlns:a16="http://schemas.microsoft.com/office/drawing/2014/main" id="{824972A1-05D4-46B4-B890-744F69B72E43}"/>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1" name="Freeform 45">
                <a:extLst>
                  <a:ext uri="{FF2B5EF4-FFF2-40B4-BE49-F238E27FC236}">
                    <a16:creationId xmlns:a16="http://schemas.microsoft.com/office/drawing/2014/main" id="{B9524076-BF89-4823-A83F-E55801C3B152}"/>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2" name="Freeform 46">
                <a:extLst>
                  <a:ext uri="{FF2B5EF4-FFF2-40B4-BE49-F238E27FC236}">
                    <a16:creationId xmlns:a16="http://schemas.microsoft.com/office/drawing/2014/main" id="{49D00B43-3A6B-4AC8-A359-9A7CB007072C}"/>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4" name="Group 90">
              <a:extLst>
                <a:ext uri="{FF2B5EF4-FFF2-40B4-BE49-F238E27FC236}">
                  <a16:creationId xmlns:a16="http://schemas.microsoft.com/office/drawing/2014/main" id="{FC56CEDC-75AE-4B4D-8976-29C1009223E1}"/>
                </a:ext>
              </a:extLst>
            </p:cNvPr>
            <p:cNvGrpSpPr/>
            <p:nvPr/>
          </p:nvGrpSpPr>
          <p:grpSpPr bwMode="black">
            <a:xfrm>
              <a:off x="5210380" y="3127477"/>
              <a:ext cx="1632288" cy="168683"/>
              <a:chOff x="9662524" y="5603535"/>
              <a:chExt cx="1748299" cy="186932"/>
            </a:xfrm>
            <a:grpFill/>
            <a:effectLst/>
          </p:grpSpPr>
          <p:sp>
            <p:nvSpPr>
              <p:cNvPr id="232" name="Freeform 19">
                <a:extLst>
                  <a:ext uri="{FF2B5EF4-FFF2-40B4-BE49-F238E27FC236}">
                    <a16:creationId xmlns:a16="http://schemas.microsoft.com/office/drawing/2014/main" id="{5D22CC80-E738-422D-BD85-1FB2ACDB90A0}"/>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3" name="Freeform 20">
                <a:extLst>
                  <a:ext uri="{FF2B5EF4-FFF2-40B4-BE49-F238E27FC236}">
                    <a16:creationId xmlns:a16="http://schemas.microsoft.com/office/drawing/2014/main" id="{CE6AA972-9D12-42B3-BA66-AEC4C49D9678}"/>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4" name="Freeform 21">
                <a:extLst>
                  <a:ext uri="{FF2B5EF4-FFF2-40B4-BE49-F238E27FC236}">
                    <a16:creationId xmlns:a16="http://schemas.microsoft.com/office/drawing/2014/main" id="{56D173AC-402C-4D04-8925-D373D67A1C4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5" name="Freeform 22">
                <a:extLst>
                  <a:ext uri="{FF2B5EF4-FFF2-40B4-BE49-F238E27FC236}">
                    <a16:creationId xmlns:a16="http://schemas.microsoft.com/office/drawing/2014/main" id="{ADE0172B-AC49-4088-A0F8-DDD400543774}"/>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6" name="Freeform 23">
                <a:extLst>
                  <a:ext uri="{FF2B5EF4-FFF2-40B4-BE49-F238E27FC236}">
                    <a16:creationId xmlns:a16="http://schemas.microsoft.com/office/drawing/2014/main" id="{FA0C26DF-AACD-486F-9AAA-A80E0E5D7246}"/>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7" name="Freeform 24">
                <a:extLst>
                  <a:ext uri="{FF2B5EF4-FFF2-40B4-BE49-F238E27FC236}">
                    <a16:creationId xmlns:a16="http://schemas.microsoft.com/office/drawing/2014/main" id="{92EBB2BB-3B16-49F3-98C7-600C0BFB29C6}"/>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8" name="Freeform 25">
                <a:extLst>
                  <a:ext uri="{FF2B5EF4-FFF2-40B4-BE49-F238E27FC236}">
                    <a16:creationId xmlns:a16="http://schemas.microsoft.com/office/drawing/2014/main" id="{F2DB17E7-5EA8-4D59-8CA0-51E14F376CD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9" name="Freeform 26">
                <a:extLst>
                  <a:ext uri="{FF2B5EF4-FFF2-40B4-BE49-F238E27FC236}">
                    <a16:creationId xmlns:a16="http://schemas.microsoft.com/office/drawing/2014/main" id="{465F8742-4B06-402E-83D8-A4C5B62D9D9F}"/>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0" name="Freeform 27">
                <a:extLst>
                  <a:ext uri="{FF2B5EF4-FFF2-40B4-BE49-F238E27FC236}">
                    <a16:creationId xmlns:a16="http://schemas.microsoft.com/office/drawing/2014/main" id="{95A76709-F19B-4D19-A2B2-C65190AA0D34}"/>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1" name="Freeform 28">
                <a:extLst>
                  <a:ext uri="{FF2B5EF4-FFF2-40B4-BE49-F238E27FC236}">
                    <a16:creationId xmlns:a16="http://schemas.microsoft.com/office/drawing/2014/main" id="{3CE8B603-7352-439C-8B2B-BCD26A44243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5" name="Group 91">
              <a:extLst>
                <a:ext uri="{FF2B5EF4-FFF2-40B4-BE49-F238E27FC236}">
                  <a16:creationId xmlns:a16="http://schemas.microsoft.com/office/drawing/2014/main" id="{76243474-CC3D-4B9A-9652-35234132CFBC}"/>
                </a:ext>
              </a:extLst>
            </p:cNvPr>
            <p:cNvGrpSpPr/>
            <p:nvPr/>
          </p:nvGrpSpPr>
          <p:grpSpPr bwMode="black">
            <a:xfrm>
              <a:off x="9002827" y="3659557"/>
              <a:ext cx="826933" cy="216969"/>
              <a:chOff x="7458381" y="5575585"/>
              <a:chExt cx="830083" cy="225342"/>
            </a:xfrm>
            <a:grpFill/>
            <a:effectLst/>
          </p:grpSpPr>
          <p:sp>
            <p:nvSpPr>
              <p:cNvPr id="224" name="Freeform 21">
                <a:extLst>
                  <a:ext uri="{FF2B5EF4-FFF2-40B4-BE49-F238E27FC236}">
                    <a16:creationId xmlns:a16="http://schemas.microsoft.com/office/drawing/2014/main" id="{E28F771C-99BA-4BC4-9539-4D4794E7556F}"/>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5" name="Freeform 22">
                <a:extLst>
                  <a:ext uri="{FF2B5EF4-FFF2-40B4-BE49-F238E27FC236}">
                    <a16:creationId xmlns:a16="http://schemas.microsoft.com/office/drawing/2014/main" id="{84B35CCB-244B-4AC3-8ECC-F24DD3A22FD5}"/>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6" name="Freeform 23">
                <a:extLst>
                  <a:ext uri="{FF2B5EF4-FFF2-40B4-BE49-F238E27FC236}">
                    <a16:creationId xmlns:a16="http://schemas.microsoft.com/office/drawing/2014/main" id="{AEFFCAAC-0F36-4FDD-937F-B90D708E308C}"/>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7" name="Freeform 24">
                <a:extLst>
                  <a:ext uri="{FF2B5EF4-FFF2-40B4-BE49-F238E27FC236}">
                    <a16:creationId xmlns:a16="http://schemas.microsoft.com/office/drawing/2014/main" id="{2C963D66-BF60-4453-9E3A-C1BEA0B1CB84}"/>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8" name="Freeform 25">
                <a:extLst>
                  <a:ext uri="{FF2B5EF4-FFF2-40B4-BE49-F238E27FC236}">
                    <a16:creationId xmlns:a16="http://schemas.microsoft.com/office/drawing/2014/main" id="{00CD5B93-9474-4824-9052-9661948B6398}"/>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9" name="Freeform 26">
                <a:extLst>
                  <a:ext uri="{FF2B5EF4-FFF2-40B4-BE49-F238E27FC236}">
                    <a16:creationId xmlns:a16="http://schemas.microsoft.com/office/drawing/2014/main" id="{9972640E-0630-4010-9649-2BC4B2593CC1}"/>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0" name="Freeform 27">
                <a:extLst>
                  <a:ext uri="{FF2B5EF4-FFF2-40B4-BE49-F238E27FC236}">
                    <a16:creationId xmlns:a16="http://schemas.microsoft.com/office/drawing/2014/main" id="{F49EAE5B-4CB0-481B-8889-80946696F7E1}"/>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1" name="Freeform 28">
                <a:extLst>
                  <a:ext uri="{FF2B5EF4-FFF2-40B4-BE49-F238E27FC236}">
                    <a16:creationId xmlns:a16="http://schemas.microsoft.com/office/drawing/2014/main" id="{EA7F6AAF-C999-4EAD-B318-9586E31EDD4A}"/>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6" name="Group 92">
              <a:extLst>
                <a:ext uri="{FF2B5EF4-FFF2-40B4-BE49-F238E27FC236}">
                  <a16:creationId xmlns:a16="http://schemas.microsoft.com/office/drawing/2014/main" id="{EFC5F83D-3336-4C99-98AB-0FF509CB6D7B}"/>
                </a:ext>
              </a:extLst>
            </p:cNvPr>
            <p:cNvGrpSpPr/>
            <p:nvPr/>
          </p:nvGrpSpPr>
          <p:grpSpPr bwMode="black">
            <a:xfrm>
              <a:off x="8252113" y="4202116"/>
              <a:ext cx="763039" cy="190660"/>
              <a:chOff x="4872260" y="5575584"/>
              <a:chExt cx="765942" cy="198016"/>
            </a:xfrm>
            <a:grpFill/>
            <a:effectLst/>
          </p:grpSpPr>
          <p:sp>
            <p:nvSpPr>
              <p:cNvPr id="219" name="Freeform 30">
                <a:extLst>
                  <a:ext uri="{FF2B5EF4-FFF2-40B4-BE49-F238E27FC236}">
                    <a16:creationId xmlns:a16="http://schemas.microsoft.com/office/drawing/2014/main" id="{17C47676-AF6D-4F84-8B40-EDC7C3A7016D}"/>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0" name="Freeform 31">
                <a:extLst>
                  <a:ext uri="{FF2B5EF4-FFF2-40B4-BE49-F238E27FC236}">
                    <a16:creationId xmlns:a16="http://schemas.microsoft.com/office/drawing/2014/main" id="{54E706A6-2A63-4793-BE2B-00B5EB448D31}"/>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378CD331-8CBE-48E5-B8BF-7E48C407FA3D}"/>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C42A7BC4-9A77-4F8F-B232-03A6179C920F}"/>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3" name="Freeform 34">
                <a:extLst>
                  <a:ext uri="{FF2B5EF4-FFF2-40B4-BE49-F238E27FC236}">
                    <a16:creationId xmlns:a16="http://schemas.microsoft.com/office/drawing/2014/main" id="{0BA8ADB1-A529-49F0-B6B1-CB1ECD13E575}"/>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7" name="Group 93">
              <a:extLst>
                <a:ext uri="{FF2B5EF4-FFF2-40B4-BE49-F238E27FC236}">
                  <a16:creationId xmlns:a16="http://schemas.microsoft.com/office/drawing/2014/main" id="{1F281169-A4BD-4B94-A9DF-2F7365A3E9A0}"/>
                </a:ext>
              </a:extLst>
            </p:cNvPr>
            <p:cNvGrpSpPr/>
            <p:nvPr/>
          </p:nvGrpSpPr>
          <p:grpSpPr bwMode="black">
            <a:xfrm>
              <a:off x="6830613" y="4234125"/>
              <a:ext cx="1054994" cy="158657"/>
              <a:chOff x="6018781" y="5575586"/>
              <a:chExt cx="1059017" cy="164779"/>
            </a:xfrm>
            <a:grpFill/>
            <a:effectLst/>
          </p:grpSpPr>
          <p:sp>
            <p:nvSpPr>
              <p:cNvPr id="211" name="Freeform 17">
                <a:extLst>
                  <a:ext uri="{FF2B5EF4-FFF2-40B4-BE49-F238E27FC236}">
                    <a16:creationId xmlns:a16="http://schemas.microsoft.com/office/drawing/2014/main" id="{6F37C9BD-94F1-4B71-9EF3-FFB1CCEB1228}"/>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2" name="Freeform 18">
                <a:extLst>
                  <a:ext uri="{FF2B5EF4-FFF2-40B4-BE49-F238E27FC236}">
                    <a16:creationId xmlns:a16="http://schemas.microsoft.com/office/drawing/2014/main" id="{69285809-AF3A-4817-947D-BCE589DDB722}"/>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3" name="Freeform 19">
                <a:extLst>
                  <a:ext uri="{FF2B5EF4-FFF2-40B4-BE49-F238E27FC236}">
                    <a16:creationId xmlns:a16="http://schemas.microsoft.com/office/drawing/2014/main" id="{8E1B5845-DD56-4130-89B3-6F7ADB37242C}"/>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4" name="Freeform 20">
                <a:extLst>
                  <a:ext uri="{FF2B5EF4-FFF2-40B4-BE49-F238E27FC236}">
                    <a16:creationId xmlns:a16="http://schemas.microsoft.com/office/drawing/2014/main" id="{DDC5E0CE-D94F-4E1A-A9FC-E779FA66420B}"/>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5" name="Freeform 21">
                <a:extLst>
                  <a:ext uri="{FF2B5EF4-FFF2-40B4-BE49-F238E27FC236}">
                    <a16:creationId xmlns:a16="http://schemas.microsoft.com/office/drawing/2014/main" id="{D437E47E-102D-4660-9C78-9E18ED3EBE90}"/>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6" name="Freeform 22">
                <a:extLst>
                  <a:ext uri="{FF2B5EF4-FFF2-40B4-BE49-F238E27FC236}">
                    <a16:creationId xmlns:a16="http://schemas.microsoft.com/office/drawing/2014/main" id="{052C188B-CD62-41AF-AA09-81986C91CFE4}"/>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7" name="Freeform 23">
                <a:extLst>
                  <a:ext uri="{FF2B5EF4-FFF2-40B4-BE49-F238E27FC236}">
                    <a16:creationId xmlns:a16="http://schemas.microsoft.com/office/drawing/2014/main" id="{7294C399-D5FB-4F3D-8454-22735247D2BD}"/>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8" name="Rectangle 24">
                <a:extLst>
                  <a:ext uri="{FF2B5EF4-FFF2-40B4-BE49-F238E27FC236}">
                    <a16:creationId xmlns:a16="http://schemas.microsoft.com/office/drawing/2014/main" id="{247AD932-1565-4308-9A8B-59722C1C763D}"/>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8" name="Group 94">
              <a:extLst>
                <a:ext uri="{FF2B5EF4-FFF2-40B4-BE49-F238E27FC236}">
                  <a16:creationId xmlns:a16="http://schemas.microsoft.com/office/drawing/2014/main" id="{1945C672-8E7A-4F31-84C0-EBD28E37D774}"/>
                </a:ext>
              </a:extLst>
            </p:cNvPr>
            <p:cNvGrpSpPr/>
            <p:nvPr/>
          </p:nvGrpSpPr>
          <p:grpSpPr bwMode="black">
            <a:xfrm>
              <a:off x="5303919" y="2606000"/>
              <a:ext cx="1045758" cy="163878"/>
              <a:chOff x="891368" y="5611897"/>
              <a:chExt cx="1049730" cy="170204"/>
            </a:xfrm>
            <a:grpFill/>
            <a:effectLst/>
          </p:grpSpPr>
          <p:sp>
            <p:nvSpPr>
              <p:cNvPr id="202" name="Freeform 32">
                <a:extLst>
                  <a:ext uri="{FF2B5EF4-FFF2-40B4-BE49-F238E27FC236}">
                    <a16:creationId xmlns:a16="http://schemas.microsoft.com/office/drawing/2014/main" id="{DEC98FDD-684D-4716-AD1B-75EC8A14EA56}"/>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3" name="Freeform 33">
                <a:extLst>
                  <a:ext uri="{FF2B5EF4-FFF2-40B4-BE49-F238E27FC236}">
                    <a16:creationId xmlns:a16="http://schemas.microsoft.com/office/drawing/2014/main" id="{E3D4B3F4-C462-48D6-B6DD-A7EF70AF7978}"/>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4" name="Rectangle 34">
                <a:extLst>
                  <a:ext uri="{FF2B5EF4-FFF2-40B4-BE49-F238E27FC236}">
                    <a16:creationId xmlns:a16="http://schemas.microsoft.com/office/drawing/2014/main" id="{9B2D2064-A81E-4A7F-A385-5BA8E25CA66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5" name="Freeform 35">
                <a:extLst>
                  <a:ext uri="{FF2B5EF4-FFF2-40B4-BE49-F238E27FC236}">
                    <a16:creationId xmlns:a16="http://schemas.microsoft.com/office/drawing/2014/main" id="{08CB7808-A897-4927-94A0-C4C7E7F2712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6" name="Freeform 36">
                <a:extLst>
                  <a:ext uri="{FF2B5EF4-FFF2-40B4-BE49-F238E27FC236}">
                    <a16:creationId xmlns:a16="http://schemas.microsoft.com/office/drawing/2014/main" id="{3961CFB4-C5B7-43EB-9408-388D77112D4B}"/>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07" name="Freeform 37">
                <a:extLst>
                  <a:ext uri="{FF2B5EF4-FFF2-40B4-BE49-F238E27FC236}">
                    <a16:creationId xmlns:a16="http://schemas.microsoft.com/office/drawing/2014/main" id="{F43ABC0D-FB07-4004-9BCC-441F3BC47CA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8" name="Freeform 38">
                <a:extLst>
                  <a:ext uri="{FF2B5EF4-FFF2-40B4-BE49-F238E27FC236}">
                    <a16:creationId xmlns:a16="http://schemas.microsoft.com/office/drawing/2014/main" id="{2A7D98C7-DFD6-4D94-A6A6-1678BB8FE25B}"/>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9" name="Freeform 39">
                <a:extLst>
                  <a:ext uri="{FF2B5EF4-FFF2-40B4-BE49-F238E27FC236}">
                    <a16:creationId xmlns:a16="http://schemas.microsoft.com/office/drawing/2014/main" id="{FA561EE5-3518-4F66-8264-1D47015504A1}"/>
                  </a:ext>
                </a:extLst>
              </p:cNvPr>
              <p:cNvSpPr>
                <a:spLocks noEditPoints="1"/>
              </p:cNvSpPr>
              <p:nvPr/>
            </p:nvSpPr>
            <p:spPr bwMode="black">
              <a:xfrm>
                <a:off x="1721648" y="5621397"/>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10" name="Freeform 40">
                <a:extLst>
                  <a:ext uri="{FF2B5EF4-FFF2-40B4-BE49-F238E27FC236}">
                    <a16:creationId xmlns:a16="http://schemas.microsoft.com/office/drawing/2014/main" id="{E8733227-BD2E-43EA-A489-68409BEA64D8}"/>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9" name="Group 95">
              <a:extLst>
                <a:ext uri="{FF2B5EF4-FFF2-40B4-BE49-F238E27FC236}">
                  <a16:creationId xmlns:a16="http://schemas.microsoft.com/office/drawing/2014/main" id="{2247A1F6-F230-45CA-A69D-C91F92859968}"/>
                </a:ext>
              </a:extLst>
            </p:cNvPr>
            <p:cNvGrpSpPr/>
            <p:nvPr/>
          </p:nvGrpSpPr>
          <p:grpSpPr bwMode="black">
            <a:xfrm>
              <a:off x="5346699" y="3661884"/>
              <a:ext cx="910109" cy="212267"/>
              <a:chOff x="9053746" y="4958394"/>
              <a:chExt cx="913569" cy="220459"/>
            </a:xfrm>
            <a:grpFill/>
            <a:effectLst/>
          </p:grpSpPr>
          <p:sp>
            <p:nvSpPr>
              <p:cNvPr id="194" name="Freeform 25">
                <a:extLst>
                  <a:ext uri="{FF2B5EF4-FFF2-40B4-BE49-F238E27FC236}">
                    <a16:creationId xmlns:a16="http://schemas.microsoft.com/office/drawing/2014/main" id="{30AE3D31-5E81-4FA7-9456-F52846F6C5B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5" name="Freeform 26">
                <a:extLst>
                  <a:ext uri="{FF2B5EF4-FFF2-40B4-BE49-F238E27FC236}">
                    <a16:creationId xmlns:a16="http://schemas.microsoft.com/office/drawing/2014/main" id="{E2F1A380-D8AC-4BEC-B6CE-D1BD2F923E7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6" name="Freeform 27">
                <a:extLst>
                  <a:ext uri="{FF2B5EF4-FFF2-40B4-BE49-F238E27FC236}">
                    <a16:creationId xmlns:a16="http://schemas.microsoft.com/office/drawing/2014/main" id="{0A607213-D9AF-41EF-AABA-4714A2009E50}"/>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7" name="Freeform 28">
                <a:extLst>
                  <a:ext uri="{FF2B5EF4-FFF2-40B4-BE49-F238E27FC236}">
                    <a16:creationId xmlns:a16="http://schemas.microsoft.com/office/drawing/2014/main" id="{9D8D3BBF-376E-4B56-A766-0DA33B56681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8" name="Freeform 29">
                <a:extLst>
                  <a:ext uri="{FF2B5EF4-FFF2-40B4-BE49-F238E27FC236}">
                    <a16:creationId xmlns:a16="http://schemas.microsoft.com/office/drawing/2014/main" id="{2F179F5A-9D7D-4FB6-A0EF-1CC805C2EF62}"/>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9" name="Freeform 30">
                <a:extLst>
                  <a:ext uri="{FF2B5EF4-FFF2-40B4-BE49-F238E27FC236}">
                    <a16:creationId xmlns:a16="http://schemas.microsoft.com/office/drawing/2014/main" id="{B936F57A-EE54-4750-A7DB-6E10F8EB38D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0" name="Freeform 31">
                <a:extLst>
                  <a:ext uri="{FF2B5EF4-FFF2-40B4-BE49-F238E27FC236}">
                    <a16:creationId xmlns:a16="http://schemas.microsoft.com/office/drawing/2014/main" id="{E94E767B-BC82-4814-A2E6-A1B38F522AD3}"/>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1" name="Freeform 32">
                <a:extLst>
                  <a:ext uri="{FF2B5EF4-FFF2-40B4-BE49-F238E27FC236}">
                    <a16:creationId xmlns:a16="http://schemas.microsoft.com/office/drawing/2014/main" id="{7843A6D8-28B3-492C-9298-2817D3FAE61D}"/>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0" name="Group 96">
              <a:extLst>
                <a:ext uri="{FF2B5EF4-FFF2-40B4-BE49-F238E27FC236}">
                  <a16:creationId xmlns:a16="http://schemas.microsoft.com/office/drawing/2014/main" id="{C680BD16-35E5-427D-AFDB-711304368412}"/>
                </a:ext>
              </a:extLst>
            </p:cNvPr>
            <p:cNvGrpSpPr/>
            <p:nvPr/>
          </p:nvGrpSpPr>
          <p:grpSpPr bwMode="black">
            <a:xfrm>
              <a:off x="5454161" y="4709776"/>
              <a:ext cx="863040" cy="174483"/>
              <a:chOff x="5513886" y="4978012"/>
              <a:chExt cx="866327" cy="181218"/>
            </a:xfrm>
            <a:grpFill/>
            <a:effectLst/>
          </p:grpSpPr>
          <p:sp>
            <p:nvSpPr>
              <p:cNvPr id="187" name="Freeform 29">
                <a:extLst>
                  <a:ext uri="{FF2B5EF4-FFF2-40B4-BE49-F238E27FC236}">
                    <a16:creationId xmlns:a16="http://schemas.microsoft.com/office/drawing/2014/main" id="{C0B42505-7976-45A3-8703-B4947CDDC60D}"/>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8" name="Freeform 30">
                <a:extLst>
                  <a:ext uri="{FF2B5EF4-FFF2-40B4-BE49-F238E27FC236}">
                    <a16:creationId xmlns:a16="http://schemas.microsoft.com/office/drawing/2014/main" id="{558EF59E-0278-4C4D-B0E0-BD128BE56743}"/>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9" name="Freeform 31">
                <a:extLst>
                  <a:ext uri="{FF2B5EF4-FFF2-40B4-BE49-F238E27FC236}">
                    <a16:creationId xmlns:a16="http://schemas.microsoft.com/office/drawing/2014/main" id="{253864B7-A24B-4D26-B4C8-E810A8708A55}"/>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0" name="Freeform 32">
                <a:extLst>
                  <a:ext uri="{FF2B5EF4-FFF2-40B4-BE49-F238E27FC236}">
                    <a16:creationId xmlns:a16="http://schemas.microsoft.com/office/drawing/2014/main" id="{42651149-4E05-4BBF-B0A9-D95704A99775}"/>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1" name="Freeform 551">
                <a:extLst>
                  <a:ext uri="{FF2B5EF4-FFF2-40B4-BE49-F238E27FC236}">
                    <a16:creationId xmlns:a16="http://schemas.microsoft.com/office/drawing/2014/main" id="{359034C4-3166-4563-B1E3-9A1546054C6B}"/>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2" name="Freeform 552">
                <a:extLst>
                  <a:ext uri="{FF2B5EF4-FFF2-40B4-BE49-F238E27FC236}">
                    <a16:creationId xmlns:a16="http://schemas.microsoft.com/office/drawing/2014/main" id="{812124DE-44A2-4C93-8D0E-972064AD4186}"/>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3" name="Freeform 553">
                <a:extLst>
                  <a:ext uri="{FF2B5EF4-FFF2-40B4-BE49-F238E27FC236}">
                    <a16:creationId xmlns:a16="http://schemas.microsoft.com/office/drawing/2014/main" id="{A4D40B03-E6AC-4187-8AC2-07545618CDB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1" name="Group 97">
              <a:extLst>
                <a:ext uri="{FF2B5EF4-FFF2-40B4-BE49-F238E27FC236}">
                  <a16:creationId xmlns:a16="http://schemas.microsoft.com/office/drawing/2014/main" id="{45732C5A-0923-4D81-AC53-100FB3430796}"/>
                </a:ext>
              </a:extLst>
            </p:cNvPr>
            <p:cNvGrpSpPr/>
            <p:nvPr/>
          </p:nvGrpSpPr>
          <p:grpSpPr bwMode="black">
            <a:xfrm>
              <a:off x="6825959" y="4717656"/>
              <a:ext cx="575838" cy="158661"/>
              <a:chOff x="4664767" y="4986232"/>
              <a:chExt cx="578026" cy="164783"/>
            </a:xfrm>
            <a:grpFill/>
            <a:effectLst/>
          </p:grpSpPr>
          <p:sp>
            <p:nvSpPr>
              <p:cNvPr id="182" name="Freeform 22">
                <a:extLst>
                  <a:ext uri="{FF2B5EF4-FFF2-40B4-BE49-F238E27FC236}">
                    <a16:creationId xmlns:a16="http://schemas.microsoft.com/office/drawing/2014/main" id="{27241C74-57FF-4F3B-81B0-FC20B2F91A68}"/>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3" name="Freeform 23">
                <a:extLst>
                  <a:ext uri="{FF2B5EF4-FFF2-40B4-BE49-F238E27FC236}">
                    <a16:creationId xmlns:a16="http://schemas.microsoft.com/office/drawing/2014/main" id="{47ED6ECA-F317-4472-9F7C-DE70E875A87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4" name="Freeform 24">
                <a:extLst>
                  <a:ext uri="{FF2B5EF4-FFF2-40B4-BE49-F238E27FC236}">
                    <a16:creationId xmlns:a16="http://schemas.microsoft.com/office/drawing/2014/main" id="{CAC16BBF-2E0C-4932-A9A8-6F53F5648109}"/>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5" name="Freeform 25">
                <a:extLst>
                  <a:ext uri="{FF2B5EF4-FFF2-40B4-BE49-F238E27FC236}">
                    <a16:creationId xmlns:a16="http://schemas.microsoft.com/office/drawing/2014/main" id="{6648229A-609B-4624-B202-9E57E727594D}"/>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6" name="Freeform 26">
                <a:extLst>
                  <a:ext uri="{FF2B5EF4-FFF2-40B4-BE49-F238E27FC236}">
                    <a16:creationId xmlns:a16="http://schemas.microsoft.com/office/drawing/2014/main" id="{14DF7DD6-E172-4461-918D-FF951A533489}"/>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2" name="Group 98">
              <a:extLst>
                <a:ext uri="{FF2B5EF4-FFF2-40B4-BE49-F238E27FC236}">
                  <a16:creationId xmlns:a16="http://schemas.microsoft.com/office/drawing/2014/main" id="{DD9C3725-D93C-44FB-9EC3-562DE63BAAFC}"/>
                </a:ext>
              </a:extLst>
            </p:cNvPr>
            <p:cNvGrpSpPr/>
            <p:nvPr/>
          </p:nvGrpSpPr>
          <p:grpSpPr bwMode="black">
            <a:xfrm>
              <a:off x="8833845" y="5267927"/>
              <a:ext cx="995957" cy="189522"/>
              <a:chOff x="1502088" y="4970205"/>
              <a:chExt cx="999744" cy="196837"/>
            </a:xfrm>
            <a:grpFill/>
            <a:effectLst/>
          </p:grpSpPr>
          <p:sp>
            <p:nvSpPr>
              <p:cNvPr id="177" name="Freeform 19">
                <a:extLst>
                  <a:ext uri="{FF2B5EF4-FFF2-40B4-BE49-F238E27FC236}">
                    <a16:creationId xmlns:a16="http://schemas.microsoft.com/office/drawing/2014/main" id="{7E0094CF-4B87-4360-BBEC-D30FCF955273}"/>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8" name="Freeform 20">
                <a:extLst>
                  <a:ext uri="{FF2B5EF4-FFF2-40B4-BE49-F238E27FC236}">
                    <a16:creationId xmlns:a16="http://schemas.microsoft.com/office/drawing/2014/main" id="{F8A4CB57-9C37-4C56-A79B-1698035587FF}"/>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9" name="Freeform 21">
                <a:extLst>
                  <a:ext uri="{FF2B5EF4-FFF2-40B4-BE49-F238E27FC236}">
                    <a16:creationId xmlns:a16="http://schemas.microsoft.com/office/drawing/2014/main" id="{BA0DA987-E06B-43C3-BA2D-F96538400287}"/>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0" name="Freeform 22">
                <a:extLst>
                  <a:ext uri="{FF2B5EF4-FFF2-40B4-BE49-F238E27FC236}">
                    <a16:creationId xmlns:a16="http://schemas.microsoft.com/office/drawing/2014/main" id="{E14600E3-EBA1-4B3D-96B2-EDE16E3E0B0D}"/>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1" name="Freeform 23">
                <a:extLst>
                  <a:ext uri="{FF2B5EF4-FFF2-40B4-BE49-F238E27FC236}">
                    <a16:creationId xmlns:a16="http://schemas.microsoft.com/office/drawing/2014/main" id="{A9162BDB-EA78-40D2-84F1-BDCBE39ACA89}"/>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3" name="Group 99">
              <a:extLst>
                <a:ext uri="{FF2B5EF4-FFF2-40B4-BE49-F238E27FC236}">
                  <a16:creationId xmlns:a16="http://schemas.microsoft.com/office/drawing/2014/main" id="{2B57A4E6-E660-4771-9E6D-CFFC5A2993A1}"/>
                </a:ext>
              </a:extLst>
            </p:cNvPr>
            <p:cNvGrpSpPr/>
            <p:nvPr/>
          </p:nvGrpSpPr>
          <p:grpSpPr bwMode="black">
            <a:xfrm>
              <a:off x="6458681" y="3621984"/>
              <a:ext cx="757653" cy="292132"/>
              <a:chOff x="6651306" y="4916921"/>
              <a:chExt cx="760536" cy="303406"/>
            </a:xfrm>
            <a:grpFill/>
            <a:effectLst/>
          </p:grpSpPr>
          <p:sp>
            <p:nvSpPr>
              <p:cNvPr id="172" name="Freeform 18">
                <a:extLst>
                  <a:ext uri="{FF2B5EF4-FFF2-40B4-BE49-F238E27FC236}">
                    <a16:creationId xmlns:a16="http://schemas.microsoft.com/office/drawing/2014/main" id="{94B13A32-2BEF-4357-8373-A25529700D2A}"/>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3" name="Freeform 19">
                <a:extLst>
                  <a:ext uri="{FF2B5EF4-FFF2-40B4-BE49-F238E27FC236}">
                    <a16:creationId xmlns:a16="http://schemas.microsoft.com/office/drawing/2014/main" id="{34612A08-F978-4A70-8D1E-392A46803F7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4" name="Freeform 20">
                <a:extLst>
                  <a:ext uri="{FF2B5EF4-FFF2-40B4-BE49-F238E27FC236}">
                    <a16:creationId xmlns:a16="http://schemas.microsoft.com/office/drawing/2014/main" id="{17ACE2FC-A16A-4A7D-AD78-DF82EDED5D4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5" name="Freeform 21">
                <a:extLst>
                  <a:ext uri="{FF2B5EF4-FFF2-40B4-BE49-F238E27FC236}">
                    <a16:creationId xmlns:a16="http://schemas.microsoft.com/office/drawing/2014/main" id="{3E24C41E-6103-4C1F-AF51-D637D0469564}"/>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6" name="Freeform 22">
                <a:extLst>
                  <a:ext uri="{FF2B5EF4-FFF2-40B4-BE49-F238E27FC236}">
                    <a16:creationId xmlns:a16="http://schemas.microsoft.com/office/drawing/2014/main" id="{0EFBC063-34FA-4D2C-97BF-230B5562768F}"/>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4" name="Group 100">
              <a:extLst>
                <a:ext uri="{FF2B5EF4-FFF2-40B4-BE49-F238E27FC236}">
                  <a16:creationId xmlns:a16="http://schemas.microsoft.com/office/drawing/2014/main" id="{8C075C05-2129-4235-B032-6A4B48E0A180}"/>
                </a:ext>
              </a:extLst>
            </p:cNvPr>
            <p:cNvGrpSpPr/>
            <p:nvPr/>
          </p:nvGrpSpPr>
          <p:grpSpPr bwMode="black">
            <a:xfrm>
              <a:off x="3754836" y="4680693"/>
              <a:ext cx="1190590" cy="232649"/>
              <a:chOff x="3393928" y="4967561"/>
              <a:chExt cx="999744" cy="202126"/>
            </a:xfrm>
            <a:grpFill/>
            <a:effectLst/>
          </p:grpSpPr>
          <p:sp>
            <p:nvSpPr>
              <p:cNvPr id="163" name="Freeform 27">
                <a:extLst>
                  <a:ext uri="{FF2B5EF4-FFF2-40B4-BE49-F238E27FC236}">
                    <a16:creationId xmlns:a16="http://schemas.microsoft.com/office/drawing/2014/main" id="{8F2CF371-335F-4254-8F92-F9767A34976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4" name="Freeform 28">
                <a:extLst>
                  <a:ext uri="{FF2B5EF4-FFF2-40B4-BE49-F238E27FC236}">
                    <a16:creationId xmlns:a16="http://schemas.microsoft.com/office/drawing/2014/main" id="{1C0762BE-21C4-41F4-98A3-24358962E23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5" name="Rectangle 29">
                <a:extLst>
                  <a:ext uri="{FF2B5EF4-FFF2-40B4-BE49-F238E27FC236}">
                    <a16:creationId xmlns:a16="http://schemas.microsoft.com/office/drawing/2014/main" id="{E1521524-1CFA-4D3E-A1B8-0F4748DA3205}"/>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6" name="Freeform 30">
                <a:extLst>
                  <a:ext uri="{FF2B5EF4-FFF2-40B4-BE49-F238E27FC236}">
                    <a16:creationId xmlns:a16="http://schemas.microsoft.com/office/drawing/2014/main" id="{6B5B65E5-F620-40D0-AB43-A3DAD0F164C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7" name="Freeform 31">
                <a:extLst>
                  <a:ext uri="{FF2B5EF4-FFF2-40B4-BE49-F238E27FC236}">
                    <a16:creationId xmlns:a16="http://schemas.microsoft.com/office/drawing/2014/main" id="{F8006013-CF80-4A0E-B3CA-9341C7BC3A6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0E562CBD-16FC-456C-BE1D-B5F92E4E0A33}"/>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D98A2571-179C-4553-9A06-DC5DC92C86E2}"/>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0" name="Freeform 34">
                <a:extLst>
                  <a:ext uri="{FF2B5EF4-FFF2-40B4-BE49-F238E27FC236}">
                    <a16:creationId xmlns:a16="http://schemas.microsoft.com/office/drawing/2014/main" id="{C53F9FAB-E9B7-4586-9570-C534BB51641A}"/>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1" name="Freeform 35">
                <a:extLst>
                  <a:ext uri="{FF2B5EF4-FFF2-40B4-BE49-F238E27FC236}">
                    <a16:creationId xmlns:a16="http://schemas.microsoft.com/office/drawing/2014/main" id="{124CC6B3-F16A-4E86-9BDC-CAE1BDA3D446}"/>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5" name="Group 101">
              <a:extLst>
                <a:ext uri="{FF2B5EF4-FFF2-40B4-BE49-F238E27FC236}">
                  <a16:creationId xmlns:a16="http://schemas.microsoft.com/office/drawing/2014/main" id="{B51FE73D-E0D2-4D06-9069-C89DC449DEF8}"/>
                </a:ext>
              </a:extLst>
            </p:cNvPr>
            <p:cNvGrpSpPr/>
            <p:nvPr/>
          </p:nvGrpSpPr>
          <p:grpSpPr bwMode="black">
            <a:xfrm>
              <a:off x="3754817" y="4213291"/>
              <a:ext cx="559558" cy="179455"/>
              <a:chOff x="10238410" y="4967852"/>
              <a:chExt cx="561691" cy="186381"/>
            </a:xfrm>
            <a:grpFill/>
            <a:effectLst/>
          </p:grpSpPr>
          <p:sp>
            <p:nvSpPr>
              <p:cNvPr id="158" name="Freeform 34">
                <a:extLst>
                  <a:ext uri="{FF2B5EF4-FFF2-40B4-BE49-F238E27FC236}">
                    <a16:creationId xmlns:a16="http://schemas.microsoft.com/office/drawing/2014/main" id="{102ED4EE-FE99-49F4-BF7F-1334EFA77CAA}"/>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9" name="Freeform 35">
                <a:extLst>
                  <a:ext uri="{FF2B5EF4-FFF2-40B4-BE49-F238E27FC236}">
                    <a16:creationId xmlns:a16="http://schemas.microsoft.com/office/drawing/2014/main" id="{F4E16DD5-DE67-4E8A-A3B5-995DED5CCC9E}"/>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0" name="Freeform 36">
                <a:extLst>
                  <a:ext uri="{FF2B5EF4-FFF2-40B4-BE49-F238E27FC236}">
                    <a16:creationId xmlns:a16="http://schemas.microsoft.com/office/drawing/2014/main" id="{4F475ED1-0DB8-48F0-970B-2E969130BFC7}"/>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1" name="Rectangle 37">
                <a:extLst>
                  <a:ext uri="{FF2B5EF4-FFF2-40B4-BE49-F238E27FC236}">
                    <a16:creationId xmlns:a16="http://schemas.microsoft.com/office/drawing/2014/main" id="{7E213F2D-7BC1-416F-A0E1-FD7FE1A108EF}"/>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7729CB22-FA38-4B49-920D-C748BC03CFAA}"/>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6" name="Group 102">
              <a:extLst>
                <a:ext uri="{FF2B5EF4-FFF2-40B4-BE49-F238E27FC236}">
                  <a16:creationId xmlns:a16="http://schemas.microsoft.com/office/drawing/2014/main" id="{F4B7A5BB-4EC8-4E2A-BE93-CA35489A85D6}"/>
                </a:ext>
              </a:extLst>
            </p:cNvPr>
            <p:cNvGrpSpPr/>
            <p:nvPr/>
          </p:nvGrpSpPr>
          <p:grpSpPr bwMode="black">
            <a:xfrm>
              <a:off x="3754814" y="2578650"/>
              <a:ext cx="1095549" cy="218577"/>
              <a:chOff x="7682933" y="4955117"/>
              <a:chExt cx="1099718" cy="227012"/>
            </a:xfrm>
            <a:grpFill/>
            <a:effectLst/>
          </p:grpSpPr>
          <p:sp>
            <p:nvSpPr>
              <p:cNvPr id="149" name="Freeform 22">
                <a:extLst>
                  <a:ext uri="{FF2B5EF4-FFF2-40B4-BE49-F238E27FC236}">
                    <a16:creationId xmlns:a16="http://schemas.microsoft.com/office/drawing/2014/main" id="{92D0B74C-9AFF-4712-988B-C3C69774DD96}"/>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0" name="Freeform 23">
                <a:extLst>
                  <a:ext uri="{FF2B5EF4-FFF2-40B4-BE49-F238E27FC236}">
                    <a16:creationId xmlns:a16="http://schemas.microsoft.com/office/drawing/2014/main" id="{C99034F1-4A43-43F1-9AAC-9DBE428BC400}"/>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1" name="Freeform 24">
                <a:extLst>
                  <a:ext uri="{FF2B5EF4-FFF2-40B4-BE49-F238E27FC236}">
                    <a16:creationId xmlns:a16="http://schemas.microsoft.com/office/drawing/2014/main" id="{CC443EBB-69FA-4BDC-8C2E-13773C0555AD}"/>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2" name="Freeform 25">
                <a:extLst>
                  <a:ext uri="{FF2B5EF4-FFF2-40B4-BE49-F238E27FC236}">
                    <a16:creationId xmlns:a16="http://schemas.microsoft.com/office/drawing/2014/main" id="{4A716952-BB87-492B-9A46-FA706068EC7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3" name="Freeform 26">
                <a:extLst>
                  <a:ext uri="{FF2B5EF4-FFF2-40B4-BE49-F238E27FC236}">
                    <a16:creationId xmlns:a16="http://schemas.microsoft.com/office/drawing/2014/main" id="{A4575914-30BA-4F35-8AF3-8A33AA6132CF}"/>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4" name="Freeform 27">
                <a:extLst>
                  <a:ext uri="{FF2B5EF4-FFF2-40B4-BE49-F238E27FC236}">
                    <a16:creationId xmlns:a16="http://schemas.microsoft.com/office/drawing/2014/main" id="{D1D81220-7270-434A-A359-890686873602}"/>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5" name="Freeform 28">
                <a:extLst>
                  <a:ext uri="{FF2B5EF4-FFF2-40B4-BE49-F238E27FC236}">
                    <a16:creationId xmlns:a16="http://schemas.microsoft.com/office/drawing/2014/main" id="{E1D8B096-CFDE-44E1-AEE7-7C6DF061A4EA}"/>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6" name="Freeform 29">
                <a:extLst>
                  <a:ext uri="{FF2B5EF4-FFF2-40B4-BE49-F238E27FC236}">
                    <a16:creationId xmlns:a16="http://schemas.microsoft.com/office/drawing/2014/main" id="{A08FED40-C041-4A87-A4F1-FBE10FF7AFF2}"/>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7" name="Freeform 30">
                <a:extLst>
                  <a:ext uri="{FF2B5EF4-FFF2-40B4-BE49-F238E27FC236}">
                    <a16:creationId xmlns:a16="http://schemas.microsoft.com/office/drawing/2014/main" id="{CA8FEBD4-A78E-440A-AA43-83E0400FF71E}"/>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7" name="Group 103">
              <a:extLst>
                <a:ext uri="{FF2B5EF4-FFF2-40B4-BE49-F238E27FC236}">
                  <a16:creationId xmlns:a16="http://schemas.microsoft.com/office/drawing/2014/main" id="{F11E9FF0-4B69-4EE2-A7D6-A63FB8B102B8}"/>
                </a:ext>
              </a:extLst>
            </p:cNvPr>
            <p:cNvGrpSpPr/>
            <p:nvPr/>
          </p:nvGrpSpPr>
          <p:grpSpPr bwMode="black">
            <a:xfrm>
              <a:off x="6115582" y="4210211"/>
              <a:ext cx="348584" cy="182537"/>
              <a:chOff x="2772926" y="4973833"/>
              <a:chExt cx="349910" cy="189581"/>
            </a:xfrm>
            <a:grpFill/>
            <a:effectLst/>
          </p:grpSpPr>
          <p:sp>
            <p:nvSpPr>
              <p:cNvPr id="146" name="Freeform 21">
                <a:extLst>
                  <a:ext uri="{FF2B5EF4-FFF2-40B4-BE49-F238E27FC236}">
                    <a16:creationId xmlns:a16="http://schemas.microsoft.com/office/drawing/2014/main" id="{242A9510-4ECD-42B1-93D0-13388469F74A}"/>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7" name="Freeform 22">
                <a:extLst>
                  <a:ext uri="{FF2B5EF4-FFF2-40B4-BE49-F238E27FC236}">
                    <a16:creationId xmlns:a16="http://schemas.microsoft.com/office/drawing/2014/main" id="{34FF1967-4909-41BE-B280-34BE9C57B72D}"/>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8" name="Freeform 23">
                <a:extLst>
                  <a:ext uri="{FF2B5EF4-FFF2-40B4-BE49-F238E27FC236}">
                    <a16:creationId xmlns:a16="http://schemas.microsoft.com/office/drawing/2014/main" id="{8180BC64-1D48-4642-8679-3BFBBD92169C}"/>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8" name="Group 104">
              <a:extLst>
                <a:ext uri="{FF2B5EF4-FFF2-40B4-BE49-F238E27FC236}">
                  <a16:creationId xmlns:a16="http://schemas.microsoft.com/office/drawing/2014/main" id="{86BC6229-2B66-49CC-A897-1B709E78196C}"/>
                </a:ext>
              </a:extLst>
            </p:cNvPr>
            <p:cNvGrpSpPr/>
            <p:nvPr/>
          </p:nvGrpSpPr>
          <p:grpSpPr bwMode="black">
            <a:xfrm>
              <a:off x="7912029" y="3108081"/>
              <a:ext cx="1082223" cy="207534"/>
              <a:chOff x="5953627" y="6205329"/>
              <a:chExt cx="1086337" cy="215543"/>
            </a:xfrm>
            <a:grpFill/>
            <a:effectLst/>
          </p:grpSpPr>
          <p:sp>
            <p:nvSpPr>
              <p:cNvPr id="135" name="Freeform 24">
                <a:extLst>
                  <a:ext uri="{FF2B5EF4-FFF2-40B4-BE49-F238E27FC236}">
                    <a16:creationId xmlns:a16="http://schemas.microsoft.com/office/drawing/2014/main" id="{909237A3-E533-4103-B481-4B02E2A9FA90}"/>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6" name="Freeform 25">
                <a:extLst>
                  <a:ext uri="{FF2B5EF4-FFF2-40B4-BE49-F238E27FC236}">
                    <a16:creationId xmlns:a16="http://schemas.microsoft.com/office/drawing/2014/main" id="{53F1F6A1-3A6B-409F-BB18-8C527D8C0B5E}"/>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7" name="Freeform 26">
                <a:extLst>
                  <a:ext uri="{FF2B5EF4-FFF2-40B4-BE49-F238E27FC236}">
                    <a16:creationId xmlns:a16="http://schemas.microsoft.com/office/drawing/2014/main" id="{768C8623-E1D2-411C-BE5C-69F2C6500F90}"/>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7638CF30-6522-486C-872F-6BC4BF881E96}"/>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20E74404-054F-4CDC-BE32-6DDA830265D2}"/>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0" name="Freeform 29">
                <a:extLst>
                  <a:ext uri="{FF2B5EF4-FFF2-40B4-BE49-F238E27FC236}">
                    <a16:creationId xmlns:a16="http://schemas.microsoft.com/office/drawing/2014/main" id="{D241157D-75E3-4A36-8966-45CF8CA823D5}"/>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953BCD51-71CC-48FA-8D5D-17A438E4B4A0}"/>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2" name="Freeform 31">
                <a:extLst>
                  <a:ext uri="{FF2B5EF4-FFF2-40B4-BE49-F238E27FC236}">
                    <a16:creationId xmlns:a16="http://schemas.microsoft.com/office/drawing/2014/main" id="{946C29BD-2781-4637-9B0C-6B0ECC372CE7}"/>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3" name="Rectangle 32">
                <a:extLst>
                  <a:ext uri="{FF2B5EF4-FFF2-40B4-BE49-F238E27FC236}">
                    <a16:creationId xmlns:a16="http://schemas.microsoft.com/office/drawing/2014/main" id="{4A94011A-097D-49E4-8AAB-97EC47AEBA10}"/>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4" name="Freeform 33">
                <a:extLst>
                  <a:ext uri="{FF2B5EF4-FFF2-40B4-BE49-F238E27FC236}">
                    <a16:creationId xmlns:a16="http://schemas.microsoft.com/office/drawing/2014/main" id="{7E5D5F15-2A34-4057-8D23-46A5F3C0ECF3}"/>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5" name="Freeform 34">
                <a:extLst>
                  <a:ext uri="{FF2B5EF4-FFF2-40B4-BE49-F238E27FC236}">
                    <a16:creationId xmlns:a16="http://schemas.microsoft.com/office/drawing/2014/main" id="{3280AD1D-7F7F-468D-968E-A819AF146935}"/>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9" name="Group 105">
              <a:extLst>
                <a:ext uri="{FF2B5EF4-FFF2-40B4-BE49-F238E27FC236}">
                  <a16:creationId xmlns:a16="http://schemas.microsoft.com/office/drawing/2014/main" id="{062A4F08-F567-4E9C-8B9E-11ED3C898F65}"/>
                </a:ext>
              </a:extLst>
            </p:cNvPr>
            <p:cNvGrpSpPr/>
            <p:nvPr/>
          </p:nvGrpSpPr>
          <p:grpSpPr bwMode="black">
            <a:xfrm>
              <a:off x="6803199" y="2526022"/>
              <a:ext cx="915643" cy="323947"/>
              <a:chOff x="7376591" y="6134773"/>
              <a:chExt cx="919129" cy="336446"/>
            </a:xfrm>
            <a:grpFill/>
            <a:effectLst/>
          </p:grpSpPr>
          <p:sp>
            <p:nvSpPr>
              <p:cNvPr id="128" name="Freeform 24">
                <a:extLst>
                  <a:ext uri="{FF2B5EF4-FFF2-40B4-BE49-F238E27FC236}">
                    <a16:creationId xmlns:a16="http://schemas.microsoft.com/office/drawing/2014/main" id="{DA526EA5-0519-46E9-A94D-536DCFB303F4}"/>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9" name="Freeform 25">
                <a:extLst>
                  <a:ext uri="{FF2B5EF4-FFF2-40B4-BE49-F238E27FC236}">
                    <a16:creationId xmlns:a16="http://schemas.microsoft.com/office/drawing/2014/main" id="{A4CC34F9-F23C-4958-8B1E-F81EB9C01EA4}"/>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0" name="Freeform 26">
                <a:extLst>
                  <a:ext uri="{FF2B5EF4-FFF2-40B4-BE49-F238E27FC236}">
                    <a16:creationId xmlns:a16="http://schemas.microsoft.com/office/drawing/2014/main" id="{94D2DB4E-C8A2-4C86-BCFA-181811B2541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1" name="Freeform 27">
                <a:extLst>
                  <a:ext uri="{FF2B5EF4-FFF2-40B4-BE49-F238E27FC236}">
                    <a16:creationId xmlns:a16="http://schemas.microsoft.com/office/drawing/2014/main" id="{B71DC4A9-AF24-4401-975C-1B66940C9C73}"/>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2" name="Freeform 28">
                <a:extLst>
                  <a:ext uri="{FF2B5EF4-FFF2-40B4-BE49-F238E27FC236}">
                    <a16:creationId xmlns:a16="http://schemas.microsoft.com/office/drawing/2014/main" id="{F63FF0C1-7C35-4E9E-A09C-3A2AB0B37312}"/>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3" name="Freeform 29">
                <a:extLst>
                  <a:ext uri="{FF2B5EF4-FFF2-40B4-BE49-F238E27FC236}">
                    <a16:creationId xmlns:a16="http://schemas.microsoft.com/office/drawing/2014/main" id="{710EF77C-F150-4D10-92B8-5A9F4FB5680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4" name="Freeform 30">
                <a:extLst>
                  <a:ext uri="{FF2B5EF4-FFF2-40B4-BE49-F238E27FC236}">
                    <a16:creationId xmlns:a16="http://schemas.microsoft.com/office/drawing/2014/main" id="{7F4A54F0-5AD4-4718-A7A2-0C5DC249887D}"/>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0" name="Group 106">
              <a:extLst>
                <a:ext uri="{FF2B5EF4-FFF2-40B4-BE49-F238E27FC236}">
                  <a16:creationId xmlns:a16="http://schemas.microsoft.com/office/drawing/2014/main" id="{61E6C6CB-988B-4C30-AF84-3731002E37E0}"/>
                </a:ext>
              </a:extLst>
            </p:cNvPr>
            <p:cNvGrpSpPr/>
            <p:nvPr/>
          </p:nvGrpSpPr>
          <p:grpSpPr bwMode="black">
            <a:xfrm>
              <a:off x="7910530" y="4706745"/>
              <a:ext cx="712165" cy="180546"/>
              <a:chOff x="420233" y="6191684"/>
              <a:chExt cx="714879" cy="187513"/>
            </a:xfrm>
            <a:grpFill/>
            <a:effectLst/>
          </p:grpSpPr>
          <p:sp>
            <p:nvSpPr>
              <p:cNvPr id="116" name="Freeform 20">
                <a:extLst>
                  <a:ext uri="{FF2B5EF4-FFF2-40B4-BE49-F238E27FC236}">
                    <a16:creationId xmlns:a16="http://schemas.microsoft.com/office/drawing/2014/main" id="{00B85A10-A74C-4D42-A588-41A95590872E}"/>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7" name="Freeform 21">
                <a:extLst>
                  <a:ext uri="{FF2B5EF4-FFF2-40B4-BE49-F238E27FC236}">
                    <a16:creationId xmlns:a16="http://schemas.microsoft.com/office/drawing/2014/main" id="{0E24EE00-072D-4E71-9443-F98DC0BA46FF}"/>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8" name="Freeform 22">
                <a:extLst>
                  <a:ext uri="{FF2B5EF4-FFF2-40B4-BE49-F238E27FC236}">
                    <a16:creationId xmlns:a16="http://schemas.microsoft.com/office/drawing/2014/main" id="{F98D3700-B67D-45F5-AF09-29B00F5C29B5}"/>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9" name="Freeform 25">
                <a:extLst>
                  <a:ext uri="{FF2B5EF4-FFF2-40B4-BE49-F238E27FC236}">
                    <a16:creationId xmlns:a16="http://schemas.microsoft.com/office/drawing/2014/main" id="{D676B763-031C-4B78-8F66-9175BD235370}"/>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0" name="Freeform 26">
                <a:extLst>
                  <a:ext uri="{FF2B5EF4-FFF2-40B4-BE49-F238E27FC236}">
                    <a16:creationId xmlns:a16="http://schemas.microsoft.com/office/drawing/2014/main" id="{C4F0F645-7B6F-4D95-9A52-D6CB87C3741F}"/>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1" name="Freeform 36">
                <a:extLst>
                  <a:ext uri="{FF2B5EF4-FFF2-40B4-BE49-F238E27FC236}">
                    <a16:creationId xmlns:a16="http://schemas.microsoft.com/office/drawing/2014/main" id="{642CB8C5-C585-4AD3-B641-68D3CF606D9F}"/>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2" name="Freeform 37">
                <a:extLst>
                  <a:ext uri="{FF2B5EF4-FFF2-40B4-BE49-F238E27FC236}">
                    <a16:creationId xmlns:a16="http://schemas.microsoft.com/office/drawing/2014/main" id="{30274396-F345-4425-87C9-540B6C79302E}"/>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3" name="Freeform 38">
                <a:extLst>
                  <a:ext uri="{FF2B5EF4-FFF2-40B4-BE49-F238E27FC236}">
                    <a16:creationId xmlns:a16="http://schemas.microsoft.com/office/drawing/2014/main" id="{9BADB120-3DC2-428E-BB94-9F6EEDBADE09}"/>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4" name="Freeform 39">
                <a:extLst>
                  <a:ext uri="{FF2B5EF4-FFF2-40B4-BE49-F238E27FC236}">
                    <a16:creationId xmlns:a16="http://schemas.microsoft.com/office/drawing/2014/main" id="{A744BD4C-4297-400F-BB14-03E3B1289E34}"/>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5" name="Freeform 42">
                <a:extLst>
                  <a:ext uri="{FF2B5EF4-FFF2-40B4-BE49-F238E27FC236}">
                    <a16:creationId xmlns:a16="http://schemas.microsoft.com/office/drawing/2014/main" id="{80675E69-7FBA-4FA7-85E6-703B2CA7E4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6" name="Freeform 43">
                <a:extLst>
                  <a:ext uri="{FF2B5EF4-FFF2-40B4-BE49-F238E27FC236}">
                    <a16:creationId xmlns:a16="http://schemas.microsoft.com/office/drawing/2014/main" id="{0208BC7A-7E6E-479C-8EA8-3BB39C8F73FF}"/>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7" name="Freeform 44">
                <a:extLst>
                  <a:ext uri="{FF2B5EF4-FFF2-40B4-BE49-F238E27FC236}">
                    <a16:creationId xmlns:a16="http://schemas.microsoft.com/office/drawing/2014/main" id="{0B0D3DB3-798A-4C6D-8A26-3B8CDD378660}"/>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1" name="Group 107">
              <a:extLst>
                <a:ext uri="{FF2B5EF4-FFF2-40B4-BE49-F238E27FC236}">
                  <a16:creationId xmlns:a16="http://schemas.microsoft.com/office/drawing/2014/main" id="{D7DACEE8-5B3E-4B45-80FB-4525F692D564}"/>
                </a:ext>
              </a:extLst>
            </p:cNvPr>
            <p:cNvGrpSpPr/>
            <p:nvPr/>
          </p:nvGrpSpPr>
          <p:grpSpPr bwMode="black">
            <a:xfrm>
              <a:off x="3754570" y="3564615"/>
              <a:ext cx="1389796" cy="384501"/>
              <a:chOff x="2649884" y="6146155"/>
              <a:chExt cx="1395225" cy="400069"/>
            </a:xfrm>
            <a:grpFill/>
            <a:effectLst/>
          </p:grpSpPr>
          <p:sp>
            <p:nvSpPr>
              <p:cNvPr id="105" name="Line 6">
                <a:extLst>
                  <a:ext uri="{FF2B5EF4-FFF2-40B4-BE49-F238E27FC236}">
                    <a16:creationId xmlns:a16="http://schemas.microsoft.com/office/drawing/2014/main" id="{D6CC1C11-0158-419A-B1DD-2E74972CC28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C9F8EC80-938D-4D85-A6D8-29B69CAED115}"/>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E621632E-F4DF-49A0-BB04-4F6BFECF5170}"/>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2027F5AD-C926-4CF6-A0C1-E44E3144E624}"/>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50DBB569-E9DE-427A-A6F0-E0B172ED4E68}"/>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CAD2A530-78CC-4C92-9D51-67D019D29368}"/>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69233490-A82F-4DF7-8CDE-B1BFDFC07EC8}"/>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AE8A910C-90A2-4252-8816-F9A12DF38313}"/>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589B9F03-AED1-4A80-8DE4-21DF22417307}"/>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44A7076-F8BE-4B64-B08C-C982E31533C1}"/>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6F3FABEF-EA4F-4A8A-8AC5-554F55756FCB}"/>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07714A7-8162-4789-A2C9-BBE0059676B1}"/>
                </a:ext>
              </a:extLst>
            </p:cNvPr>
            <p:cNvGrpSpPr/>
            <p:nvPr/>
          </p:nvGrpSpPr>
          <p:grpSpPr bwMode="black">
            <a:xfrm>
              <a:off x="3754846" y="5195652"/>
              <a:ext cx="837045" cy="261824"/>
              <a:chOff x="8632347" y="6167032"/>
              <a:chExt cx="840228" cy="271928"/>
            </a:xfrm>
            <a:grpFill/>
            <a:effectLst/>
          </p:grpSpPr>
          <p:sp>
            <p:nvSpPr>
              <p:cNvPr id="102" name="Freeform 17">
                <a:extLst>
                  <a:ext uri="{FF2B5EF4-FFF2-40B4-BE49-F238E27FC236}">
                    <a16:creationId xmlns:a16="http://schemas.microsoft.com/office/drawing/2014/main" id="{1D19EA06-8074-490E-8B24-96B63EF9F419}"/>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3" name="Freeform 18">
                <a:extLst>
                  <a:ext uri="{FF2B5EF4-FFF2-40B4-BE49-F238E27FC236}">
                    <a16:creationId xmlns:a16="http://schemas.microsoft.com/office/drawing/2014/main" id="{135C8411-E63E-4007-9F00-AC18FB99DE37}"/>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4" name="Freeform 19">
                <a:extLst>
                  <a:ext uri="{FF2B5EF4-FFF2-40B4-BE49-F238E27FC236}">
                    <a16:creationId xmlns:a16="http://schemas.microsoft.com/office/drawing/2014/main" id="{9964350E-48D0-4AD2-8F07-637ED2BD9C07}"/>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3" name="Group 109">
              <a:extLst>
                <a:ext uri="{FF2B5EF4-FFF2-40B4-BE49-F238E27FC236}">
                  <a16:creationId xmlns:a16="http://schemas.microsoft.com/office/drawing/2014/main" id="{860B2D42-75F5-42F1-B561-A7A8DCE7AD2C}"/>
                </a:ext>
              </a:extLst>
            </p:cNvPr>
            <p:cNvGrpSpPr/>
            <p:nvPr/>
          </p:nvGrpSpPr>
          <p:grpSpPr bwMode="black">
            <a:xfrm>
              <a:off x="4680830" y="4223987"/>
              <a:ext cx="1068247" cy="168760"/>
              <a:chOff x="9809204" y="6215358"/>
              <a:chExt cx="1072317" cy="175273"/>
            </a:xfrm>
            <a:grpFill/>
            <a:effectLst/>
          </p:grpSpPr>
          <p:sp>
            <p:nvSpPr>
              <p:cNvPr id="94" name="Freeform 23">
                <a:extLst>
                  <a:ext uri="{FF2B5EF4-FFF2-40B4-BE49-F238E27FC236}">
                    <a16:creationId xmlns:a16="http://schemas.microsoft.com/office/drawing/2014/main" id="{8B3BED61-2A86-41B6-9F9D-D5060594A141}"/>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60626344-FD3F-4B6E-8FC4-C75FDCEDEA67}"/>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94073297-B27F-441D-9EDF-640AA577E698}"/>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7" name="Freeform 26">
                <a:extLst>
                  <a:ext uri="{FF2B5EF4-FFF2-40B4-BE49-F238E27FC236}">
                    <a16:creationId xmlns:a16="http://schemas.microsoft.com/office/drawing/2014/main" id="{2E3EE262-A805-4187-A0BA-33F2AC59B94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8" name="Freeform 27">
                <a:extLst>
                  <a:ext uri="{FF2B5EF4-FFF2-40B4-BE49-F238E27FC236}">
                    <a16:creationId xmlns:a16="http://schemas.microsoft.com/office/drawing/2014/main" id="{06C37944-1026-48AF-B36F-BC267C150D45}"/>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9" name="Freeform 28">
                <a:extLst>
                  <a:ext uri="{FF2B5EF4-FFF2-40B4-BE49-F238E27FC236}">
                    <a16:creationId xmlns:a16="http://schemas.microsoft.com/office/drawing/2014/main" id="{E261D172-EAC7-4499-A584-996750DF49D7}"/>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E7FA7DDB-7500-4D98-B891-B0EBB2C26176}"/>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832D9454-A311-4FCC-9674-EA317B29EBAB}"/>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4" name="Group 110">
              <a:extLst>
                <a:ext uri="{FF2B5EF4-FFF2-40B4-BE49-F238E27FC236}">
                  <a16:creationId xmlns:a16="http://schemas.microsoft.com/office/drawing/2014/main" id="{609EE55A-E9B3-4D9F-AEBE-9FCC2F921A7D}"/>
                </a:ext>
              </a:extLst>
            </p:cNvPr>
            <p:cNvGrpSpPr/>
            <p:nvPr/>
          </p:nvGrpSpPr>
          <p:grpSpPr bwMode="black">
            <a:xfrm>
              <a:off x="3754852" y="3089263"/>
              <a:ext cx="1230585" cy="245111"/>
              <a:chOff x="4381738" y="6174707"/>
              <a:chExt cx="1235264" cy="254570"/>
            </a:xfrm>
            <a:grpFill/>
            <a:effectLst/>
          </p:grpSpPr>
          <p:sp>
            <p:nvSpPr>
              <p:cNvPr id="85" name="Freeform 5">
                <a:extLst>
                  <a:ext uri="{FF2B5EF4-FFF2-40B4-BE49-F238E27FC236}">
                    <a16:creationId xmlns:a16="http://schemas.microsoft.com/office/drawing/2014/main" id="{9B0FB5B6-8700-47CA-BC3E-29071E571B9F}"/>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4BED51FA-3C7D-4814-874B-17F273406041}"/>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672EDE0E-A1DA-40A9-BEBD-DCFFB1433F1A}"/>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93D22D4A-0F1B-4EAF-AFEC-4CD7D0E7BD5B}"/>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8E59BED9-B7D7-40B8-8C25-0B243839F96F}"/>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6C23B8CF-F86C-49F4-9043-6942771458EA}"/>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1" name="Freeform 11">
                <a:extLst>
                  <a:ext uri="{FF2B5EF4-FFF2-40B4-BE49-F238E27FC236}">
                    <a16:creationId xmlns:a16="http://schemas.microsoft.com/office/drawing/2014/main" id="{D8B6F798-5D78-426F-9090-5F2AE04CDDD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2" name="Freeform 12">
                <a:extLst>
                  <a:ext uri="{FF2B5EF4-FFF2-40B4-BE49-F238E27FC236}">
                    <a16:creationId xmlns:a16="http://schemas.microsoft.com/office/drawing/2014/main" id="{F9397169-9F51-4CF9-BD37-45D0571A7013}"/>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E18138B5-1E75-4815-9835-DCCE21582020}"/>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5" name="Group 111">
              <a:extLst>
                <a:ext uri="{FF2B5EF4-FFF2-40B4-BE49-F238E27FC236}">
                  <a16:creationId xmlns:a16="http://schemas.microsoft.com/office/drawing/2014/main" id="{212CB879-C4FD-4B3D-ADC9-F0A2ADFBD8A7}"/>
                </a:ext>
              </a:extLst>
            </p:cNvPr>
            <p:cNvGrpSpPr/>
            <p:nvPr/>
          </p:nvGrpSpPr>
          <p:grpSpPr bwMode="black">
            <a:xfrm>
              <a:off x="7952417" y="5217856"/>
              <a:ext cx="661304" cy="239594"/>
              <a:chOff x="11218145" y="6191686"/>
              <a:chExt cx="663815" cy="248839"/>
            </a:xfrm>
            <a:grpFill/>
            <a:effectLst/>
          </p:grpSpPr>
          <p:sp>
            <p:nvSpPr>
              <p:cNvPr id="79" name="Freeform 18">
                <a:extLst>
                  <a:ext uri="{FF2B5EF4-FFF2-40B4-BE49-F238E27FC236}">
                    <a16:creationId xmlns:a16="http://schemas.microsoft.com/office/drawing/2014/main" id="{16C8F70F-426E-4B27-978A-E515EBA94755}"/>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0" name="Freeform 19">
                <a:extLst>
                  <a:ext uri="{FF2B5EF4-FFF2-40B4-BE49-F238E27FC236}">
                    <a16:creationId xmlns:a16="http://schemas.microsoft.com/office/drawing/2014/main" id="{4DF41914-D2F5-4660-90F8-8BA23F75861A}"/>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7F45D8AA-B89F-4ECE-AB62-499CC3FEA100}"/>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2" name="Freeform 21">
                <a:extLst>
                  <a:ext uri="{FF2B5EF4-FFF2-40B4-BE49-F238E27FC236}">
                    <a16:creationId xmlns:a16="http://schemas.microsoft.com/office/drawing/2014/main" id="{574930B1-1672-42CD-AFEE-E9032492C70A}"/>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3" name="Freeform 22">
                <a:extLst>
                  <a:ext uri="{FF2B5EF4-FFF2-40B4-BE49-F238E27FC236}">
                    <a16:creationId xmlns:a16="http://schemas.microsoft.com/office/drawing/2014/main" id="{20625C29-4749-49EC-89CD-F9472D1AC787}"/>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4" name="Freeform 23">
                <a:extLst>
                  <a:ext uri="{FF2B5EF4-FFF2-40B4-BE49-F238E27FC236}">
                    <a16:creationId xmlns:a16="http://schemas.microsoft.com/office/drawing/2014/main" id="{C6F85D5A-FF3B-40EF-84B2-6124CD17DE99}"/>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6" name="Group 112">
              <a:extLst>
                <a:ext uri="{FF2B5EF4-FFF2-40B4-BE49-F238E27FC236}">
                  <a16:creationId xmlns:a16="http://schemas.microsoft.com/office/drawing/2014/main" id="{C7EC44DA-D421-41B3-8436-845028EE9E83}"/>
                </a:ext>
              </a:extLst>
            </p:cNvPr>
            <p:cNvGrpSpPr/>
            <p:nvPr/>
          </p:nvGrpSpPr>
          <p:grpSpPr bwMode="black">
            <a:xfrm>
              <a:off x="4812020" y="5206181"/>
              <a:ext cx="838328" cy="251295"/>
              <a:chOff x="1471737" y="6192453"/>
              <a:chExt cx="841520" cy="260991"/>
            </a:xfrm>
            <a:grpFill/>
            <a:effectLst/>
          </p:grpSpPr>
          <p:sp>
            <p:nvSpPr>
              <p:cNvPr id="72" name="Freeform 20">
                <a:extLst>
                  <a:ext uri="{FF2B5EF4-FFF2-40B4-BE49-F238E27FC236}">
                    <a16:creationId xmlns:a16="http://schemas.microsoft.com/office/drawing/2014/main" id="{7124C121-D69C-4FF0-9A26-75F85BB984B2}"/>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3" name="Freeform 21">
                <a:extLst>
                  <a:ext uri="{FF2B5EF4-FFF2-40B4-BE49-F238E27FC236}">
                    <a16:creationId xmlns:a16="http://schemas.microsoft.com/office/drawing/2014/main" id="{BCB5CE5D-5F08-4596-9939-59B64C93633B}"/>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4" name="Freeform 22">
                <a:extLst>
                  <a:ext uri="{FF2B5EF4-FFF2-40B4-BE49-F238E27FC236}">
                    <a16:creationId xmlns:a16="http://schemas.microsoft.com/office/drawing/2014/main" id="{D535A7EC-79F1-49A1-9635-66BB7940B970}"/>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8473EE25-A2BC-40B6-A2BE-DD285231E02C}"/>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C6F07E5-57CA-4ABD-A6AE-E120A9FCB3A1}"/>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FE41ED6C-F71A-47DE-B9EB-0B64A10070D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8EDEC589-A6B7-4E73-B39E-1382EB28B234}"/>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7" name="Group 113">
              <a:extLst>
                <a:ext uri="{FF2B5EF4-FFF2-40B4-BE49-F238E27FC236}">
                  <a16:creationId xmlns:a16="http://schemas.microsoft.com/office/drawing/2014/main" id="{662E2312-F7FE-4664-A518-C14D4294000A}"/>
                </a:ext>
              </a:extLst>
            </p:cNvPr>
            <p:cNvGrpSpPr/>
            <p:nvPr/>
          </p:nvGrpSpPr>
          <p:grpSpPr bwMode="black">
            <a:xfrm>
              <a:off x="8172356" y="2514540"/>
              <a:ext cx="556544" cy="346672"/>
              <a:chOff x="2481885" y="4360116"/>
              <a:chExt cx="558662" cy="360056"/>
            </a:xfrm>
            <a:grpFill/>
            <a:effectLst/>
          </p:grpSpPr>
          <p:sp>
            <p:nvSpPr>
              <p:cNvPr id="65" name="Freeform 21">
                <a:extLst>
                  <a:ext uri="{FF2B5EF4-FFF2-40B4-BE49-F238E27FC236}">
                    <a16:creationId xmlns:a16="http://schemas.microsoft.com/office/drawing/2014/main" id="{2B3ACAE5-E613-4062-8F7C-3E81FDAD8A4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6" name="Freeform 22">
                <a:extLst>
                  <a:ext uri="{FF2B5EF4-FFF2-40B4-BE49-F238E27FC236}">
                    <a16:creationId xmlns:a16="http://schemas.microsoft.com/office/drawing/2014/main" id="{FA62CFD3-090C-4B9E-ACA9-BAB70BF42D08}"/>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7" name="Freeform 23">
                <a:extLst>
                  <a:ext uri="{FF2B5EF4-FFF2-40B4-BE49-F238E27FC236}">
                    <a16:creationId xmlns:a16="http://schemas.microsoft.com/office/drawing/2014/main" id="{E0541C9F-74E1-4CB6-8BDE-5B6EA4F7B869}"/>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8" name="Freeform 24">
                <a:extLst>
                  <a:ext uri="{FF2B5EF4-FFF2-40B4-BE49-F238E27FC236}">
                    <a16:creationId xmlns:a16="http://schemas.microsoft.com/office/drawing/2014/main" id="{9BAEFC31-E7CA-4616-A476-906CD7B0E79D}"/>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9" name="Freeform 25">
                <a:extLst>
                  <a:ext uri="{FF2B5EF4-FFF2-40B4-BE49-F238E27FC236}">
                    <a16:creationId xmlns:a16="http://schemas.microsoft.com/office/drawing/2014/main" id="{8387ECEE-A8A3-4CBE-8B50-41B016C7DD79}"/>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0" name="Freeform 26">
                <a:extLst>
                  <a:ext uri="{FF2B5EF4-FFF2-40B4-BE49-F238E27FC236}">
                    <a16:creationId xmlns:a16="http://schemas.microsoft.com/office/drawing/2014/main" id="{1977B96A-CE76-4670-AA25-8FAF6EDFB685}"/>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01D1883E-5668-415B-8A75-BB972154CAB4}"/>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8" name="Group 114">
              <a:extLst>
                <a:ext uri="{FF2B5EF4-FFF2-40B4-BE49-F238E27FC236}">
                  <a16:creationId xmlns:a16="http://schemas.microsoft.com/office/drawing/2014/main" id="{A42D0483-33A5-45D0-B09B-831216708582}"/>
                </a:ext>
              </a:extLst>
            </p:cNvPr>
            <p:cNvGrpSpPr/>
            <p:nvPr/>
          </p:nvGrpSpPr>
          <p:grpSpPr bwMode="black">
            <a:xfrm>
              <a:off x="9182440" y="2598431"/>
              <a:ext cx="647371" cy="179015"/>
              <a:chOff x="6791943" y="4414224"/>
              <a:chExt cx="649833" cy="185924"/>
            </a:xfrm>
            <a:grpFill/>
            <a:effectLst/>
          </p:grpSpPr>
          <p:sp>
            <p:nvSpPr>
              <p:cNvPr id="59" name="Freeform 22">
                <a:extLst>
                  <a:ext uri="{FF2B5EF4-FFF2-40B4-BE49-F238E27FC236}">
                    <a16:creationId xmlns:a16="http://schemas.microsoft.com/office/drawing/2014/main" id="{E9A257BF-2914-42D1-896E-974969E11F83}"/>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0" name="Freeform 23">
                <a:extLst>
                  <a:ext uri="{FF2B5EF4-FFF2-40B4-BE49-F238E27FC236}">
                    <a16:creationId xmlns:a16="http://schemas.microsoft.com/office/drawing/2014/main" id="{114BA250-4209-4669-A150-4C2F6FD2A314}"/>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1" name="Freeform 24">
                <a:extLst>
                  <a:ext uri="{FF2B5EF4-FFF2-40B4-BE49-F238E27FC236}">
                    <a16:creationId xmlns:a16="http://schemas.microsoft.com/office/drawing/2014/main" id="{A3E79439-CB0B-46A3-937B-14BBDBC334A9}"/>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2" name="Freeform 25">
                <a:extLst>
                  <a:ext uri="{FF2B5EF4-FFF2-40B4-BE49-F238E27FC236}">
                    <a16:creationId xmlns:a16="http://schemas.microsoft.com/office/drawing/2014/main" id="{EC56A094-EC14-490E-82BD-23404EF20AC8}"/>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3" name="Freeform 26">
                <a:extLst>
                  <a:ext uri="{FF2B5EF4-FFF2-40B4-BE49-F238E27FC236}">
                    <a16:creationId xmlns:a16="http://schemas.microsoft.com/office/drawing/2014/main" id="{A3C76317-CCC1-4E8D-BB7B-E9C115745C3B}"/>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4" name="Freeform 27">
                <a:extLst>
                  <a:ext uri="{FF2B5EF4-FFF2-40B4-BE49-F238E27FC236}">
                    <a16:creationId xmlns:a16="http://schemas.microsoft.com/office/drawing/2014/main" id="{628B6152-C481-4AD9-A1BB-4ECBB6CC5015}"/>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9" name="Group 115">
              <a:extLst>
                <a:ext uri="{FF2B5EF4-FFF2-40B4-BE49-F238E27FC236}">
                  <a16:creationId xmlns:a16="http://schemas.microsoft.com/office/drawing/2014/main" id="{01D000FF-F392-4315-9058-840C63A3740A}"/>
                </a:ext>
              </a:extLst>
            </p:cNvPr>
            <p:cNvGrpSpPr/>
            <p:nvPr/>
          </p:nvGrpSpPr>
          <p:grpSpPr bwMode="black">
            <a:xfrm>
              <a:off x="7016406" y="5169907"/>
              <a:ext cx="715841" cy="287569"/>
              <a:chOff x="7844547" y="4357855"/>
              <a:chExt cx="718565" cy="298667"/>
            </a:xfrm>
            <a:grpFill/>
            <a:effectLst/>
          </p:grpSpPr>
          <p:sp>
            <p:nvSpPr>
              <p:cNvPr id="55" name="Freeform 18">
                <a:extLst>
                  <a:ext uri="{FF2B5EF4-FFF2-40B4-BE49-F238E27FC236}">
                    <a16:creationId xmlns:a16="http://schemas.microsoft.com/office/drawing/2014/main" id="{E27200C1-3DD7-4239-8DD9-A243F1DEFB4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6" name="Freeform 20">
                <a:extLst>
                  <a:ext uri="{FF2B5EF4-FFF2-40B4-BE49-F238E27FC236}">
                    <a16:creationId xmlns:a16="http://schemas.microsoft.com/office/drawing/2014/main" id="{5FECEAEB-7B4E-4074-9A91-0BA45AF0B1BF}"/>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7" name="Freeform 21">
                <a:extLst>
                  <a:ext uri="{FF2B5EF4-FFF2-40B4-BE49-F238E27FC236}">
                    <a16:creationId xmlns:a16="http://schemas.microsoft.com/office/drawing/2014/main" id="{3A468CED-A2E1-4817-BA47-533067B8070C}"/>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8" name="Oval 134">
                <a:extLst>
                  <a:ext uri="{FF2B5EF4-FFF2-40B4-BE49-F238E27FC236}">
                    <a16:creationId xmlns:a16="http://schemas.microsoft.com/office/drawing/2014/main" id="{2D1166A3-CD66-4448-BBBF-76E5FA08D704}"/>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0" name="Group 116">
              <a:extLst>
                <a:ext uri="{FF2B5EF4-FFF2-40B4-BE49-F238E27FC236}">
                  <a16:creationId xmlns:a16="http://schemas.microsoft.com/office/drawing/2014/main" id="{6F8B8D65-98FD-4143-89BD-52D318676DB5}"/>
                </a:ext>
              </a:extLst>
            </p:cNvPr>
            <p:cNvGrpSpPr/>
            <p:nvPr/>
          </p:nvGrpSpPr>
          <p:grpSpPr bwMode="black">
            <a:xfrm>
              <a:off x="9381630" y="4215348"/>
              <a:ext cx="448171" cy="177423"/>
              <a:chOff x="4491504" y="4454449"/>
              <a:chExt cx="449878" cy="184270"/>
            </a:xfrm>
            <a:grpFill/>
            <a:effectLst/>
          </p:grpSpPr>
          <p:sp>
            <p:nvSpPr>
              <p:cNvPr id="51" name="Freeform 22">
                <a:extLst>
                  <a:ext uri="{FF2B5EF4-FFF2-40B4-BE49-F238E27FC236}">
                    <a16:creationId xmlns:a16="http://schemas.microsoft.com/office/drawing/2014/main" id="{C08C06ED-094A-49CD-BB7C-E417255D1EF6}"/>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2" name="Freeform 23">
                <a:extLst>
                  <a:ext uri="{FF2B5EF4-FFF2-40B4-BE49-F238E27FC236}">
                    <a16:creationId xmlns:a16="http://schemas.microsoft.com/office/drawing/2014/main" id="{32CE9FCC-5DA0-4362-AB54-3868ADF3E58C}"/>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3" name="Freeform 24">
                <a:extLst>
                  <a:ext uri="{FF2B5EF4-FFF2-40B4-BE49-F238E27FC236}">
                    <a16:creationId xmlns:a16="http://schemas.microsoft.com/office/drawing/2014/main" id="{98D323BD-DA1B-49F7-BB09-5AF66F0A3BAD}"/>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4" name="Freeform 25">
                <a:extLst>
                  <a:ext uri="{FF2B5EF4-FFF2-40B4-BE49-F238E27FC236}">
                    <a16:creationId xmlns:a16="http://schemas.microsoft.com/office/drawing/2014/main" id="{B970CAAA-4460-4170-ADA9-7EFF3C81361E}"/>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1" name="Group 117">
              <a:extLst>
                <a:ext uri="{FF2B5EF4-FFF2-40B4-BE49-F238E27FC236}">
                  <a16:creationId xmlns:a16="http://schemas.microsoft.com/office/drawing/2014/main" id="{B787ED81-3CF3-4DAE-808C-6EE1BCD77926}"/>
                </a:ext>
              </a:extLst>
            </p:cNvPr>
            <p:cNvGrpSpPr/>
            <p:nvPr/>
          </p:nvGrpSpPr>
          <p:grpSpPr bwMode="black">
            <a:xfrm>
              <a:off x="7067699" y="3112314"/>
              <a:ext cx="619310" cy="199008"/>
              <a:chOff x="3467068" y="4450074"/>
              <a:chExt cx="621665" cy="206687"/>
            </a:xfrm>
            <a:grpFill/>
            <a:effectLst/>
          </p:grpSpPr>
          <p:sp>
            <p:nvSpPr>
              <p:cNvPr id="45" name="Freeform 23">
                <a:extLst>
                  <a:ext uri="{FF2B5EF4-FFF2-40B4-BE49-F238E27FC236}">
                    <a16:creationId xmlns:a16="http://schemas.microsoft.com/office/drawing/2014/main" id="{ABC5A6E4-3A68-4553-8ADD-C8C1667DBBAE}"/>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6" name="Freeform 24">
                <a:extLst>
                  <a:ext uri="{FF2B5EF4-FFF2-40B4-BE49-F238E27FC236}">
                    <a16:creationId xmlns:a16="http://schemas.microsoft.com/office/drawing/2014/main" id="{67FC438F-619B-48FF-BF62-F5C36F9960CB}"/>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7" name="Freeform 25">
                <a:extLst>
                  <a:ext uri="{FF2B5EF4-FFF2-40B4-BE49-F238E27FC236}">
                    <a16:creationId xmlns:a16="http://schemas.microsoft.com/office/drawing/2014/main" id="{26F3198C-F94A-4B6D-9EE6-849221294EAB}"/>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8" name="Freeform 26">
                <a:extLst>
                  <a:ext uri="{FF2B5EF4-FFF2-40B4-BE49-F238E27FC236}">
                    <a16:creationId xmlns:a16="http://schemas.microsoft.com/office/drawing/2014/main" id="{323E6F05-ACC0-40AE-AC36-47B0FC032DB1}"/>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A07891DB-F0D7-4667-8060-752454FFA8A4}"/>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9250238F-3487-4DE0-A182-076C9E38F8E8}"/>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2" name="Group 118">
              <a:extLst>
                <a:ext uri="{FF2B5EF4-FFF2-40B4-BE49-F238E27FC236}">
                  <a16:creationId xmlns:a16="http://schemas.microsoft.com/office/drawing/2014/main" id="{2E0695A1-8EFE-48B9-B47A-05C0DAEB0608}"/>
                </a:ext>
              </a:extLst>
            </p:cNvPr>
            <p:cNvGrpSpPr/>
            <p:nvPr/>
          </p:nvGrpSpPr>
          <p:grpSpPr bwMode="black">
            <a:xfrm>
              <a:off x="9219226" y="3072921"/>
              <a:ext cx="610574" cy="277794"/>
              <a:chOff x="8669045" y="5484723"/>
              <a:chExt cx="612897" cy="288514"/>
            </a:xfrm>
            <a:grpFill/>
            <a:effectLst/>
          </p:grpSpPr>
          <p:sp>
            <p:nvSpPr>
              <p:cNvPr id="43" name="Freeform 16">
                <a:extLst>
                  <a:ext uri="{FF2B5EF4-FFF2-40B4-BE49-F238E27FC236}">
                    <a16:creationId xmlns:a16="http://schemas.microsoft.com/office/drawing/2014/main" id="{2E2996F5-467F-4832-8F84-2E22686CCBCC}"/>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4" name="Freeform 17">
                <a:extLst>
                  <a:ext uri="{FF2B5EF4-FFF2-40B4-BE49-F238E27FC236}">
                    <a16:creationId xmlns:a16="http://schemas.microsoft.com/office/drawing/2014/main" id="{F3564008-6ADC-418C-8EFC-F07D42F057F0}"/>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spTree>
    <p:extLst>
      <p:ext uri="{BB962C8B-B14F-4D97-AF65-F5344CB8AC3E}">
        <p14:creationId xmlns:p14="http://schemas.microsoft.com/office/powerpoint/2010/main" val="288006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675A0-0301-470D-A77A-12B508600EB3}"/>
              </a:ext>
            </a:extLst>
          </p:cNvPr>
          <p:cNvSpPr/>
          <p:nvPr/>
        </p:nvSpPr>
        <p:spPr>
          <a:xfrm>
            <a:off x="2113781" y="2921198"/>
            <a:ext cx="8646983" cy="707886"/>
          </a:xfrm>
          <a:prstGeom prst="rect">
            <a:avLst/>
          </a:prstGeom>
        </p:spPr>
        <p:txBody>
          <a:bodyPr wrap="none">
            <a:spAutoFit/>
          </a:bodyPr>
          <a:lstStyle/>
          <a:p>
            <a:r>
              <a:rPr lang="fr-FR" sz="4000" spc="-147" dirty="0">
                <a:ln w="3175">
                  <a:noFill/>
                </a:ln>
                <a:solidFill>
                  <a:schemeClr val="bg1"/>
                </a:solidFill>
                <a:latin typeface="Segoe UI Semibold" panose="020B0702040204020203" pitchFamily="34" charset="0"/>
                <a:cs typeface="Segoe UI Semibold" panose="020B0702040204020203" pitchFamily="34" charset="0"/>
              </a:rPr>
              <a:t>https://aka.ms/DataInUseProtectionWS</a:t>
            </a:r>
            <a:endParaRPr lang="en-US" sz="4000" spc="-147" dirty="0">
              <a:ln w="3175">
                <a:noFill/>
              </a:ln>
              <a:solidFill>
                <a:schemeClr val="bg1"/>
              </a:solidFill>
              <a:latin typeface="Segoe UI Semibold" panose="020B0702040204020203" pitchFamily="34" charset="0"/>
              <a:cs typeface="Segoe UI Semibold" panose="020B0702040204020203" pitchFamily="34" charset="0"/>
            </a:endParaRPr>
          </a:p>
        </p:txBody>
      </p:sp>
      <p:sp>
        <p:nvSpPr>
          <p:cNvPr id="262" name="Rectangle 261">
            <a:extLst>
              <a:ext uri="{FF2B5EF4-FFF2-40B4-BE49-F238E27FC236}">
                <a16:creationId xmlns:a16="http://schemas.microsoft.com/office/drawing/2014/main" id="{FBF0E927-7926-44F8-8B49-DEF02C721E48}"/>
              </a:ext>
            </a:extLst>
          </p:cNvPr>
          <p:cNvSpPr>
            <a:spLocks noChangeArrowheads="1"/>
          </p:cNvSpPr>
          <p:nvPr/>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noProof="1">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263" name="Rectangle 262">
            <a:extLst>
              <a:ext uri="{FF2B5EF4-FFF2-40B4-BE49-F238E27FC236}">
                <a16:creationId xmlns:a16="http://schemas.microsoft.com/office/drawing/2014/main" id="{AA695ECC-BCFD-45E6-AF3C-831446160A68}"/>
              </a:ext>
            </a:extLst>
          </p:cNvPr>
          <p:cNvSpPr/>
          <p:nvPr/>
        </p:nvSpPr>
        <p:spPr>
          <a:xfrm>
            <a:off x="426204" y="5733369"/>
            <a:ext cx="2130384" cy="369332"/>
          </a:xfrm>
          <a:prstGeom prst="rect">
            <a:avLst/>
          </a:prstGeom>
        </p:spPr>
        <p:txBody>
          <a:bodyPr wrap="square">
            <a:spAutoFit/>
          </a:bodyPr>
          <a:lstStyle/>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latin typeface="Segoe UI Semibold" panose="020B0702040204020203" pitchFamily="34" charset="0"/>
              <a:cs typeface="Segoe UI Semibold" panose="020B0702040204020203" pitchFamily="34" charset="0"/>
            </a:endParaRPr>
          </a:p>
        </p:txBody>
      </p:sp>
      <p:grpSp>
        <p:nvGrpSpPr>
          <p:cNvPr id="264" name="Group 263">
            <a:extLst>
              <a:ext uri="{FF2B5EF4-FFF2-40B4-BE49-F238E27FC236}">
                <a16:creationId xmlns:a16="http://schemas.microsoft.com/office/drawing/2014/main" id="{1C229739-0F3E-4700-9E11-D56B00A797E2}"/>
              </a:ext>
            </a:extLst>
          </p:cNvPr>
          <p:cNvGrpSpPr/>
          <p:nvPr/>
        </p:nvGrpSpPr>
        <p:grpSpPr>
          <a:xfrm>
            <a:off x="512485" y="5393093"/>
            <a:ext cx="668631" cy="310109"/>
            <a:chOff x="4799902" y="2538784"/>
            <a:chExt cx="3223641" cy="1575159"/>
          </a:xfrm>
        </p:grpSpPr>
        <p:pic>
          <p:nvPicPr>
            <p:cNvPr id="265" name="Picture 264" descr="A close up of a logo&#10;&#10;Description automatically generated">
              <a:extLst>
                <a:ext uri="{FF2B5EF4-FFF2-40B4-BE49-F238E27FC236}">
                  <a16:creationId xmlns:a16="http://schemas.microsoft.com/office/drawing/2014/main" id="{B6284E41-F6BD-43E2-8E50-7EEF8730AC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267" name="Picture 266" descr="A close up of a logo&#10;&#10;Description automatically generated">
              <a:extLst>
                <a:ext uri="{FF2B5EF4-FFF2-40B4-BE49-F238E27FC236}">
                  <a16:creationId xmlns:a16="http://schemas.microsoft.com/office/drawing/2014/main" id="{EB0DF718-AE92-4304-99CB-35EBDC96A5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102736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D084-18EB-414E-A3D7-24CED0DA70D0}"/>
              </a:ext>
            </a:extLst>
          </p:cNvPr>
          <p:cNvSpPr>
            <a:spLocks noGrp="1"/>
          </p:cNvSpPr>
          <p:nvPr>
            <p:ph type="title"/>
          </p:nvPr>
        </p:nvSpPr>
        <p:spPr/>
        <p:txBody>
          <a:bodyPr/>
          <a:lstStyle/>
          <a:p>
            <a:r>
              <a:rPr lang="en-US" dirty="0"/>
              <a:t>Why do we need to also protect “data in use”?</a:t>
            </a:r>
          </a:p>
        </p:txBody>
      </p:sp>
      <p:sp>
        <p:nvSpPr>
          <p:cNvPr id="42" name="Cloud 41">
            <a:extLst>
              <a:ext uri="{FF2B5EF4-FFF2-40B4-BE49-F238E27FC236}">
                <a16:creationId xmlns:a16="http://schemas.microsoft.com/office/drawing/2014/main" id="{287AE8E1-7A86-4A08-AF7D-33113ED8D737}"/>
              </a:ext>
            </a:extLst>
          </p:cNvPr>
          <p:cNvSpPr/>
          <p:nvPr/>
        </p:nvSpPr>
        <p:spPr bwMode="auto">
          <a:xfrm>
            <a:off x="655637" y="1516062"/>
            <a:ext cx="4956444" cy="2828222"/>
          </a:xfrm>
          <a:prstGeom prst="cloud">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Cloud</a:t>
            </a:r>
          </a:p>
        </p:txBody>
      </p:sp>
      <p:sp>
        <p:nvSpPr>
          <p:cNvPr id="43" name="Rectangle 42">
            <a:extLst>
              <a:ext uri="{FF2B5EF4-FFF2-40B4-BE49-F238E27FC236}">
                <a16:creationId xmlns:a16="http://schemas.microsoft.com/office/drawing/2014/main" id="{6CE1C5B2-A7BF-4793-AFCE-4E6AA097C659}"/>
              </a:ext>
            </a:extLst>
          </p:cNvPr>
          <p:cNvSpPr/>
          <p:nvPr/>
        </p:nvSpPr>
        <p:spPr>
          <a:xfrm>
            <a:off x="1202399" y="2903874"/>
            <a:ext cx="2704882" cy="8920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Operating system</a:t>
            </a:r>
          </a:p>
        </p:txBody>
      </p:sp>
      <p:sp>
        <p:nvSpPr>
          <p:cNvPr id="44" name="Rectangle 43">
            <a:extLst>
              <a:ext uri="{FF2B5EF4-FFF2-40B4-BE49-F238E27FC236}">
                <a16:creationId xmlns:a16="http://schemas.microsoft.com/office/drawing/2014/main" id="{46D707E3-FC37-4F7E-A391-9E76B1ADEBC5}"/>
              </a:ext>
            </a:extLst>
          </p:cNvPr>
          <p:cNvSpPr/>
          <p:nvPr/>
        </p:nvSpPr>
        <p:spPr>
          <a:xfrm>
            <a:off x="1202399" y="2170986"/>
            <a:ext cx="1321504" cy="6498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App</a:t>
            </a:r>
          </a:p>
        </p:txBody>
      </p:sp>
      <p:sp>
        <p:nvSpPr>
          <p:cNvPr id="45" name="Rectangle 44">
            <a:extLst>
              <a:ext uri="{FF2B5EF4-FFF2-40B4-BE49-F238E27FC236}">
                <a16:creationId xmlns:a16="http://schemas.microsoft.com/office/drawing/2014/main" id="{F37571DB-5EA0-4A42-88D2-B781A41A2A73}"/>
              </a:ext>
            </a:extLst>
          </p:cNvPr>
          <p:cNvSpPr/>
          <p:nvPr/>
        </p:nvSpPr>
        <p:spPr>
          <a:xfrm>
            <a:off x="1202399" y="3878989"/>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Hypervisor</a:t>
            </a:r>
          </a:p>
        </p:txBody>
      </p:sp>
      <p:sp>
        <p:nvSpPr>
          <p:cNvPr id="46" name="Rectangle 45">
            <a:extLst>
              <a:ext uri="{FF2B5EF4-FFF2-40B4-BE49-F238E27FC236}">
                <a16:creationId xmlns:a16="http://schemas.microsoft.com/office/drawing/2014/main" id="{9F01DAB9-195F-4851-8F69-C499041796F7}"/>
              </a:ext>
            </a:extLst>
          </p:cNvPr>
          <p:cNvSpPr/>
          <p:nvPr/>
        </p:nvSpPr>
        <p:spPr>
          <a:xfrm>
            <a:off x="1202399" y="4510500"/>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CPU</a:t>
            </a:r>
          </a:p>
        </p:txBody>
      </p:sp>
      <p:sp>
        <p:nvSpPr>
          <p:cNvPr id="47" name="Rectangle 46">
            <a:extLst>
              <a:ext uri="{FF2B5EF4-FFF2-40B4-BE49-F238E27FC236}">
                <a16:creationId xmlns:a16="http://schemas.microsoft.com/office/drawing/2014/main" id="{C5BD6066-7B18-4E8E-BAC4-085B2956B205}"/>
              </a:ext>
            </a:extLst>
          </p:cNvPr>
          <p:cNvSpPr/>
          <p:nvPr/>
        </p:nvSpPr>
        <p:spPr>
          <a:xfrm>
            <a:off x="2611423" y="2170986"/>
            <a:ext cx="1295858" cy="64986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App</a:t>
            </a:r>
          </a:p>
        </p:txBody>
      </p:sp>
      <p:sp>
        <p:nvSpPr>
          <p:cNvPr id="48" name="Rectangle 47">
            <a:extLst>
              <a:ext uri="{FF2B5EF4-FFF2-40B4-BE49-F238E27FC236}">
                <a16:creationId xmlns:a16="http://schemas.microsoft.com/office/drawing/2014/main" id="{0E8C5121-A9B4-4EE0-B0D1-4B5D846BFA34}"/>
              </a:ext>
            </a:extLst>
          </p:cNvPr>
          <p:cNvSpPr/>
          <p:nvPr/>
        </p:nvSpPr>
        <p:spPr>
          <a:xfrm>
            <a:off x="1202399" y="5160491"/>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Host</a:t>
            </a:r>
          </a:p>
        </p:txBody>
      </p:sp>
      <p:cxnSp>
        <p:nvCxnSpPr>
          <p:cNvPr id="49" name="Straight Arrow Connector 48">
            <a:extLst>
              <a:ext uri="{FF2B5EF4-FFF2-40B4-BE49-F238E27FC236}">
                <a16:creationId xmlns:a16="http://schemas.microsoft.com/office/drawing/2014/main" id="{1C922FC5-2AEC-4BAF-AC38-451C2FC70077}"/>
              </a:ext>
              <a:ext uri="{C183D7F6-B498-43B3-948B-1728B52AA6E4}">
                <adec:decorative xmlns:adec="http://schemas.microsoft.com/office/drawing/2017/decorative" val="1"/>
              </a:ext>
            </a:extLst>
          </p:cNvPr>
          <p:cNvCxnSpPr>
            <a:cxnSpLocks/>
          </p:cNvCxnSpPr>
          <p:nvPr/>
        </p:nvCxnSpPr>
        <p:spPr>
          <a:xfrm>
            <a:off x="2220619" y="2373539"/>
            <a:ext cx="668441" cy="0"/>
          </a:xfrm>
          <a:prstGeom prst="straightConnector1">
            <a:avLst/>
          </a:prstGeom>
          <a:noFill/>
          <a:ln w="17145" cap="flat" cmpd="sng" algn="ctr">
            <a:solidFill>
              <a:srgbClr val="0078D4">
                <a:alpha val="50000"/>
              </a:srgbClr>
            </a:solidFill>
            <a:prstDash val="solid"/>
            <a:headEnd type="none"/>
            <a:tailEnd type="triangle"/>
          </a:ln>
          <a:effectLst/>
        </p:spPr>
      </p:cxnSp>
      <p:cxnSp>
        <p:nvCxnSpPr>
          <p:cNvPr id="50" name="Straight Arrow Connector 49">
            <a:extLst>
              <a:ext uri="{FF2B5EF4-FFF2-40B4-BE49-F238E27FC236}">
                <a16:creationId xmlns:a16="http://schemas.microsoft.com/office/drawing/2014/main" id="{042AAF24-7079-48EA-A1DA-E5267A5769C6}"/>
              </a:ext>
              <a:ext uri="{C183D7F6-B498-43B3-948B-1728B52AA6E4}">
                <adec:decorative xmlns:adec="http://schemas.microsoft.com/office/drawing/2017/decorative" val="1"/>
              </a:ext>
            </a:extLst>
          </p:cNvPr>
          <p:cNvCxnSpPr>
            <a:cxnSpLocks/>
          </p:cNvCxnSpPr>
          <p:nvPr/>
        </p:nvCxnSpPr>
        <p:spPr>
          <a:xfrm flipV="1">
            <a:off x="2294089" y="2642988"/>
            <a:ext cx="594970" cy="511015"/>
          </a:xfrm>
          <a:prstGeom prst="straightConnector1">
            <a:avLst/>
          </a:prstGeom>
          <a:noFill/>
          <a:ln w="17145" cap="flat" cmpd="sng" algn="ctr">
            <a:solidFill>
              <a:srgbClr val="0078D4">
                <a:alpha val="50000"/>
              </a:srgbClr>
            </a:solidFill>
            <a:prstDash val="solid"/>
            <a:headEnd type="none"/>
            <a:tailEnd type="triangle"/>
          </a:ln>
          <a:effectLst/>
        </p:spPr>
      </p:cxnSp>
      <p:cxnSp>
        <p:nvCxnSpPr>
          <p:cNvPr id="51" name="Straight Arrow Connector 50">
            <a:extLst>
              <a:ext uri="{FF2B5EF4-FFF2-40B4-BE49-F238E27FC236}">
                <a16:creationId xmlns:a16="http://schemas.microsoft.com/office/drawing/2014/main" id="{F45E956E-5EC7-4DC7-A7B0-BF19091C8DA1}"/>
              </a:ext>
              <a:ext uri="{C183D7F6-B498-43B3-948B-1728B52AA6E4}">
                <adec:decorative xmlns:adec="http://schemas.microsoft.com/office/drawing/2017/decorative" val="1"/>
              </a:ext>
            </a:extLst>
          </p:cNvPr>
          <p:cNvCxnSpPr>
            <a:cxnSpLocks/>
          </p:cNvCxnSpPr>
          <p:nvPr/>
        </p:nvCxnSpPr>
        <p:spPr>
          <a:xfrm flipV="1">
            <a:off x="3791399" y="2642988"/>
            <a:ext cx="0" cy="1428754"/>
          </a:xfrm>
          <a:prstGeom prst="straightConnector1">
            <a:avLst/>
          </a:prstGeom>
          <a:noFill/>
          <a:ln w="17145" cap="flat" cmpd="sng" algn="ctr">
            <a:solidFill>
              <a:srgbClr val="0078D4">
                <a:alpha val="50000"/>
              </a:srgbClr>
            </a:solidFill>
            <a:prstDash val="solid"/>
            <a:headEnd type="none"/>
            <a:tailEnd type="triangle"/>
          </a:ln>
          <a:effectLst/>
        </p:spPr>
      </p:cxnSp>
      <p:sp>
        <p:nvSpPr>
          <p:cNvPr id="52" name="Rectangle 51">
            <a:extLst>
              <a:ext uri="{FF2B5EF4-FFF2-40B4-BE49-F238E27FC236}">
                <a16:creationId xmlns:a16="http://schemas.microsoft.com/office/drawing/2014/main" id="{DC440F69-3E14-4F63-88DB-2C9930B87525}"/>
              </a:ext>
              <a:ext uri="{C183D7F6-B498-43B3-948B-1728B52AA6E4}">
                <adec:decorative xmlns:adec="http://schemas.microsoft.com/office/drawing/2017/decorative" val="1"/>
              </a:ext>
            </a:extLst>
          </p:cNvPr>
          <p:cNvSpPr/>
          <p:nvPr/>
        </p:nvSpPr>
        <p:spPr>
          <a:xfrm>
            <a:off x="2469895" y="2042409"/>
            <a:ext cx="1552191" cy="953967"/>
          </a:xfrm>
          <a:prstGeom prst="rect">
            <a:avLst/>
          </a:prstGeom>
          <a:noFill/>
          <a:ln w="31750" cap="flat" cmpd="sng" algn="ctr">
            <a:solidFill>
              <a:srgbClr val="243A5E"/>
            </a:solidFill>
            <a:prstDash val="solid"/>
          </a:ln>
          <a:effectLst/>
        </p:spPr>
        <p:txBody>
          <a:bodyPr lIns="121882" tIns="60940" rIns="121882" bIns="60940"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16986812-7D77-48F0-9ED6-BD4A6548FDFB}"/>
              </a:ext>
              <a:ext uri="{C183D7F6-B498-43B3-948B-1728B52AA6E4}">
                <adec:decorative xmlns:adec="http://schemas.microsoft.com/office/drawing/2017/decorative" val="1"/>
              </a:ext>
            </a:extLst>
          </p:cNvPr>
          <p:cNvGrpSpPr/>
          <p:nvPr/>
        </p:nvGrpSpPr>
        <p:grpSpPr>
          <a:xfrm>
            <a:off x="4958988" y="1809905"/>
            <a:ext cx="6777658" cy="4043677"/>
            <a:chOff x="5095874" y="1658502"/>
            <a:chExt cx="6913564" cy="4124761"/>
          </a:xfrm>
        </p:grpSpPr>
        <p:sp>
          <p:nvSpPr>
            <p:cNvPr id="54" name="Rectangle 53">
              <a:extLst>
                <a:ext uri="{FF2B5EF4-FFF2-40B4-BE49-F238E27FC236}">
                  <a16:creationId xmlns:a16="http://schemas.microsoft.com/office/drawing/2014/main" id="{EBCA0DA1-9D23-4005-AB7D-8C4D816E99B9}"/>
                </a:ext>
              </a:extLst>
            </p:cNvPr>
            <p:cNvSpPr/>
            <p:nvPr/>
          </p:nvSpPr>
          <p:spPr bwMode="auto">
            <a:xfrm>
              <a:off x="5095874" y="1658502"/>
              <a:ext cx="6913564" cy="4124761"/>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58570" tIns="358570" rIns="358570" bIns="358570" numCol="1" rtlCol="0" anchor="t" anchorCtr="0" compatLnSpc="1">
              <a:prstTxWarp prst="textNoShape">
                <a:avLst/>
              </a:prstTxWarp>
            </a:bodyPr>
            <a:lstStyle/>
            <a:p>
              <a:pPr marL="0" marR="0" lvl="0" indent="0" algn="ctr" defTabSz="914367" eaLnBrk="1" fontAlgn="auto" latinLnBrk="0" hangingPunct="1">
                <a:lnSpc>
                  <a:spcPts val="2353"/>
                </a:lnSpc>
                <a:spcBef>
                  <a:spcPts val="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1906">
              <a:extLst>
                <a:ext uri="{FF2B5EF4-FFF2-40B4-BE49-F238E27FC236}">
                  <a16:creationId xmlns:a16="http://schemas.microsoft.com/office/drawing/2014/main" id="{CC9132C9-E14F-4763-9053-EB932A46CBD9}"/>
                </a:ext>
              </a:extLst>
            </p:cNvPr>
            <p:cNvSpPr>
              <a:spLocks noEditPoints="1"/>
            </p:cNvSpPr>
            <p:nvPr/>
          </p:nvSpPr>
          <p:spPr bwMode="auto">
            <a:xfrm>
              <a:off x="8209530" y="2876483"/>
              <a:ext cx="466741" cy="466741"/>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6" name="TextBox 55">
              <a:extLst>
                <a:ext uri="{FF2B5EF4-FFF2-40B4-BE49-F238E27FC236}">
                  <a16:creationId xmlns:a16="http://schemas.microsoft.com/office/drawing/2014/main" id="{91FC7426-A98F-459D-8F88-CF1FCC529334}"/>
                </a:ext>
              </a:extLst>
            </p:cNvPr>
            <p:cNvSpPr txBox="1"/>
            <p:nvPr/>
          </p:nvSpPr>
          <p:spPr>
            <a:xfrm>
              <a:off x="7802820" y="3538385"/>
              <a:ext cx="1280160"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Host </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OS kernel</a:t>
              </a:r>
            </a:p>
          </p:txBody>
        </p:sp>
        <p:grpSp>
          <p:nvGrpSpPr>
            <p:cNvPr id="57" name="Group 56">
              <a:extLst>
                <a:ext uri="{FF2B5EF4-FFF2-40B4-BE49-F238E27FC236}">
                  <a16:creationId xmlns:a16="http://schemas.microsoft.com/office/drawing/2014/main" id="{A5A10E4C-B5A6-400A-BD93-E6A69D124A32}"/>
                </a:ext>
              </a:extLst>
            </p:cNvPr>
            <p:cNvGrpSpPr/>
            <p:nvPr/>
          </p:nvGrpSpPr>
          <p:grpSpPr>
            <a:xfrm>
              <a:off x="9734174" y="2866941"/>
              <a:ext cx="1280160" cy="998867"/>
              <a:chOff x="8724351" y="2841003"/>
              <a:chExt cx="1280160" cy="998867"/>
            </a:xfrm>
          </p:grpSpPr>
          <p:sp>
            <p:nvSpPr>
              <p:cNvPr id="78" name="TextBox 77">
                <a:extLst>
                  <a:ext uri="{FF2B5EF4-FFF2-40B4-BE49-F238E27FC236}">
                    <a16:creationId xmlns:a16="http://schemas.microsoft.com/office/drawing/2014/main" id="{D9CB533D-5B16-44CC-BE3D-F1B00A987F46}"/>
                  </a:ext>
                </a:extLst>
              </p:cNvPr>
              <p:cNvSpPr txBox="1"/>
              <p:nvPr/>
            </p:nvSpPr>
            <p:spPr>
              <a:xfrm>
                <a:off x="8724351" y="3620106"/>
                <a:ext cx="1280160" cy="219764"/>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lang="en-US" sz="1400" kern="0" dirty="0">
                    <a:solidFill>
                      <a:srgbClr val="0072C6"/>
                    </a:solidFill>
                    <a:latin typeface="Segoe UI Semibold" panose="020B0702040204020203" pitchFamily="34" charset="0"/>
                    <a:cs typeface="Segoe UI Semibold" panose="020B0702040204020203" pitchFamily="34" charset="0"/>
                  </a:rPr>
                  <a:t>Hypervisor</a:t>
                </a:r>
              </a:p>
            </p:txBody>
          </p:sp>
          <p:pic>
            <p:nvPicPr>
              <p:cNvPr id="79" name="Picture 78">
                <a:extLst>
                  <a:ext uri="{FF2B5EF4-FFF2-40B4-BE49-F238E27FC236}">
                    <a16:creationId xmlns:a16="http://schemas.microsoft.com/office/drawing/2014/main" id="{426C22BC-CC6E-464C-A37C-09B8357188D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31061" y="2841003"/>
                <a:ext cx="466741" cy="466741"/>
              </a:xfrm>
              <a:prstGeom prst="rect">
                <a:avLst/>
              </a:prstGeom>
            </p:spPr>
          </p:pic>
        </p:grpSp>
        <p:grpSp>
          <p:nvGrpSpPr>
            <p:cNvPr id="58" name="Group 57">
              <a:extLst>
                <a:ext uri="{FF2B5EF4-FFF2-40B4-BE49-F238E27FC236}">
                  <a16:creationId xmlns:a16="http://schemas.microsoft.com/office/drawing/2014/main" id="{499F93A9-5AF0-435A-8FEA-F4859D18AA5B}"/>
                </a:ext>
              </a:extLst>
            </p:cNvPr>
            <p:cNvGrpSpPr/>
            <p:nvPr/>
          </p:nvGrpSpPr>
          <p:grpSpPr>
            <a:xfrm>
              <a:off x="5957132" y="4352059"/>
              <a:ext cx="5191048" cy="970705"/>
              <a:chOff x="6008599" y="4556604"/>
              <a:chExt cx="5191048" cy="970705"/>
            </a:xfrm>
          </p:grpSpPr>
          <p:grpSp>
            <p:nvGrpSpPr>
              <p:cNvPr id="63" name="Group 62">
                <a:extLst>
                  <a:ext uri="{FF2B5EF4-FFF2-40B4-BE49-F238E27FC236}">
                    <a16:creationId xmlns:a16="http://schemas.microsoft.com/office/drawing/2014/main" id="{F44A1BC7-8CD1-4CD7-829E-C5DF1DDAF7AE}"/>
                  </a:ext>
                </a:extLst>
              </p:cNvPr>
              <p:cNvGrpSpPr/>
              <p:nvPr/>
            </p:nvGrpSpPr>
            <p:grpSpPr>
              <a:xfrm>
                <a:off x="6008599" y="4556604"/>
                <a:ext cx="1280160" cy="970705"/>
                <a:chOff x="6130481" y="4480404"/>
                <a:chExt cx="1280160" cy="970705"/>
              </a:xfrm>
            </p:grpSpPr>
            <p:grpSp>
              <p:nvGrpSpPr>
                <p:cNvPr id="74" name="Group 73">
                  <a:extLst>
                    <a:ext uri="{FF2B5EF4-FFF2-40B4-BE49-F238E27FC236}">
                      <a16:creationId xmlns:a16="http://schemas.microsoft.com/office/drawing/2014/main" id="{F88336E1-2B26-4DE5-A5AB-3BB81EB9B052}"/>
                    </a:ext>
                  </a:extLst>
                </p:cNvPr>
                <p:cNvGrpSpPr/>
                <p:nvPr/>
              </p:nvGrpSpPr>
              <p:grpSpPr>
                <a:xfrm>
                  <a:off x="6595330" y="4480404"/>
                  <a:ext cx="350462" cy="434832"/>
                  <a:chOff x="1212201" y="2843248"/>
                  <a:chExt cx="494389" cy="613409"/>
                </a:xfrm>
              </p:grpSpPr>
              <p:sp>
                <p:nvSpPr>
                  <p:cNvPr id="76" name="Freeform 5">
                    <a:extLst>
                      <a:ext uri="{FF2B5EF4-FFF2-40B4-BE49-F238E27FC236}">
                        <a16:creationId xmlns:a16="http://schemas.microsoft.com/office/drawing/2014/main" id="{72DBF425-56F3-4748-945B-1502143BD716}"/>
                      </a:ext>
                    </a:extLst>
                  </p:cNvPr>
                  <p:cNvSpPr>
                    <a:spLocks/>
                  </p:cNvSpPr>
                  <p:nvPr/>
                </p:nvSpPr>
                <p:spPr bwMode="auto">
                  <a:xfrm>
                    <a:off x="1296429"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7" name="Freeform 6">
                    <a:extLst>
                      <a:ext uri="{FF2B5EF4-FFF2-40B4-BE49-F238E27FC236}">
                        <a16:creationId xmlns:a16="http://schemas.microsoft.com/office/drawing/2014/main" id="{33F86C90-DAE5-4CA5-990C-98C9ED963EC8}"/>
                      </a:ext>
                    </a:extLst>
                  </p:cNvPr>
                  <p:cNvSpPr>
                    <a:spLocks/>
                  </p:cNvSpPr>
                  <p:nvPr/>
                </p:nvSpPr>
                <p:spPr bwMode="auto">
                  <a:xfrm>
                    <a:off x="1212201" y="3211293"/>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75" name="TextBox 74">
                  <a:extLst>
                    <a:ext uri="{FF2B5EF4-FFF2-40B4-BE49-F238E27FC236}">
                      <a16:creationId xmlns:a16="http://schemas.microsoft.com/office/drawing/2014/main" id="{B5EEEE3C-66A5-4CB2-AD94-6978498DF20B}"/>
                    </a:ext>
                  </a:extLst>
                </p:cNvPr>
                <p:cNvSpPr txBox="1"/>
                <p:nvPr/>
              </p:nvSpPr>
              <p:spPr>
                <a:xfrm>
                  <a:off x="6130481" y="5011582"/>
                  <a:ext cx="1280160" cy="43952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lang="en-US" sz="1400" kern="0" dirty="0">
                      <a:solidFill>
                        <a:srgbClr val="0072C6"/>
                      </a:solidFill>
                      <a:latin typeface="Segoe UI Semibold" panose="020B0702040204020203" pitchFamily="34" charset="0"/>
                      <a:cs typeface="Segoe UI Semibold" panose="020B0702040204020203" pitchFamily="34" charset="0"/>
                    </a:rPr>
                    <a:t>VM</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Admin</a:t>
                  </a:r>
                </a:p>
              </p:txBody>
            </p:sp>
          </p:grpSp>
          <p:grpSp>
            <p:nvGrpSpPr>
              <p:cNvPr id="64" name="Group 63">
                <a:extLst>
                  <a:ext uri="{FF2B5EF4-FFF2-40B4-BE49-F238E27FC236}">
                    <a16:creationId xmlns:a16="http://schemas.microsoft.com/office/drawing/2014/main" id="{F8780F67-EEE8-483C-B075-C2DDF599C7ED}"/>
                  </a:ext>
                </a:extLst>
              </p:cNvPr>
              <p:cNvGrpSpPr/>
              <p:nvPr/>
            </p:nvGrpSpPr>
            <p:grpSpPr>
              <a:xfrm>
                <a:off x="7939953" y="4556604"/>
                <a:ext cx="1280160" cy="970705"/>
                <a:chOff x="7794462" y="4556604"/>
                <a:chExt cx="1280160" cy="970705"/>
              </a:xfrm>
            </p:grpSpPr>
            <p:grpSp>
              <p:nvGrpSpPr>
                <p:cNvPr id="70" name="Group 69">
                  <a:extLst>
                    <a:ext uri="{FF2B5EF4-FFF2-40B4-BE49-F238E27FC236}">
                      <a16:creationId xmlns:a16="http://schemas.microsoft.com/office/drawing/2014/main" id="{6B8508B0-8B3D-49C0-B519-97B473ECCCC7}"/>
                    </a:ext>
                  </a:extLst>
                </p:cNvPr>
                <p:cNvGrpSpPr/>
                <p:nvPr/>
              </p:nvGrpSpPr>
              <p:grpSpPr>
                <a:xfrm>
                  <a:off x="8259312" y="4556604"/>
                  <a:ext cx="350462" cy="434832"/>
                  <a:chOff x="1212202" y="2843248"/>
                  <a:chExt cx="494389" cy="613409"/>
                </a:xfrm>
              </p:grpSpPr>
              <p:sp>
                <p:nvSpPr>
                  <p:cNvPr id="72" name="Freeform 5">
                    <a:extLst>
                      <a:ext uri="{FF2B5EF4-FFF2-40B4-BE49-F238E27FC236}">
                        <a16:creationId xmlns:a16="http://schemas.microsoft.com/office/drawing/2014/main" id="{58FDC943-866F-490B-8F8E-8EA1D8B900F5}"/>
                      </a:ext>
                    </a:extLst>
                  </p:cNvPr>
                  <p:cNvSpPr>
                    <a:spLocks/>
                  </p:cNvSpPr>
                  <p:nvPr/>
                </p:nvSpPr>
                <p:spPr bwMode="auto">
                  <a:xfrm>
                    <a:off x="1296430"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3" name="Freeform 6">
                    <a:extLst>
                      <a:ext uri="{FF2B5EF4-FFF2-40B4-BE49-F238E27FC236}">
                        <a16:creationId xmlns:a16="http://schemas.microsoft.com/office/drawing/2014/main" id="{8EFDA3C0-5315-4CC1-82AE-2B0CB1DCCEFA}"/>
                      </a:ext>
                    </a:extLst>
                  </p:cNvPr>
                  <p:cNvSpPr>
                    <a:spLocks/>
                  </p:cNvSpPr>
                  <p:nvPr/>
                </p:nvSpPr>
                <p:spPr bwMode="auto">
                  <a:xfrm>
                    <a:off x="1212202" y="3211293"/>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71" name="TextBox 70">
                  <a:extLst>
                    <a:ext uri="{FF2B5EF4-FFF2-40B4-BE49-F238E27FC236}">
                      <a16:creationId xmlns:a16="http://schemas.microsoft.com/office/drawing/2014/main" id="{4E918007-E62A-446F-90B1-11624D180D12}"/>
                    </a:ext>
                  </a:extLst>
                </p:cNvPr>
                <p:cNvSpPr txBox="1"/>
                <p:nvPr/>
              </p:nvSpPr>
              <p:spPr>
                <a:xfrm>
                  <a:off x="7794462" y="5087782"/>
                  <a:ext cx="1280160"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Host</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Admin</a:t>
                  </a:r>
                </a:p>
              </p:txBody>
            </p:sp>
          </p:grpSp>
          <p:grpSp>
            <p:nvGrpSpPr>
              <p:cNvPr id="65" name="Group 64">
                <a:extLst>
                  <a:ext uri="{FF2B5EF4-FFF2-40B4-BE49-F238E27FC236}">
                    <a16:creationId xmlns:a16="http://schemas.microsoft.com/office/drawing/2014/main" id="{BB6EAB06-98E6-43A6-847D-2CF3EDD4C8FE}"/>
                  </a:ext>
                </a:extLst>
              </p:cNvPr>
              <p:cNvGrpSpPr/>
              <p:nvPr/>
            </p:nvGrpSpPr>
            <p:grpSpPr>
              <a:xfrm>
                <a:off x="9823128" y="4556605"/>
                <a:ext cx="1376519" cy="970704"/>
                <a:chOff x="9680253" y="4480405"/>
                <a:chExt cx="1376519" cy="970704"/>
              </a:xfrm>
            </p:grpSpPr>
            <p:sp>
              <p:nvSpPr>
                <p:cNvPr id="66" name="TextBox 65">
                  <a:extLst>
                    <a:ext uri="{FF2B5EF4-FFF2-40B4-BE49-F238E27FC236}">
                      <a16:creationId xmlns:a16="http://schemas.microsoft.com/office/drawing/2014/main" id="{77734F58-6B88-4676-9A97-F3BF8610CE9A}"/>
                    </a:ext>
                  </a:extLst>
                </p:cNvPr>
                <p:cNvSpPr txBox="1"/>
                <p:nvPr/>
              </p:nvSpPr>
              <p:spPr>
                <a:xfrm>
                  <a:off x="9680253" y="5011582"/>
                  <a:ext cx="1376519"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Physical</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hardware access</a:t>
                  </a:r>
                </a:p>
              </p:txBody>
            </p:sp>
            <p:grpSp>
              <p:nvGrpSpPr>
                <p:cNvPr id="67" name="Group 66">
                  <a:extLst>
                    <a:ext uri="{FF2B5EF4-FFF2-40B4-BE49-F238E27FC236}">
                      <a16:creationId xmlns:a16="http://schemas.microsoft.com/office/drawing/2014/main" id="{C695156B-33D1-4877-93E0-15F4F05D5BA3}"/>
                    </a:ext>
                  </a:extLst>
                </p:cNvPr>
                <p:cNvGrpSpPr/>
                <p:nvPr/>
              </p:nvGrpSpPr>
              <p:grpSpPr>
                <a:xfrm>
                  <a:off x="10193282" y="4480405"/>
                  <a:ext cx="350462" cy="434833"/>
                  <a:chOff x="1212201" y="2843248"/>
                  <a:chExt cx="494389" cy="613410"/>
                </a:xfrm>
              </p:grpSpPr>
              <p:sp>
                <p:nvSpPr>
                  <p:cNvPr id="68" name="Freeform 5">
                    <a:extLst>
                      <a:ext uri="{FF2B5EF4-FFF2-40B4-BE49-F238E27FC236}">
                        <a16:creationId xmlns:a16="http://schemas.microsoft.com/office/drawing/2014/main" id="{3E507328-BD21-4716-9810-2735F36B7C02}"/>
                      </a:ext>
                    </a:extLst>
                  </p:cNvPr>
                  <p:cNvSpPr>
                    <a:spLocks/>
                  </p:cNvSpPr>
                  <p:nvPr/>
                </p:nvSpPr>
                <p:spPr bwMode="auto">
                  <a:xfrm>
                    <a:off x="1296429"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69" name="Freeform 6">
                    <a:extLst>
                      <a:ext uri="{FF2B5EF4-FFF2-40B4-BE49-F238E27FC236}">
                        <a16:creationId xmlns:a16="http://schemas.microsoft.com/office/drawing/2014/main" id="{1DFB07CA-1485-423C-BA48-A5BF8FBCF5DC}"/>
                      </a:ext>
                    </a:extLst>
                  </p:cNvPr>
                  <p:cNvSpPr>
                    <a:spLocks/>
                  </p:cNvSpPr>
                  <p:nvPr/>
                </p:nvSpPr>
                <p:spPr bwMode="auto">
                  <a:xfrm>
                    <a:off x="1212201" y="3211294"/>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grpSp>
        <p:sp>
          <p:nvSpPr>
            <p:cNvPr id="59" name="TextBox 58">
              <a:extLst>
                <a:ext uri="{FF2B5EF4-FFF2-40B4-BE49-F238E27FC236}">
                  <a16:creationId xmlns:a16="http://schemas.microsoft.com/office/drawing/2014/main" id="{A7B225BD-A4E2-4AF9-A8FA-AADDA7E5B334}"/>
                </a:ext>
              </a:extLst>
            </p:cNvPr>
            <p:cNvSpPr txBox="1"/>
            <p:nvPr/>
          </p:nvSpPr>
          <p:spPr>
            <a:xfrm>
              <a:off x="6506301" y="2127641"/>
              <a:ext cx="4092710" cy="251158"/>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1176"/>
                </a:spcAft>
                <a:buClrTx/>
                <a:buSzTx/>
                <a:buFontTx/>
                <a:buNone/>
                <a:tabLst/>
                <a:defRPr/>
              </a:pPr>
              <a:r>
                <a:rPr lang="en-US" sz="1600" dirty="0">
                  <a:latin typeface="Segoe UI Semibold"/>
                </a:rPr>
                <a:t>Exposed to..</a:t>
              </a:r>
            </a:p>
          </p:txBody>
        </p:sp>
        <p:grpSp>
          <p:nvGrpSpPr>
            <p:cNvPr id="60" name="Group 59">
              <a:extLst>
                <a:ext uri="{FF2B5EF4-FFF2-40B4-BE49-F238E27FC236}">
                  <a16:creationId xmlns:a16="http://schemas.microsoft.com/office/drawing/2014/main" id="{8771C208-3DC8-4648-8FC9-56084E899050}"/>
                </a:ext>
              </a:extLst>
            </p:cNvPr>
            <p:cNvGrpSpPr/>
            <p:nvPr/>
          </p:nvGrpSpPr>
          <p:grpSpPr>
            <a:xfrm>
              <a:off x="5892331" y="2859552"/>
              <a:ext cx="1280160" cy="1129628"/>
              <a:chOff x="5792463" y="2818730"/>
              <a:chExt cx="1280160" cy="1129628"/>
            </a:xfrm>
          </p:grpSpPr>
          <p:sp>
            <p:nvSpPr>
              <p:cNvPr id="61" name="TextBox 60">
                <a:extLst>
                  <a:ext uri="{FF2B5EF4-FFF2-40B4-BE49-F238E27FC236}">
                    <a16:creationId xmlns:a16="http://schemas.microsoft.com/office/drawing/2014/main" id="{62B7DA22-35B8-4CDA-A447-9588C6EC7835}"/>
                  </a:ext>
                </a:extLst>
              </p:cNvPr>
              <p:cNvSpPr txBox="1"/>
              <p:nvPr/>
            </p:nvSpPr>
            <p:spPr>
              <a:xfrm>
                <a:off x="5792463" y="3508831"/>
                <a:ext cx="1280160" cy="43952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Guest </a:t>
                </a:r>
                <a:b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b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OS</a:t>
                </a:r>
              </a:p>
            </p:txBody>
          </p:sp>
          <p:pic>
            <p:nvPicPr>
              <p:cNvPr id="62" name="Picture 2" descr="See the source image">
                <a:extLst>
                  <a:ext uri="{FF2B5EF4-FFF2-40B4-BE49-F238E27FC236}">
                    <a16:creationId xmlns:a16="http://schemas.microsoft.com/office/drawing/2014/main" id="{0478F1B7-9EE5-40EF-B13E-6C972F567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820" y="2818730"/>
                <a:ext cx="533446" cy="64008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205309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63" presetClass="path" presetSubtype="0" accel="50000" decel="50000" fill="hold" nodeType="withEffect">
                                  <p:stCondLst>
                                    <p:cond delay="0"/>
                                  </p:stCondLst>
                                  <p:childTnLst>
                                    <p:animMotion origin="layout" path="M -0.02732 -3.17749E-8 L 3.22441E-6 -3.17749E-8 " pathEditMode="relative" rAng="0" ptsTypes="AA">
                                      <p:cBhvr>
                                        <p:cTn id="33" dur="500" fill="hold"/>
                                        <p:tgtEl>
                                          <p:spTgt spid="49"/>
                                        </p:tgtEl>
                                        <p:attrNameLst>
                                          <p:attrName>ppt_x</p:attrName>
                                          <p:attrName>ppt_y</p:attrName>
                                        </p:attrNameLst>
                                      </p:cBhvr>
                                      <p:rCtr x="1366" y="0"/>
                                    </p:animMotion>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63" presetClass="path" presetSubtype="0" accel="50000" decel="50000" fill="hold" nodeType="withEffect">
                                  <p:stCondLst>
                                    <p:cond delay="0"/>
                                  </p:stCondLst>
                                  <p:childTnLst>
                                    <p:animMotion origin="layout" path="M -0.02029 0.03314 L -2.69594E-6 -4.86155E-6 " pathEditMode="relative" rAng="0" ptsTypes="AA">
                                      <p:cBhvr>
                                        <p:cTn id="39" dur="500" fill="hold"/>
                                        <p:tgtEl>
                                          <p:spTgt spid="50"/>
                                        </p:tgtEl>
                                        <p:attrNameLst>
                                          <p:attrName>ppt_x</p:attrName>
                                          <p:attrName>ppt_y</p:attrName>
                                        </p:attrNameLst>
                                      </p:cBhvr>
                                      <p:rCtr x="1008" y="-1657"/>
                                    </p:animMotion>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63" presetClass="path" presetSubtype="0" accel="50000" decel="50000" fill="hold" nodeType="withEffect">
                                  <p:stCondLst>
                                    <p:cond delay="0"/>
                                  </p:stCondLst>
                                  <p:childTnLst>
                                    <p:animMotion origin="layout" path="M 4.87873E-6 0.05129 L 4.87873E-6 2.76441E-6 " pathEditMode="relative" rAng="0" ptsTypes="AA">
                                      <p:cBhvr>
                                        <p:cTn id="45" dur="500" fill="hold"/>
                                        <p:tgtEl>
                                          <p:spTgt spid="51"/>
                                        </p:tgtEl>
                                        <p:attrNameLst>
                                          <p:attrName>ppt_x</p:attrName>
                                          <p:attrName>ppt_y</p:attrName>
                                        </p:attrNameLst>
                                      </p:cBhvr>
                                      <p:rCtr x="0" y="-2565"/>
                                    </p:animMotion>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6E47CF-41F0-46DB-AA7B-C0AADF2D2AD6}"/>
              </a:ext>
            </a:extLst>
          </p:cNvPr>
          <p:cNvPicPr>
            <a:picLocks noChangeAspect="1"/>
          </p:cNvPicPr>
          <p:nvPr/>
        </p:nvPicPr>
        <p:blipFill>
          <a:blip r:embed="rId3"/>
          <a:stretch>
            <a:fillRect/>
          </a:stretch>
        </p:blipFill>
        <p:spPr>
          <a:xfrm>
            <a:off x="1570037" y="0"/>
            <a:ext cx="8763000" cy="6517934"/>
          </a:xfrm>
          <a:prstGeom prst="rect">
            <a:avLst/>
          </a:prstGeom>
        </p:spPr>
      </p:pic>
      <p:sp>
        <p:nvSpPr>
          <p:cNvPr id="2" name="TextBox 1">
            <a:extLst>
              <a:ext uri="{FF2B5EF4-FFF2-40B4-BE49-F238E27FC236}">
                <a16:creationId xmlns:a16="http://schemas.microsoft.com/office/drawing/2014/main" id="{D5B50DBF-F6DF-4859-85FA-F07AB87A1C35}"/>
              </a:ext>
            </a:extLst>
          </p:cNvPr>
          <p:cNvSpPr txBox="1"/>
          <p:nvPr/>
        </p:nvSpPr>
        <p:spPr>
          <a:xfrm>
            <a:off x="3172154" y="6477460"/>
            <a:ext cx="555876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err="1">
                <a:gradFill>
                  <a:gsLst>
                    <a:gs pos="2917">
                      <a:schemeClr val="tx1"/>
                    </a:gs>
                    <a:gs pos="30000">
                      <a:schemeClr val="tx1"/>
                    </a:gs>
                  </a:gsLst>
                  <a:lin ang="5400000" scaled="0"/>
                </a:gradFill>
                <a:hlinkClick r:id="rId4"/>
              </a:rPr>
              <a:t>BlueHat</a:t>
            </a:r>
            <a:r>
              <a:rPr lang="en-US" sz="1600" dirty="0">
                <a:gradFill>
                  <a:gsLst>
                    <a:gs pos="2917">
                      <a:schemeClr val="tx1"/>
                    </a:gs>
                    <a:gs pos="30000">
                      <a:schemeClr val="tx1"/>
                    </a:gs>
                  </a:gsLst>
                  <a:lin ang="5400000" scaled="0"/>
                </a:gradFill>
                <a:hlinkClick r:id="rId4"/>
              </a:rPr>
              <a:t> IL 2018 - The Case of Spectre and Meltdown</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1389466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5E0D-E94A-43A6-B332-0DA210D84C5D}"/>
              </a:ext>
            </a:extLst>
          </p:cNvPr>
          <p:cNvSpPr>
            <a:spLocks noGrp="1"/>
          </p:cNvSpPr>
          <p:nvPr>
            <p:ph type="title"/>
          </p:nvPr>
        </p:nvSpPr>
        <p:spPr/>
        <p:txBody>
          <a:bodyPr/>
          <a:lstStyle/>
          <a:p>
            <a:r>
              <a:rPr lang="en-GB" dirty="0"/>
              <a:t>The broken rings of protection</a:t>
            </a:r>
            <a:endParaRPr lang="en-US" dirty="0"/>
          </a:p>
        </p:txBody>
      </p:sp>
      <p:sp>
        <p:nvSpPr>
          <p:cNvPr id="3" name="Text Placeholder 2">
            <a:extLst>
              <a:ext uri="{FF2B5EF4-FFF2-40B4-BE49-F238E27FC236}">
                <a16:creationId xmlns:a16="http://schemas.microsoft.com/office/drawing/2014/main" id="{46144974-1B7D-40AA-B875-7D45A30CDCC8}"/>
              </a:ext>
            </a:extLst>
          </p:cNvPr>
          <p:cNvSpPr>
            <a:spLocks noGrp="1"/>
          </p:cNvSpPr>
          <p:nvPr>
            <p:ph type="body" sz="quarter" idx="10"/>
          </p:nvPr>
        </p:nvSpPr>
        <p:spPr>
          <a:xfrm>
            <a:off x="274638" y="1212850"/>
            <a:ext cx="10972799" cy="2474524"/>
          </a:xfrm>
        </p:spPr>
        <p:txBody>
          <a:bodyPr/>
          <a:lstStyle/>
          <a:p>
            <a:r>
              <a:rPr lang="en-GB" dirty="0"/>
              <a:t>On January 3rd 2018, Intel, AMD and ARM holdings, as well as a number of OS vendors reported a series of major vulnerabilities</a:t>
            </a:r>
          </a:p>
          <a:p>
            <a:pPr lvl="1"/>
            <a:r>
              <a:rPr lang="en-GB" dirty="0"/>
              <a:t>Variant 1: bounds check bypass (CVE-2017-5753)</a:t>
            </a:r>
          </a:p>
          <a:p>
            <a:pPr lvl="1"/>
            <a:r>
              <a:rPr lang="en-GB" dirty="0"/>
              <a:t>Variant 2: branch target injection (CVE-2017-5715)</a:t>
            </a:r>
          </a:p>
          <a:p>
            <a:pPr lvl="1"/>
            <a:r>
              <a:rPr lang="en-GB" dirty="0"/>
              <a:t>Variant 3: rogue data cache load (CVE-2017-5754)</a:t>
            </a:r>
          </a:p>
          <a:p>
            <a:endParaRPr lang="en-GB" dirty="0"/>
          </a:p>
          <a:p>
            <a:endParaRPr lang="en-US" dirty="0"/>
          </a:p>
        </p:txBody>
      </p:sp>
      <p:pic>
        <p:nvPicPr>
          <p:cNvPr id="7" name="Picture 6">
            <a:extLst>
              <a:ext uri="{FF2B5EF4-FFF2-40B4-BE49-F238E27FC236}">
                <a16:creationId xmlns:a16="http://schemas.microsoft.com/office/drawing/2014/main" id="{3C1A3386-5404-47EC-BF8B-AC025ADB361D}"/>
              </a:ext>
            </a:extLst>
          </p:cNvPr>
          <p:cNvPicPr>
            <a:picLocks noChangeAspect="1"/>
          </p:cNvPicPr>
          <p:nvPr/>
        </p:nvPicPr>
        <p:blipFill>
          <a:blip r:embed="rId2"/>
          <a:stretch>
            <a:fillRect/>
          </a:stretch>
        </p:blipFill>
        <p:spPr>
          <a:xfrm>
            <a:off x="5608637" y="2450112"/>
            <a:ext cx="5505289" cy="3963809"/>
          </a:xfrm>
          <a:prstGeom prst="rect">
            <a:avLst/>
          </a:prstGeom>
        </p:spPr>
      </p:pic>
      <p:sp>
        <p:nvSpPr>
          <p:cNvPr id="9" name="Rectangle 8">
            <a:extLst>
              <a:ext uri="{FF2B5EF4-FFF2-40B4-BE49-F238E27FC236}">
                <a16:creationId xmlns:a16="http://schemas.microsoft.com/office/drawing/2014/main" id="{6F69CAF7-B2CC-497F-901D-A9B5C3DDABF7}"/>
              </a:ext>
            </a:extLst>
          </p:cNvPr>
          <p:cNvSpPr/>
          <p:nvPr/>
        </p:nvSpPr>
        <p:spPr>
          <a:xfrm>
            <a:off x="9799637" y="5326062"/>
            <a:ext cx="1227708" cy="307777"/>
          </a:xfrm>
          <a:prstGeom prst="rect">
            <a:avLst/>
          </a:prstGeom>
        </p:spPr>
        <p:txBody>
          <a:bodyPr wrap="none">
            <a:spAutoFit/>
          </a:bodyPr>
          <a:lstStyle/>
          <a:p>
            <a:r>
              <a:rPr lang="en-GB" sz="1400" dirty="0">
                <a:latin typeface="Segoe UI Semibold" panose="020B0702040204020203" pitchFamily="34" charset="0"/>
                <a:cs typeface="Segoe UI Semibold" panose="020B0702040204020203" pitchFamily="34" charset="0"/>
              </a:rPr>
              <a:t>Kernel Mode</a:t>
            </a:r>
          </a:p>
        </p:txBody>
      </p:sp>
      <p:sp>
        <p:nvSpPr>
          <p:cNvPr id="11" name="Rectangle 10">
            <a:extLst>
              <a:ext uri="{FF2B5EF4-FFF2-40B4-BE49-F238E27FC236}">
                <a16:creationId xmlns:a16="http://schemas.microsoft.com/office/drawing/2014/main" id="{E8779CA4-1517-4970-BAA5-CE702B12438B}"/>
              </a:ext>
            </a:extLst>
          </p:cNvPr>
          <p:cNvSpPr/>
          <p:nvPr/>
        </p:nvSpPr>
        <p:spPr>
          <a:xfrm>
            <a:off x="9799637" y="2582862"/>
            <a:ext cx="1072730" cy="307777"/>
          </a:xfrm>
          <a:prstGeom prst="rect">
            <a:avLst/>
          </a:prstGeom>
        </p:spPr>
        <p:txBody>
          <a:bodyPr wrap="none">
            <a:spAutoFit/>
          </a:bodyPr>
          <a:lstStyle/>
          <a:p>
            <a:r>
              <a:rPr lang="en-GB" sz="1400" dirty="0">
                <a:latin typeface="Segoe UI Semibold" panose="020B0702040204020203" pitchFamily="34" charset="0"/>
                <a:cs typeface="Segoe UI Semibold" panose="020B0702040204020203" pitchFamily="34" charset="0"/>
              </a:rPr>
              <a:t>User Mode</a:t>
            </a:r>
          </a:p>
        </p:txBody>
      </p:sp>
      <p:pic>
        <p:nvPicPr>
          <p:cNvPr id="15" name="Picture 14">
            <a:extLst>
              <a:ext uri="{FF2B5EF4-FFF2-40B4-BE49-F238E27FC236}">
                <a16:creationId xmlns:a16="http://schemas.microsoft.com/office/drawing/2014/main" id="{E35E067E-448B-4CEE-A430-EB1A5C9B9925}"/>
              </a:ext>
            </a:extLst>
          </p:cNvPr>
          <p:cNvPicPr>
            <a:picLocks noChangeAspect="1"/>
          </p:cNvPicPr>
          <p:nvPr/>
        </p:nvPicPr>
        <p:blipFill>
          <a:blip r:embed="rId3"/>
          <a:stretch>
            <a:fillRect/>
          </a:stretch>
        </p:blipFill>
        <p:spPr>
          <a:xfrm>
            <a:off x="3359477" y="4640262"/>
            <a:ext cx="1437260" cy="805737"/>
          </a:xfrm>
          <a:prstGeom prst="rect">
            <a:avLst/>
          </a:prstGeom>
        </p:spPr>
      </p:pic>
      <p:sp>
        <p:nvSpPr>
          <p:cNvPr id="17" name="Rectangle 16">
            <a:extLst>
              <a:ext uri="{FF2B5EF4-FFF2-40B4-BE49-F238E27FC236}">
                <a16:creationId xmlns:a16="http://schemas.microsoft.com/office/drawing/2014/main" id="{94CABFC7-82A8-40EA-9458-A23187BBBACB}"/>
              </a:ext>
            </a:extLst>
          </p:cNvPr>
          <p:cNvSpPr/>
          <p:nvPr/>
        </p:nvSpPr>
        <p:spPr>
          <a:xfrm>
            <a:off x="2733131" y="5443709"/>
            <a:ext cx="2880320" cy="830997"/>
          </a:xfrm>
          <a:prstGeom prst="rect">
            <a:avLst/>
          </a:prstGeom>
        </p:spPr>
        <p:txBody>
          <a:bodyPr wrap="square">
            <a:spAutoFit/>
          </a:bodyPr>
          <a:lstStyle/>
          <a:p>
            <a:pPr algn="ctr"/>
            <a:r>
              <a:rPr lang="en-GB" sz="1600" dirty="0"/>
              <a:t>Both Kernel Mode &amp; User Mode now theoretically exploitable </a:t>
            </a:r>
          </a:p>
        </p:txBody>
      </p:sp>
      <p:sp>
        <p:nvSpPr>
          <p:cNvPr id="21" name="Left Arrow 3">
            <a:extLst>
              <a:ext uri="{FF2B5EF4-FFF2-40B4-BE49-F238E27FC236}">
                <a16:creationId xmlns:a16="http://schemas.microsoft.com/office/drawing/2014/main" id="{EB2C09F3-B451-4B12-BDC0-365FC80F1BFC}"/>
              </a:ext>
            </a:extLst>
          </p:cNvPr>
          <p:cNvSpPr/>
          <p:nvPr/>
        </p:nvSpPr>
        <p:spPr bwMode="auto">
          <a:xfrm rot="10800000" flipV="1">
            <a:off x="7989820" y="4406872"/>
            <a:ext cx="1576757" cy="115203"/>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98C5317-1F9E-4A2B-ACAF-88A449EECF80}"/>
              </a:ext>
            </a:extLst>
          </p:cNvPr>
          <p:cNvSpPr/>
          <p:nvPr/>
        </p:nvSpPr>
        <p:spPr>
          <a:xfrm>
            <a:off x="7894637" y="3988595"/>
            <a:ext cx="1709442" cy="502766"/>
          </a:xfrm>
          <a:prstGeom prst="rect">
            <a:avLst/>
          </a:prstGeom>
        </p:spPr>
        <p:txBody>
          <a:bodyPr wrap="none">
            <a:spAutoFit/>
          </a:bodyPr>
          <a:lstStyle/>
          <a:p>
            <a:r>
              <a:rPr lang="en-GB" sz="2667" dirty="0">
                <a:solidFill>
                  <a:srgbClr val="0072C6"/>
                </a:solidFill>
              </a:rPr>
              <a:t>Meltdown</a:t>
            </a:r>
          </a:p>
        </p:txBody>
      </p:sp>
    </p:spTree>
    <p:extLst>
      <p:ext uri="{BB962C8B-B14F-4D97-AF65-F5344CB8AC3E}">
        <p14:creationId xmlns:p14="http://schemas.microsoft.com/office/powerpoint/2010/main" val="41155814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349CC8-B664-49D2-9A79-8CEACFDC8237}"/>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D80D8823-19DA-4B3C-BCAE-F45B86FDAE6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31E35119-2110-4289-A272-6D3440752B79}"/>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0DFD8041-9E06-4FAB-8684-F465700C705F}"/>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19D953B3-35D1-47EB-AF0A-A441D82B2C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30310D79-DD2F-4797-A27F-42B5FA578250}"/>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5A6E97A1-C12A-427F-B4BD-CDCE8D4C66E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A6DA3598-2897-43C8-82C1-45B666B341F9}"/>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dirty="0"/>
              <a:t>Confidential Computing (CC)</a:t>
            </a:r>
            <a:br>
              <a:rPr lang="en-US" dirty="0"/>
            </a:br>
            <a:r>
              <a:rPr lang="en-US" sz="3600" dirty="0">
                <a:latin typeface="+mn-lt"/>
              </a:rPr>
              <a:t>For your security, regulatory, and compliance needs</a:t>
            </a:r>
            <a:br>
              <a:rPr lang="en-US" sz="4400" spc="-102" dirty="0">
                <a:solidFill>
                  <a:schemeClr val="tx1">
                    <a:lumMod val="50000"/>
                  </a:schemeClr>
                </a:solidFill>
                <a:latin typeface="+mn-lt"/>
              </a:rPr>
            </a:br>
            <a:br>
              <a:rPr lang="en-US" sz="4400" spc="-102" dirty="0">
                <a:solidFill>
                  <a:schemeClr val="tx1">
                    <a:lumMod val="50000"/>
                  </a:schemeClr>
                </a:solidFill>
                <a:latin typeface="+mn-lt"/>
              </a:rPr>
            </a:br>
            <a:r>
              <a:rPr lang="en-US" sz="3200" dirty="0">
                <a:latin typeface="+mn-lt"/>
              </a:rPr>
              <a:t>The ability to store, transport, and act on compute workloads without compromising privacy of data and intellectual property</a:t>
            </a:r>
            <a:endParaRPr lang="en-US" sz="4000" dirty="0">
              <a:latin typeface="+mn-lt"/>
            </a:endParaRPr>
          </a:p>
        </p:txBody>
      </p:sp>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35434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to control the (most sensitive) data throughout its complete lifecycle?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447360"/>
            <a:ext cx="11887200" cy="1353617"/>
          </a:xfrm>
        </p:spPr>
        <p:txBody>
          <a:bodyPr/>
          <a:lstStyle/>
          <a:p>
            <a:r>
              <a:rPr lang="en-US" dirty="0"/>
              <a:t>Confidential Computing technologies are helping us evolve </a:t>
            </a:r>
            <a:r>
              <a:rPr lang="en-US" dirty="0">
                <a:solidFill>
                  <a:schemeClr val="tx1"/>
                </a:solidFill>
              </a:rPr>
              <a:t>from computing in the clear to protecting data while in use</a:t>
            </a:r>
            <a:r>
              <a:rPr lang="en-US" dirty="0"/>
              <a:t>, reducing the need for trust in HW/SW stacks &amp; operators</a:t>
            </a:r>
          </a:p>
          <a:p>
            <a:endParaRPr lang="en-US" dirty="0"/>
          </a:p>
        </p:txBody>
      </p:sp>
      <p:cxnSp>
        <p:nvCxnSpPr>
          <p:cNvPr id="37" name="Straight Connector 36">
            <a:extLst>
              <a:ext uri="{FF2B5EF4-FFF2-40B4-BE49-F238E27FC236}">
                <a16:creationId xmlns:a16="http://schemas.microsoft.com/office/drawing/2014/main" id="{17793DA7-751C-431D-84AD-A509724EDF0C}"/>
              </a:ext>
            </a:extLst>
          </p:cNvPr>
          <p:cNvCxnSpPr>
            <a:cxnSpLocks/>
          </p:cNvCxnSpPr>
          <p:nvPr/>
        </p:nvCxnSpPr>
        <p:spPr>
          <a:xfrm>
            <a:off x="4366983" y="3414200"/>
            <a:ext cx="0" cy="3580325"/>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B898A53-ABD0-4B4A-8631-1F072DDD931E}"/>
              </a:ext>
            </a:extLst>
          </p:cNvPr>
          <p:cNvCxnSpPr>
            <a:cxnSpLocks/>
          </p:cNvCxnSpPr>
          <p:nvPr/>
        </p:nvCxnSpPr>
        <p:spPr>
          <a:xfrm>
            <a:off x="8142181" y="3414200"/>
            <a:ext cx="0" cy="3580325"/>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D4B9638-005E-4FDA-96F3-41A6E67756DC}"/>
              </a:ext>
            </a:extLst>
          </p:cNvPr>
          <p:cNvSpPr/>
          <p:nvPr/>
        </p:nvSpPr>
        <p:spPr bwMode="auto">
          <a:xfrm>
            <a:off x="601653" y="2754987"/>
            <a:ext cx="7506121" cy="4799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solidFill>
                  <a:schemeClr val="bg1"/>
                </a:solidFill>
                <a:latin typeface="Segoe UI Semibold"/>
              </a:rPr>
              <a:t>Existing Encryption </a:t>
            </a:r>
          </a:p>
        </p:txBody>
      </p:sp>
      <p:sp>
        <p:nvSpPr>
          <p:cNvPr id="40" name="Rectangle 39">
            <a:extLst>
              <a:ext uri="{FF2B5EF4-FFF2-40B4-BE49-F238E27FC236}">
                <a16:creationId xmlns:a16="http://schemas.microsoft.com/office/drawing/2014/main" id="{8FEB2FA5-E0E5-4B01-8DC3-E0C343714A06}"/>
              </a:ext>
            </a:extLst>
          </p:cNvPr>
          <p:cNvSpPr/>
          <p:nvPr/>
        </p:nvSpPr>
        <p:spPr bwMode="auto">
          <a:xfrm>
            <a:off x="8195764" y="2754987"/>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New</a:t>
            </a:r>
            <a:endParaRPr lang="en-US" sz="2040" dirty="0">
              <a:gradFill>
                <a:gsLst>
                  <a:gs pos="40075">
                    <a:srgbClr val="FFFFFF"/>
                  </a:gs>
                  <a:gs pos="30000">
                    <a:srgbClr val="FFFFFF"/>
                  </a:gs>
                </a:gsLst>
                <a:lin ang="5400000" scaled="0"/>
              </a:gradFill>
              <a:latin typeface="Segoe UI Semibold"/>
            </a:endParaRPr>
          </a:p>
        </p:txBody>
      </p:sp>
      <p:grpSp>
        <p:nvGrpSpPr>
          <p:cNvPr id="41" name="Group 40">
            <a:extLst>
              <a:ext uri="{FF2B5EF4-FFF2-40B4-BE49-F238E27FC236}">
                <a16:creationId xmlns:a16="http://schemas.microsoft.com/office/drawing/2014/main" id="{220E32C8-5B84-4477-9BDA-DBE6A71668C4}"/>
              </a:ext>
            </a:extLst>
          </p:cNvPr>
          <p:cNvGrpSpPr/>
          <p:nvPr/>
        </p:nvGrpSpPr>
        <p:grpSpPr>
          <a:xfrm>
            <a:off x="619812" y="3390350"/>
            <a:ext cx="3242659" cy="3171611"/>
            <a:chOff x="619018" y="2117686"/>
            <a:chExt cx="3243119" cy="3172063"/>
          </a:xfrm>
        </p:grpSpPr>
        <p:sp>
          <p:nvSpPr>
            <p:cNvPr id="42" name="TextBox 41">
              <a:extLst>
                <a:ext uri="{FF2B5EF4-FFF2-40B4-BE49-F238E27FC236}">
                  <a16:creationId xmlns:a16="http://schemas.microsoft.com/office/drawing/2014/main" id="{CDE9D2A4-702D-455C-A1DB-E6A3476F9A96}"/>
                </a:ext>
              </a:extLst>
            </p:cNvPr>
            <p:cNvSpPr txBox="1"/>
            <p:nvPr/>
          </p:nvSpPr>
          <p:spPr>
            <a:xfrm>
              <a:off x="619018" y="3074527"/>
              <a:ext cx="3243119" cy="2215222"/>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Data at rest</a:t>
              </a:r>
              <a:endParaRPr lang="en-US" sz="2000" dirty="0">
                <a:solidFill>
                  <a:srgbClr val="0078D3"/>
                </a:solidFill>
                <a:latin typeface="Segoe UI Semibold"/>
              </a:endParaRPr>
            </a:p>
            <a:p>
              <a:pPr defTabSz="932563">
                <a:lnSpc>
                  <a:spcPct val="90000"/>
                </a:lnSpc>
                <a:spcAft>
                  <a:spcPts val="612"/>
                </a:spcAft>
              </a:pPr>
              <a:r>
                <a:rPr lang="en-US" sz="1599" dirty="0">
                  <a:solidFill>
                    <a:srgbClr val="000000"/>
                  </a:solidFill>
                  <a:latin typeface="Segoe UI"/>
                  <a:cs typeface="Segoe UI Semilight" panose="020B0402040204020203" pitchFamily="34" charset="0"/>
                </a:rPr>
                <a:t>Encrypt inactive data </a:t>
              </a:r>
              <a:br>
                <a:rPr lang="en-US" sz="1599" dirty="0">
                  <a:solidFill>
                    <a:srgbClr val="000000"/>
                  </a:solidFill>
                  <a:latin typeface="Segoe UI"/>
                  <a:cs typeface="Segoe UI Semilight" panose="020B0402040204020203" pitchFamily="34" charset="0"/>
                </a:rPr>
              </a:br>
              <a:r>
                <a:rPr lang="en-US" sz="1599" dirty="0">
                  <a:solidFill>
                    <a:srgbClr val="000000"/>
                  </a:solidFill>
                  <a:latin typeface="Segoe UI"/>
                  <a:cs typeface="Segoe UI Semilight" panose="020B0402040204020203" pitchFamily="34" charset="0"/>
                </a:rPr>
                <a:t>when stored in blob </a:t>
              </a:r>
              <a:br>
                <a:rPr lang="en-US" sz="1599" dirty="0">
                  <a:solidFill>
                    <a:srgbClr val="000000"/>
                  </a:solidFill>
                  <a:latin typeface="Segoe UI"/>
                  <a:cs typeface="Segoe UI Semilight" panose="020B0402040204020203" pitchFamily="34" charset="0"/>
                </a:rPr>
              </a:br>
              <a:r>
                <a:rPr lang="en-US" sz="1599" dirty="0">
                  <a:solidFill>
                    <a:srgbClr val="000000"/>
                  </a:solidFill>
                  <a:latin typeface="Segoe UI"/>
                  <a:cs typeface="Segoe UI Semilight" panose="020B0402040204020203" pitchFamily="34" charset="0"/>
                </a:rPr>
                <a:t>storage, database, etc.</a:t>
              </a:r>
            </a:p>
            <a:p>
              <a:pPr defTabSz="932563">
                <a:lnSpc>
                  <a:spcPct val="90000"/>
                </a:lnSpc>
                <a:spcBef>
                  <a:spcPts val="1224"/>
                </a:spcBef>
                <a:spcAft>
                  <a:spcPts val="612"/>
                </a:spcAft>
              </a:pPr>
              <a:r>
                <a:rPr lang="en-US" sz="1599" dirty="0">
                  <a:solidFill>
                    <a:srgbClr val="000000"/>
                  </a:solidFill>
                  <a:latin typeface="Segoe UI Semibold"/>
                  <a:cs typeface="Segoe UI Semibold" panose="020B0702040204020203" pitchFamily="34" charset="0"/>
                </a:rPr>
                <a:t>The industry </a:t>
              </a:r>
              <a:r>
                <a:rPr lang="en-US" sz="1599" u="sng" dirty="0">
                  <a:solidFill>
                    <a:srgbClr val="000000"/>
                  </a:solidFill>
                  <a:latin typeface="Segoe UI Semibold"/>
                  <a:cs typeface="Segoe UI Semibold" panose="020B0702040204020203" pitchFamily="34" charset="0"/>
                </a:rPr>
                <a:t>moved from disks in the clear to encrypted disks, with managed keys</a:t>
              </a:r>
              <a:endParaRPr lang="en-US" sz="1599" u="sng" dirty="0">
                <a:solidFill>
                  <a:srgbClr val="000000"/>
                </a:solidFill>
                <a:latin typeface="Segoe UI Semibold"/>
                <a:cs typeface="Segoe UI Semilight" panose="020B0402040204020203" pitchFamily="34" charset="0"/>
              </a:endParaRPr>
            </a:p>
          </p:txBody>
        </p:sp>
        <p:grpSp>
          <p:nvGrpSpPr>
            <p:cNvPr id="43" name="Group 42">
              <a:extLst>
                <a:ext uri="{FF2B5EF4-FFF2-40B4-BE49-F238E27FC236}">
                  <a16:creationId xmlns:a16="http://schemas.microsoft.com/office/drawing/2014/main" id="{F32199A3-F144-43D4-978F-A690F230E2BA}"/>
                </a:ext>
              </a:extLst>
            </p:cNvPr>
            <p:cNvGrpSpPr/>
            <p:nvPr/>
          </p:nvGrpSpPr>
          <p:grpSpPr>
            <a:xfrm>
              <a:off x="788739" y="2117686"/>
              <a:ext cx="817040" cy="828904"/>
              <a:chOff x="1657419" y="2358039"/>
              <a:chExt cx="817040" cy="828904"/>
            </a:xfrm>
          </p:grpSpPr>
          <p:pic>
            <p:nvPicPr>
              <p:cNvPr id="44" name="Picture 43">
                <a:extLst>
                  <a:ext uri="{FF2B5EF4-FFF2-40B4-BE49-F238E27FC236}">
                    <a16:creationId xmlns:a16="http://schemas.microsoft.com/office/drawing/2014/main" id="{3775D521-C789-43D3-901D-3BE43609B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419" y="2592583"/>
                <a:ext cx="594360" cy="594360"/>
              </a:xfrm>
              <a:prstGeom prst="rect">
                <a:avLst/>
              </a:prstGeom>
            </p:spPr>
          </p:pic>
          <p:pic>
            <p:nvPicPr>
              <p:cNvPr id="45" name="Picture 44">
                <a:extLst>
                  <a:ext uri="{FF2B5EF4-FFF2-40B4-BE49-F238E27FC236}">
                    <a16:creationId xmlns:a16="http://schemas.microsoft.com/office/drawing/2014/main" id="{416F81BE-9CB5-4834-B354-854C72478206}"/>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053643" y="2358039"/>
                <a:ext cx="420816" cy="420816"/>
              </a:xfrm>
              <a:prstGeom prst="rect">
                <a:avLst/>
              </a:prstGeom>
            </p:spPr>
          </p:pic>
        </p:grpSp>
      </p:grpSp>
      <p:grpSp>
        <p:nvGrpSpPr>
          <p:cNvPr id="46" name="Group 45">
            <a:extLst>
              <a:ext uri="{FF2B5EF4-FFF2-40B4-BE49-F238E27FC236}">
                <a16:creationId xmlns:a16="http://schemas.microsoft.com/office/drawing/2014/main" id="{98E75904-89FC-4D70-87A5-CDDEA17F2D4F}"/>
              </a:ext>
            </a:extLst>
          </p:cNvPr>
          <p:cNvGrpSpPr/>
          <p:nvPr/>
        </p:nvGrpSpPr>
        <p:grpSpPr>
          <a:xfrm>
            <a:off x="8351837" y="3624860"/>
            <a:ext cx="3250027" cy="3213970"/>
            <a:chOff x="8334364" y="2352230"/>
            <a:chExt cx="3250488" cy="3214426"/>
          </a:xfrm>
        </p:grpSpPr>
        <p:sp>
          <p:nvSpPr>
            <p:cNvPr id="47" name="TextBox 46">
              <a:extLst>
                <a:ext uri="{FF2B5EF4-FFF2-40B4-BE49-F238E27FC236}">
                  <a16:creationId xmlns:a16="http://schemas.microsoft.com/office/drawing/2014/main" id="{7B0DA533-BCB1-4ED9-AE97-395E1D7983C8}"/>
                </a:ext>
              </a:extLst>
            </p:cNvPr>
            <p:cNvSpPr txBox="1"/>
            <p:nvPr/>
          </p:nvSpPr>
          <p:spPr>
            <a:xfrm>
              <a:off x="8334364" y="3074525"/>
              <a:ext cx="3250488" cy="2492131"/>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In use</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Protect/Encrypt data that is in use, while in RAM and during computation</a:t>
              </a:r>
            </a:p>
            <a:p>
              <a:pPr defTabSz="932563">
                <a:lnSpc>
                  <a:spcPct val="90000"/>
                </a:lnSpc>
                <a:spcBef>
                  <a:spcPts val="1224"/>
                </a:spcBef>
                <a:spcAft>
                  <a:spcPts val="612"/>
                </a:spcAft>
              </a:pPr>
              <a:r>
                <a:rPr lang="en-US" sz="1599" dirty="0">
                  <a:solidFill>
                    <a:srgbClr val="000000"/>
                  </a:solidFill>
                  <a:latin typeface="Segoe UI"/>
                  <a:cs typeface="Segoe UI Semilight" panose="020B0402040204020203" pitchFamily="34" charset="0"/>
                </a:rPr>
                <a:t>Evolving from computing in the clear to Trusted Execution Environments (TEEs), like Intel SGX</a:t>
              </a:r>
            </a:p>
          </p:txBody>
        </p:sp>
        <p:grpSp>
          <p:nvGrpSpPr>
            <p:cNvPr id="48" name="Group 47">
              <a:extLst>
                <a:ext uri="{FF2B5EF4-FFF2-40B4-BE49-F238E27FC236}">
                  <a16:creationId xmlns:a16="http://schemas.microsoft.com/office/drawing/2014/main" id="{7B1EB44D-54D8-4A40-BC7C-061824278E8C}"/>
                </a:ext>
              </a:extLst>
            </p:cNvPr>
            <p:cNvGrpSpPr/>
            <p:nvPr/>
          </p:nvGrpSpPr>
          <p:grpSpPr>
            <a:xfrm>
              <a:off x="8486671" y="2352230"/>
              <a:ext cx="808239" cy="608307"/>
              <a:chOff x="8475603" y="2454645"/>
              <a:chExt cx="808239" cy="608307"/>
            </a:xfrm>
          </p:grpSpPr>
          <p:pic>
            <p:nvPicPr>
              <p:cNvPr id="49" name="Picture 48">
                <a:extLst>
                  <a:ext uri="{FF2B5EF4-FFF2-40B4-BE49-F238E27FC236}">
                    <a16:creationId xmlns:a16="http://schemas.microsoft.com/office/drawing/2014/main" id="{4E7B7F70-624A-4457-80A5-CA0E69D984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5603" y="2454645"/>
                <a:ext cx="594360" cy="594360"/>
              </a:xfrm>
              <a:prstGeom prst="rect">
                <a:avLst/>
              </a:prstGeom>
            </p:spPr>
          </p:pic>
          <p:pic>
            <p:nvPicPr>
              <p:cNvPr id="50" name="Picture 49">
                <a:extLst>
                  <a:ext uri="{FF2B5EF4-FFF2-40B4-BE49-F238E27FC236}">
                    <a16:creationId xmlns:a16="http://schemas.microsoft.com/office/drawing/2014/main" id="{630852E2-21C7-4A9D-9270-B2FC8B98325E}"/>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863026" y="2642136"/>
                <a:ext cx="420816" cy="420816"/>
              </a:xfrm>
              <a:prstGeom prst="rect">
                <a:avLst/>
              </a:prstGeom>
            </p:spPr>
          </p:pic>
        </p:grpSp>
      </p:grpSp>
      <p:grpSp>
        <p:nvGrpSpPr>
          <p:cNvPr id="51" name="Group 50">
            <a:extLst>
              <a:ext uri="{FF2B5EF4-FFF2-40B4-BE49-F238E27FC236}">
                <a16:creationId xmlns:a16="http://schemas.microsoft.com/office/drawing/2014/main" id="{1D1BF6FD-AC02-4A10-ACAA-6E9BC968FB25}"/>
              </a:ext>
            </a:extLst>
          </p:cNvPr>
          <p:cNvGrpSpPr/>
          <p:nvPr/>
        </p:nvGrpSpPr>
        <p:grpSpPr>
          <a:xfrm>
            <a:off x="4534683" y="3624860"/>
            <a:ext cx="3346121" cy="2999168"/>
            <a:chOff x="4534444" y="2352230"/>
            <a:chExt cx="3346595" cy="2999594"/>
          </a:xfrm>
        </p:grpSpPr>
        <p:sp>
          <p:nvSpPr>
            <p:cNvPr id="52" name="TextBox 51">
              <a:extLst>
                <a:ext uri="{FF2B5EF4-FFF2-40B4-BE49-F238E27FC236}">
                  <a16:creationId xmlns:a16="http://schemas.microsoft.com/office/drawing/2014/main" id="{D667174D-3738-4C67-9A3D-6F286FDE1412}"/>
                </a:ext>
              </a:extLst>
            </p:cNvPr>
            <p:cNvSpPr txBox="1"/>
            <p:nvPr/>
          </p:nvSpPr>
          <p:spPr>
            <a:xfrm>
              <a:off x="4534444" y="3074526"/>
              <a:ext cx="3346595" cy="2277298"/>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Data in transit</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Encrypt data that is flowing between untrusted public or private networks</a:t>
              </a:r>
            </a:p>
            <a:p>
              <a:pPr defTabSz="932563">
                <a:lnSpc>
                  <a:spcPct val="90000"/>
                </a:lnSpc>
                <a:spcBef>
                  <a:spcPts val="1224"/>
                </a:spcBef>
                <a:spcAft>
                  <a:spcPts val="612"/>
                </a:spcAft>
              </a:pPr>
              <a:r>
                <a:rPr lang="en-US" sz="1599" dirty="0">
                  <a:solidFill>
                    <a:srgbClr val="000000"/>
                  </a:solidFill>
                  <a:latin typeface="Segoe UI Semibold"/>
                  <a:cs typeface="Segoe UI Semibold" panose="020B0702040204020203" pitchFamily="34" charset="0"/>
                </a:rPr>
                <a:t>Evolved from </a:t>
              </a:r>
              <a:r>
                <a:rPr lang="en-US" sz="1599" u="sng" dirty="0">
                  <a:solidFill>
                    <a:srgbClr val="000000"/>
                  </a:solidFill>
                  <a:latin typeface="Segoe UI Semibold"/>
                  <a:cs typeface="Segoe UI Semibold" panose="020B0702040204020203" pitchFamily="34" charset="0"/>
                </a:rPr>
                <a:t>browsing/moving data in the clea</a:t>
              </a:r>
              <a:r>
                <a:rPr lang="en-US" sz="1599" dirty="0">
                  <a:solidFill>
                    <a:srgbClr val="000000"/>
                  </a:solidFill>
                  <a:latin typeface="Segoe UI Semibold"/>
                  <a:cs typeface="Segoe UI Semibold" panose="020B0702040204020203" pitchFamily="34" charset="0"/>
                </a:rPr>
                <a:t>r (HTTP), </a:t>
              </a:r>
              <a:r>
                <a:rPr lang="en-US" sz="1599" u="sng" dirty="0">
                  <a:solidFill>
                    <a:srgbClr val="000000"/>
                  </a:solidFill>
                  <a:latin typeface="Segoe UI Semibold"/>
                  <a:cs typeface="Segoe UI Semibold" panose="020B0702040204020203" pitchFamily="34" charset="0"/>
                </a:rPr>
                <a:t>to encrypting data</a:t>
              </a:r>
              <a:r>
                <a:rPr lang="en-US" sz="1599" dirty="0">
                  <a:solidFill>
                    <a:srgbClr val="000000"/>
                  </a:solidFill>
                  <a:latin typeface="Segoe UI Semibold"/>
                  <a:cs typeface="Segoe UI Semibold" panose="020B0702040204020203" pitchFamily="34" charset="0"/>
                </a:rPr>
                <a:t> (</a:t>
              </a:r>
              <a:r>
                <a:rPr lang="en-US" sz="1599" dirty="0">
                  <a:solidFill>
                    <a:srgbClr val="000000"/>
                  </a:solidFill>
                  <a:latin typeface="Segoe UI"/>
                  <a:cs typeface="Segoe UI Semilight" panose="020B0402040204020203" pitchFamily="34" charset="0"/>
                </a:rPr>
                <a:t>HTTPS / TLS)</a:t>
              </a:r>
              <a:endParaRPr lang="en-US" sz="2000" dirty="0">
                <a:solidFill>
                  <a:srgbClr val="000000"/>
                </a:solidFill>
                <a:latin typeface="Segoe UI"/>
                <a:cs typeface="Segoe UI Semilight" panose="020B0402040204020203" pitchFamily="34" charset="0"/>
              </a:endParaRPr>
            </a:p>
          </p:txBody>
        </p:sp>
        <p:grpSp>
          <p:nvGrpSpPr>
            <p:cNvPr id="53" name="Group 52">
              <a:extLst>
                <a:ext uri="{FF2B5EF4-FFF2-40B4-BE49-F238E27FC236}">
                  <a16:creationId xmlns:a16="http://schemas.microsoft.com/office/drawing/2014/main" id="{27F68273-7305-4EA4-93F3-8FCD2C8B174C}"/>
                </a:ext>
              </a:extLst>
            </p:cNvPr>
            <p:cNvGrpSpPr/>
            <p:nvPr/>
          </p:nvGrpSpPr>
          <p:grpSpPr>
            <a:xfrm>
              <a:off x="4589400" y="2352230"/>
              <a:ext cx="1037347" cy="594360"/>
              <a:chOff x="4589400" y="2352230"/>
              <a:chExt cx="1037347" cy="594360"/>
            </a:xfrm>
          </p:grpSpPr>
          <p:grpSp>
            <p:nvGrpSpPr>
              <p:cNvPr id="54" name="Group 53">
                <a:extLst>
                  <a:ext uri="{FF2B5EF4-FFF2-40B4-BE49-F238E27FC236}">
                    <a16:creationId xmlns:a16="http://schemas.microsoft.com/office/drawing/2014/main" id="{CA8A68D6-7601-4D0A-94CC-9BAEF032F5DF}"/>
                  </a:ext>
                </a:extLst>
              </p:cNvPr>
              <p:cNvGrpSpPr/>
              <p:nvPr/>
            </p:nvGrpSpPr>
            <p:grpSpPr>
              <a:xfrm>
                <a:off x="4589400" y="2352230"/>
                <a:ext cx="1037347" cy="594360"/>
                <a:chOff x="4694235" y="2454645"/>
                <a:chExt cx="1037347" cy="594360"/>
              </a:xfrm>
            </p:grpSpPr>
            <p:grpSp>
              <p:nvGrpSpPr>
                <p:cNvPr id="56" name="Group 55">
                  <a:extLst>
                    <a:ext uri="{FF2B5EF4-FFF2-40B4-BE49-F238E27FC236}">
                      <a16:creationId xmlns:a16="http://schemas.microsoft.com/office/drawing/2014/main" id="{27CCE03B-5C4C-4F85-93BD-6845F17A38CD}"/>
                    </a:ext>
                  </a:extLst>
                </p:cNvPr>
                <p:cNvGrpSpPr/>
                <p:nvPr/>
              </p:nvGrpSpPr>
              <p:grpSpPr>
                <a:xfrm>
                  <a:off x="4694235" y="2454645"/>
                  <a:ext cx="1037347" cy="594360"/>
                  <a:chOff x="4694235" y="2454645"/>
                  <a:chExt cx="1037347" cy="594360"/>
                </a:xfrm>
              </p:grpSpPr>
              <p:pic>
                <p:nvPicPr>
                  <p:cNvPr id="58" name="Picture 57">
                    <a:extLst>
                      <a:ext uri="{FF2B5EF4-FFF2-40B4-BE49-F238E27FC236}">
                        <a16:creationId xmlns:a16="http://schemas.microsoft.com/office/drawing/2014/main" id="{3AB739B2-4AFA-4140-BFC1-45087E688E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35" y="2454645"/>
                    <a:ext cx="594360" cy="594360"/>
                  </a:xfrm>
                  <a:prstGeom prst="rect">
                    <a:avLst/>
                  </a:prstGeom>
                </p:spPr>
              </p:pic>
              <p:pic>
                <p:nvPicPr>
                  <p:cNvPr id="59" name="Picture 58">
                    <a:extLst>
                      <a:ext uri="{FF2B5EF4-FFF2-40B4-BE49-F238E27FC236}">
                        <a16:creationId xmlns:a16="http://schemas.microsoft.com/office/drawing/2014/main" id="{9F4C4D93-F6A1-4D61-98E9-1599925EA1D8}"/>
                      </a:ext>
                    </a:extLst>
                  </p:cNvPr>
                  <p:cNvPicPr>
                    <a:picLocks noChangeAspect="1"/>
                  </p:cNvPicPr>
                  <p:nvPr/>
                </p:nvPicPr>
                <p:blipFill>
                  <a:blip r:embed="rId7"/>
                  <a:stretch>
                    <a:fillRect/>
                  </a:stretch>
                </p:blipFill>
                <p:spPr>
                  <a:xfrm rot="5400000">
                    <a:off x="5137222" y="2454645"/>
                    <a:ext cx="594360" cy="594360"/>
                  </a:xfrm>
                  <a:prstGeom prst="rect">
                    <a:avLst/>
                  </a:prstGeom>
                </p:spPr>
              </p:pic>
            </p:grpSp>
            <p:sp>
              <p:nvSpPr>
                <p:cNvPr id="57" name="Rectangle 56">
                  <a:extLst>
                    <a:ext uri="{FF2B5EF4-FFF2-40B4-BE49-F238E27FC236}">
                      <a16:creationId xmlns:a16="http://schemas.microsoft.com/office/drawing/2014/main" id="{1B31A320-B524-45A9-986C-7B8DB4D4B39F}"/>
                    </a:ext>
                  </a:extLst>
                </p:cNvPr>
                <p:cNvSpPr/>
                <p:nvPr/>
              </p:nvSpPr>
              <p:spPr bwMode="auto">
                <a:xfrm>
                  <a:off x="4885334" y="2644289"/>
                  <a:ext cx="200263" cy="14844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5" name="Picture 54">
                <a:extLst>
                  <a:ext uri="{FF2B5EF4-FFF2-40B4-BE49-F238E27FC236}">
                    <a16:creationId xmlns:a16="http://schemas.microsoft.com/office/drawing/2014/main" id="{9DDCFEBE-0A97-43B6-9882-6529273CC91E}"/>
                  </a:ext>
                </a:extLst>
              </p:cNvPr>
              <p:cNvPicPr>
                <a:picLocks noChangeAspect="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783039" y="2509724"/>
                <a:ext cx="211627" cy="211627"/>
              </a:xfrm>
              <a:prstGeom prst="rect">
                <a:avLst/>
              </a:prstGeom>
            </p:spPr>
          </p:pic>
        </p:grpSp>
      </p:grpSp>
    </p:spTree>
    <p:extLst>
      <p:ext uri="{BB962C8B-B14F-4D97-AF65-F5344CB8AC3E}">
        <p14:creationId xmlns:p14="http://schemas.microsoft.com/office/powerpoint/2010/main" val="1011251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750" fill="hold"/>
                                        <p:tgtEl>
                                          <p:spTgt spid="41"/>
                                        </p:tgtEl>
                                        <p:attrNameLst>
                                          <p:attrName>ppt_x</p:attrName>
                                        </p:attrNameLst>
                                      </p:cBhvr>
                                      <p:tavLst>
                                        <p:tav tm="0">
                                          <p:val>
                                            <p:strVal val="#ppt_x"/>
                                          </p:val>
                                        </p:tav>
                                        <p:tav tm="100000">
                                          <p:val>
                                            <p:strVal val="#ppt_x"/>
                                          </p:val>
                                        </p:tav>
                                      </p:tavLst>
                                    </p:anim>
                                    <p:anim calcmode="lin" valueType="num">
                                      <p:cBhvr additive="base">
                                        <p:cTn id="12" dur="75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750" fill="hold"/>
                                        <p:tgtEl>
                                          <p:spTgt spid="51"/>
                                        </p:tgtEl>
                                        <p:attrNameLst>
                                          <p:attrName>ppt_x</p:attrName>
                                        </p:attrNameLst>
                                      </p:cBhvr>
                                      <p:tavLst>
                                        <p:tav tm="0">
                                          <p:val>
                                            <p:strVal val="#ppt_x"/>
                                          </p:val>
                                        </p:tav>
                                        <p:tav tm="100000">
                                          <p:val>
                                            <p:strVal val="#ppt_x"/>
                                          </p:val>
                                        </p:tav>
                                      </p:tavLst>
                                    </p:anim>
                                    <p:anim calcmode="lin" valueType="num">
                                      <p:cBhvr additive="base">
                                        <p:cTn id="16" dur="750" fill="hold"/>
                                        <p:tgtEl>
                                          <p:spTgt spid="51"/>
                                        </p:tgtEl>
                                        <p:attrNameLst>
                                          <p:attrName>ppt_y</p:attrName>
                                        </p:attrNameLst>
                                      </p:cBhvr>
                                      <p:tavLst>
                                        <p:tav tm="0">
                                          <p:val>
                                            <p:strVal val="1+#ppt_h/2"/>
                                          </p:val>
                                        </p:tav>
                                        <p:tav tm="100000">
                                          <p:val>
                                            <p:strVal val="#ppt_y"/>
                                          </p:val>
                                        </p:tav>
                                      </p:tavLst>
                                    </p:anim>
                                  </p:childTnLst>
                                </p:cTn>
                              </p:par>
                              <p:par>
                                <p:cTn id="17" presetID="22" presetClass="entr" presetSubtype="1" fill="hold"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wipe(up)">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750" fill="hold"/>
                                        <p:tgtEl>
                                          <p:spTgt spid="46"/>
                                        </p:tgtEl>
                                        <p:attrNameLst>
                                          <p:attrName>ppt_x</p:attrName>
                                        </p:attrNameLst>
                                      </p:cBhvr>
                                      <p:tavLst>
                                        <p:tav tm="0">
                                          <p:val>
                                            <p:strVal val="#ppt_x"/>
                                          </p:val>
                                        </p:tav>
                                        <p:tav tm="100000">
                                          <p:val>
                                            <p:strVal val="#ppt_x"/>
                                          </p:val>
                                        </p:tav>
                                      </p:tavLst>
                                    </p:anim>
                                    <p:anim calcmode="lin" valueType="num">
                                      <p:cBhvr additive="base">
                                        <p:cTn id="25" dur="750" fill="hold"/>
                                        <p:tgtEl>
                                          <p:spTgt spid="46"/>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1+#ppt_w/2"/>
                                          </p:val>
                                        </p:tav>
                                        <p:tav tm="100000">
                                          <p:val>
                                            <p:strVal val="#ppt_x"/>
                                          </p:val>
                                        </p:tav>
                                      </p:tavLst>
                                    </p:anim>
                                    <p:anim calcmode="lin" valueType="num">
                                      <p:cBhvr additive="base">
                                        <p:cTn id="29" dur="500" fill="hold"/>
                                        <p:tgtEl>
                                          <p:spTgt spid="40"/>
                                        </p:tgtEl>
                                        <p:attrNameLst>
                                          <p:attrName>ppt_y</p:attrName>
                                        </p:attrNameLst>
                                      </p:cBhvr>
                                      <p:tavLst>
                                        <p:tav tm="0">
                                          <p:val>
                                            <p:strVal val="#ppt_y"/>
                                          </p:val>
                                        </p:tav>
                                        <p:tav tm="100000">
                                          <p:val>
                                            <p:strVal val="#ppt_y"/>
                                          </p:val>
                                        </p:tav>
                                      </p:tavLst>
                                    </p:anim>
                                  </p:childTnLst>
                                </p:cTn>
                              </p:par>
                              <p:par>
                                <p:cTn id="30" presetID="22" presetClass="entr" presetSubtype="1"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C5DCD19-37DA-4648-9576-3590E2F63709}"/>
              </a:ext>
            </a:extLst>
          </p:cNvPr>
          <p:cNvSpPr/>
          <p:nvPr/>
        </p:nvSpPr>
        <p:spPr bwMode="auto">
          <a:xfrm>
            <a:off x="0" y="4634621"/>
            <a:ext cx="12436475" cy="235990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re 1"/>
          <p:cNvSpPr>
            <a:spLocks noGrp="1"/>
          </p:cNvSpPr>
          <p:nvPr>
            <p:ph type="title"/>
          </p:nvPr>
        </p:nvSpPr>
        <p:spPr>
          <a:xfrm>
            <a:off x="272274" y="144462"/>
            <a:ext cx="11889564" cy="860424"/>
          </a:xfrm>
        </p:spPr>
        <p:txBody>
          <a:bodyPr/>
          <a:lstStyle/>
          <a:p>
            <a:r>
              <a:rPr lang="en-US" dirty="0"/>
              <a:t>Vision of a confidential cloud…</a:t>
            </a:r>
            <a:endParaRPr lang="en-US" dirty="0">
              <a:solidFill>
                <a:srgbClr val="0070C0"/>
              </a:solidFill>
              <a:latin typeface="+mn-lt"/>
            </a:endParaRPr>
          </a:p>
        </p:txBody>
      </p:sp>
      <p:pic>
        <p:nvPicPr>
          <p:cNvPr id="6" name="Picture 5">
            <a:extLst>
              <a:ext uri="{FF2B5EF4-FFF2-40B4-BE49-F238E27FC236}">
                <a16:creationId xmlns:a16="http://schemas.microsoft.com/office/drawing/2014/main" id="{E2751A8D-76B8-442A-8609-F5D9E841AEE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909" t="27808" r="909" b="35955"/>
          <a:stretch/>
        </p:blipFill>
        <p:spPr>
          <a:xfrm>
            <a:off x="5291" y="1820862"/>
            <a:ext cx="12434712" cy="2813759"/>
          </a:xfrm>
          <a:prstGeom prst="rect">
            <a:avLst/>
          </a:prstGeom>
        </p:spPr>
      </p:pic>
      <p:sp>
        <p:nvSpPr>
          <p:cNvPr id="7" name="Rectangle 6">
            <a:extLst>
              <a:ext uri="{FF2B5EF4-FFF2-40B4-BE49-F238E27FC236}">
                <a16:creationId xmlns:a16="http://schemas.microsoft.com/office/drawing/2014/main" id="{9209FE16-24EB-4CC5-9A8D-8EA895712BE2}"/>
              </a:ext>
            </a:extLst>
          </p:cNvPr>
          <p:cNvSpPr/>
          <p:nvPr/>
        </p:nvSpPr>
        <p:spPr bwMode="auto">
          <a:xfrm>
            <a:off x="8819" y="1820862"/>
            <a:ext cx="12431184" cy="281375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9FD353F7-2E7F-46EE-8DA6-D979DD90674C}"/>
              </a:ext>
            </a:extLst>
          </p:cNvPr>
          <p:cNvGrpSpPr/>
          <p:nvPr/>
        </p:nvGrpSpPr>
        <p:grpSpPr>
          <a:xfrm>
            <a:off x="605127" y="2278062"/>
            <a:ext cx="2068466" cy="823844"/>
            <a:chOff x="600855" y="2865120"/>
            <a:chExt cx="2068466" cy="823844"/>
          </a:xfrm>
        </p:grpSpPr>
        <p:sp>
          <p:nvSpPr>
            <p:cNvPr id="9" name="Rectangle 8">
              <a:extLst>
                <a:ext uri="{FF2B5EF4-FFF2-40B4-BE49-F238E27FC236}">
                  <a16:creationId xmlns:a16="http://schemas.microsoft.com/office/drawing/2014/main" id="{4DE1F139-A614-47CA-845B-1B85A0DF97D0}"/>
                </a:ext>
              </a:extLst>
            </p:cNvPr>
            <p:cNvSpPr/>
            <p:nvPr/>
          </p:nvSpPr>
          <p:spPr bwMode="auto">
            <a:xfrm>
              <a:off x="600855" y="3170369"/>
              <a:ext cx="2068466"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Top data breach threats mitigated</a:t>
              </a:r>
            </a:p>
          </p:txBody>
        </p:sp>
        <p:cxnSp>
          <p:nvCxnSpPr>
            <p:cNvPr id="10" name="Straight Connector 9">
              <a:extLst>
                <a:ext uri="{FF2B5EF4-FFF2-40B4-BE49-F238E27FC236}">
                  <a16:creationId xmlns:a16="http://schemas.microsoft.com/office/drawing/2014/main" id="{5F04EC45-8862-4F33-BAAB-85348E49FA1D}"/>
                </a:ext>
              </a:extLst>
            </p:cNvPr>
            <p:cNvCxnSpPr/>
            <p:nvPr/>
          </p:nvCxnSpPr>
          <p:spPr>
            <a:xfrm>
              <a:off x="600855"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306CF4E-2E92-4B35-9195-5840DF1DB816}"/>
              </a:ext>
            </a:extLst>
          </p:cNvPr>
          <p:cNvGrpSpPr/>
          <p:nvPr/>
        </p:nvGrpSpPr>
        <p:grpSpPr>
          <a:xfrm>
            <a:off x="3332972" y="2278062"/>
            <a:ext cx="2068465" cy="823844"/>
            <a:chOff x="3328700" y="2865120"/>
            <a:chExt cx="2068465" cy="823844"/>
          </a:xfrm>
        </p:grpSpPr>
        <p:sp>
          <p:nvSpPr>
            <p:cNvPr id="12" name="Rectangle 11">
              <a:extLst>
                <a:ext uri="{FF2B5EF4-FFF2-40B4-BE49-F238E27FC236}">
                  <a16:creationId xmlns:a16="http://schemas.microsoft.com/office/drawing/2014/main" id="{85E24BD1-648A-4A16-96E8-2EE86270967B}"/>
                </a:ext>
              </a:extLst>
            </p:cNvPr>
            <p:cNvSpPr/>
            <p:nvPr/>
          </p:nvSpPr>
          <p:spPr bwMode="auto">
            <a:xfrm>
              <a:off x="3328700" y="3170369"/>
              <a:ext cx="2068465"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a:solidFill>
                    <a:schemeClr val="bg1"/>
                  </a:solidFill>
                  <a:latin typeface="Segoe UI Semibold" panose="020B0702040204020203" pitchFamily="34" charset="0"/>
                  <a:ea typeface="Segoe UI" pitchFamily="34" charset="0"/>
                  <a:cs typeface="Segoe UI Semibold" panose="020B0702040204020203" pitchFamily="34" charset="0"/>
                </a:rPr>
                <a:t>Data fully in customer control</a:t>
              </a:r>
            </a:p>
          </p:txBody>
        </p:sp>
        <p:cxnSp>
          <p:nvCxnSpPr>
            <p:cNvPr id="13" name="Straight Connector 12">
              <a:extLst>
                <a:ext uri="{FF2B5EF4-FFF2-40B4-BE49-F238E27FC236}">
                  <a16:creationId xmlns:a16="http://schemas.microsoft.com/office/drawing/2014/main" id="{F0453C3F-91DA-4BF8-926D-DAE493C09396}"/>
                </a:ext>
              </a:extLst>
            </p:cNvPr>
            <p:cNvCxnSpPr/>
            <p:nvPr/>
          </p:nvCxnSpPr>
          <p:spPr>
            <a:xfrm>
              <a:off x="3328700"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9B34045-9E81-4BAD-B665-05D3624E1935}"/>
              </a:ext>
            </a:extLst>
          </p:cNvPr>
          <p:cNvGrpSpPr/>
          <p:nvPr/>
        </p:nvGrpSpPr>
        <p:grpSpPr>
          <a:xfrm>
            <a:off x="6060815" y="2278062"/>
            <a:ext cx="2663465" cy="823844"/>
            <a:chOff x="6056543" y="2865120"/>
            <a:chExt cx="2663465" cy="823844"/>
          </a:xfrm>
        </p:grpSpPr>
        <p:sp>
          <p:nvSpPr>
            <p:cNvPr id="15" name="Rectangle 14">
              <a:extLst>
                <a:ext uri="{FF2B5EF4-FFF2-40B4-BE49-F238E27FC236}">
                  <a16:creationId xmlns:a16="http://schemas.microsoft.com/office/drawing/2014/main" id="{82F91B93-BEBB-4C6B-B17B-039B92A32829}"/>
                </a:ext>
              </a:extLst>
            </p:cNvPr>
            <p:cNvSpPr/>
            <p:nvPr/>
          </p:nvSpPr>
          <p:spPr bwMode="auto">
            <a:xfrm>
              <a:off x="6056543" y="3170369"/>
              <a:ext cx="2663465"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Code protected and verified by customer</a:t>
              </a:r>
            </a:p>
          </p:txBody>
        </p:sp>
        <p:cxnSp>
          <p:nvCxnSpPr>
            <p:cNvPr id="16" name="Straight Connector 15">
              <a:extLst>
                <a:ext uri="{FF2B5EF4-FFF2-40B4-BE49-F238E27FC236}">
                  <a16:creationId xmlns:a16="http://schemas.microsoft.com/office/drawing/2014/main" id="{90D1CC42-8824-4D10-897A-D8F5BA2E9FA0}"/>
                </a:ext>
              </a:extLst>
            </p:cNvPr>
            <p:cNvCxnSpPr/>
            <p:nvPr/>
          </p:nvCxnSpPr>
          <p:spPr>
            <a:xfrm>
              <a:off x="6056543"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DAC623F-F7D7-4234-97F0-F84C7B21663C}"/>
              </a:ext>
            </a:extLst>
          </p:cNvPr>
          <p:cNvGrpSpPr/>
          <p:nvPr/>
        </p:nvGrpSpPr>
        <p:grpSpPr>
          <a:xfrm>
            <a:off x="9113837" y="2278062"/>
            <a:ext cx="2407781" cy="813722"/>
            <a:chOff x="9109565" y="2865120"/>
            <a:chExt cx="2407781" cy="813722"/>
          </a:xfrm>
        </p:grpSpPr>
        <p:sp>
          <p:nvSpPr>
            <p:cNvPr id="18" name="Rectangle 17">
              <a:extLst>
                <a:ext uri="{FF2B5EF4-FFF2-40B4-BE49-F238E27FC236}">
                  <a16:creationId xmlns:a16="http://schemas.microsoft.com/office/drawing/2014/main" id="{8D872DB0-892E-4F19-A808-2F2B5B9EE9F6}"/>
                </a:ext>
              </a:extLst>
            </p:cNvPr>
            <p:cNvSpPr/>
            <p:nvPr/>
          </p:nvSpPr>
          <p:spPr bwMode="auto">
            <a:xfrm>
              <a:off x="9109565" y="3170369"/>
              <a:ext cx="2407781" cy="5084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Data and code opaque to the cloud platform</a:t>
              </a:r>
            </a:p>
          </p:txBody>
        </p:sp>
        <p:cxnSp>
          <p:nvCxnSpPr>
            <p:cNvPr id="19" name="Straight Connector 18">
              <a:extLst>
                <a:ext uri="{FF2B5EF4-FFF2-40B4-BE49-F238E27FC236}">
                  <a16:creationId xmlns:a16="http://schemas.microsoft.com/office/drawing/2014/main" id="{4D292086-F401-466F-9449-207B3AC75E8B}"/>
                </a:ext>
              </a:extLst>
            </p:cNvPr>
            <p:cNvCxnSpPr/>
            <p:nvPr/>
          </p:nvCxnSpPr>
          <p:spPr>
            <a:xfrm>
              <a:off x="9109565"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8BECCA88-A134-4CDB-B4DB-0F4C11454A88}"/>
              </a:ext>
            </a:extLst>
          </p:cNvPr>
          <p:cNvSpPr/>
          <p:nvPr/>
        </p:nvSpPr>
        <p:spPr>
          <a:xfrm>
            <a:off x="12347" y="3751794"/>
            <a:ext cx="12431184" cy="369332"/>
          </a:xfrm>
          <a:prstGeom prst="rect">
            <a:avLst/>
          </a:prstGeom>
        </p:spPr>
        <p:txBody>
          <a:bodyPr wrap="square" lIns="0" tIns="0" rIns="0" bIns="0" anchor="t">
            <a:spAutoFit/>
          </a:bodyPr>
          <a:lstStyle/>
          <a:p>
            <a:pPr algn="ctr" defTabSz="931935" fontAlgn="base">
              <a:defRPr/>
            </a:pPr>
            <a:r>
              <a:rPr lang="en-US" sz="2400" dirty="0">
                <a:solidFill>
                  <a:schemeClr val="bg1"/>
                </a:solidFill>
                <a:latin typeface="Segoe UI Semibold" panose="020B0702040204020203" pitchFamily="34" charset="0"/>
                <a:cs typeface="Segoe UI Semibold" panose="020B0702040204020203" pitchFamily="34" charset="0"/>
              </a:rPr>
              <a:t>Protect data and code in use with Trusted Execution Environments (TEEs)</a:t>
            </a:r>
          </a:p>
        </p:txBody>
      </p:sp>
      <p:sp>
        <p:nvSpPr>
          <p:cNvPr id="33" name="Espace réservé du texte 2">
            <a:extLst>
              <a:ext uri="{FF2B5EF4-FFF2-40B4-BE49-F238E27FC236}">
                <a16:creationId xmlns:a16="http://schemas.microsoft.com/office/drawing/2014/main" id="{8D1F0B57-C3B4-417E-84B0-570D54E28FA5}"/>
              </a:ext>
            </a:extLst>
          </p:cNvPr>
          <p:cNvSpPr>
            <a:spLocks noGrp="1"/>
          </p:cNvSpPr>
          <p:nvPr>
            <p:ph type="body" sz="quarter" idx="10"/>
          </p:nvPr>
        </p:nvSpPr>
        <p:spPr>
          <a:xfrm>
            <a:off x="272274" y="1197249"/>
            <a:ext cx="11887200" cy="2739211"/>
          </a:xfrm>
        </p:spPr>
        <p:txBody>
          <a:bodyPr>
            <a:normAutofit/>
          </a:bodyPr>
          <a:lstStyle/>
          <a:p>
            <a:pPr lvl="0"/>
            <a:r>
              <a:rPr lang="en-US" dirty="0"/>
              <a:t>Value proposition: </a:t>
            </a:r>
            <a:r>
              <a:rPr lang="en-US" dirty="0">
                <a:solidFill>
                  <a:schemeClr val="tx1"/>
                </a:solidFill>
              </a:rPr>
              <a:t>we see the evolution of cloud computing where:</a:t>
            </a:r>
            <a:endParaRPr lang="fr-FR" dirty="0">
              <a:solidFill>
                <a:schemeClr val="tx1"/>
              </a:solidFill>
            </a:endParaRPr>
          </a:p>
        </p:txBody>
      </p:sp>
      <p:grpSp>
        <p:nvGrpSpPr>
          <p:cNvPr id="39" name="Group 38">
            <a:extLst>
              <a:ext uri="{FF2B5EF4-FFF2-40B4-BE49-F238E27FC236}">
                <a16:creationId xmlns:a16="http://schemas.microsoft.com/office/drawing/2014/main" id="{FA6B265F-2EF5-4CB0-9D44-63CE95AC63CE}"/>
              </a:ext>
            </a:extLst>
          </p:cNvPr>
          <p:cNvGrpSpPr/>
          <p:nvPr/>
        </p:nvGrpSpPr>
        <p:grpSpPr>
          <a:xfrm>
            <a:off x="431942" y="5695668"/>
            <a:ext cx="3496848" cy="904311"/>
            <a:chOff x="7173652" y="2266291"/>
            <a:chExt cx="3496848" cy="904311"/>
          </a:xfrm>
        </p:grpSpPr>
        <p:sp>
          <p:nvSpPr>
            <p:cNvPr id="40" name="Rectangle 39">
              <a:extLst>
                <a:ext uri="{FF2B5EF4-FFF2-40B4-BE49-F238E27FC236}">
                  <a16:creationId xmlns:a16="http://schemas.microsoft.com/office/drawing/2014/main" id="{09C6670B-E67A-44FD-BBC8-22340D14044B}"/>
                </a:ext>
              </a:extLst>
            </p:cNvPr>
            <p:cNvSpPr/>
            <p:nvPr/>
          </p:nvSpPr>
          <p:spPr>
            <a:xfrm>
              <a:off x="8109706" y="2399428"/>
              <a:ext cx="2560794" cy="646331"/>
            </a:xfrm>
            <a:prstGeom prst="rect">
              <a:avLst/>
            </a:prstGeom>
          </p:spPr>
          <p:txBody>
            <a:bodyPr wrap="square" lIns="0">
              <a:spAutoFit/>
            </a:bodyPr>
            <a:lstStyle/>
            <a:p>
              <a:r>
                <a:rPr lang="en-US" sz="1200" dirty="0">
                  <a:solidFill>
                    <a:srgbClr val="000000"/>
                  </a:solidFill>
                  <a:cs typeface="Segoe UI Semilight" panose="020B0402040204020203" pitchFamily="34" charset="0"/>
                </a:rPr>
                <a:t>Low TCB means higher security on data and lower risk of exposure to theft/malicious people</a:t>
              </a:r>
            </a:p>
          </p:txBody>
        </p:sp>
        <p:cxnSp>
          <p:nvCxnSpPr>
            <p:cNvPr id="41" name="Straight Connector 40">
              <a:extLst>
                <a:ext uri="{FF2B5EF4-FFF2-40B4-BE49-F238E27FC236}">
                  <a16:creationId xmlns:a16="http://schemas.microsoft.com/office/drawing/2014/main" id="{03835F83-22D7-4738-BF38-ED6EBEB52508}"/>
                </a:ext>
              </a:extLst>
            </p:cNvPr>
            <p:cNvCxnSpPr/>
            <p:nvPr/>
          </p:nvCxnSpPr>
          <p:spPr>
            <a:xfrm>
              <a:off x="7180125" y="2266291"/>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92408203-6B10-4337-8C90-DBB4B26676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3652" y="2442234"/>
              <a:ext cx="728368" cy="728368"/>
            </a:xfrm>
            <a:prstGeom prst="rect">
              <a:avLst/>
            </a:prstGeom>
          </p:spPr>
        </p:pic>
      </p:grpSp>
      <p:grpSp>
        <p:nvGrpSpPr>
          <p:cNvPr id="43" name="Group 42">
            <a:extLst>
              <a:ext uri="{FF2B5EF4-FFF2-40B4-BE49-F238E27FC236}">
                <a16:creationId xmlns:a16="http://schemas.microsoft.com/office/drawing/2014/main" id="{7A5C997C-24A9-4E4B-9F38-524FDE723AA7}"/>
              </a:ext>
            </a:extLst>
          </p:cNvPr>
          <p:cNvGrpSpPr/>
          <p:nvPr/>
        </p:nvGrpSpPr>
        <p:grpSpPr>
          <a:xfrm>
            <a:off x="8885237" y="5673953"/>
            <a:ext cx="2979866" cy="890794"/>
            <a:chOff x="4088851" y="2278199"/>
            <a:chExt cx="2979866" cy="890794"/>
          </a:xfrm>
        </p:grpSpPr>
        <p:sp>
          <p:nvSpPr>
            <p:cNvPr id="44" name="Rectangle 43">
              <a:extLst>
                <a:ext uri="{FF2B5EF4-FFF2-40B4-BE49-F238E27FC236}">
                  <a16:creationId xmlns:a16="http://schemas.microsoft.com/office/drawing/2014/main" id="{3D3DE2F4-1932-4A8A-8430-3AE1F6EDA74D}"/>
                </a:ext>
              </a:extLst>
            </p:cNvPr>
            <p:cNvSpPr/>
            <p:nvPr/>
          </p:nvSpPr>
          <p:spPr>
            <a:xfrm>
              <a:off x="5027186" y="2394190"/>
              <a:ext cx="2041531" cy="590931"/>
            </a:xfrm>
            <a:prstGeom prst="rect">
              <a:avLst/>
            </a:prstGeom>
          </p:spPr>
          <p:txBody>
            <a:bodyPr wrap="square" lIns="0">
              <a:spAutoFit/>
            </a:bodyPr>
            <a:lstStyle/>
            <a:p>
              <a:pPr defTabSz="932563">
                <a:lnSpc>
                  <a:spcPct val="90000"/>
                </a:lnSpc>
                <a:spcBef>
                  <a:spcPct val="20000"/>
                </a:spcBef>
                <a:buSzPct val="90000"/>
                <a:defRPr/>
              </a:pPr>
              <a:r>
                <a:rPr lang="en-US" sz="1200" dirty="0">
                  <a:solidFill>
                    <a:srgbClr val="000000"/>
                  </a:solidFill>
                  <a:cs typeface="Segoe UI Semilight" panose="020B0402040204020203" pitchFamily="34" charset="0"/>
                </a:rPr>
                <a:t>Microsoft can even be removed completely from your TCB</a:t>
              </a:r>
            </a:p>
          </p:txBody>
        </p:sp>
        <p:cxnSp>
          <p:nvCxnSpPr>
            <p:cNvPr id="45" name="Straight Connector 44">
              <a:extLst>
                <a:ext uri="{FF2B5EF4-FFF2-40B4-BE49-F238E27FC236}">
                  <a16:creationId xmlns:a16="http://schemas.microsoft.com/office/drawing/2014/main" id="{FF1E6082-9129-419E-A544-F1F9AE26125D}"/>
                </a:ext>
              </a:extLst>
            </p:cNvPr>
            <p:cNvCxnSpPr/>
            <p:nvPr/>
          </p:nvCxnSpPr>
          <p:spPr>
            <a:xfrm>
              <a:off x="4088851" y="2278199"/>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A7267999-70BF-461E-B4D0-B13CE7C534F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88851" y="2443843"/>
              <a:ext cx="725150" cy="725150"/>
            </a:xfrm>
            <a:prstGeom prst="rect">
              <a:avLst/>
            </a:prstGeom>
          </p:spPr>
        </p:pic>
      </p:grpSp>
      <p:grpSp>
        <p:nvGrpSpPr>
          <p:cNvPr id="47" name="Group 46">
            <a:extLst>
              <a:ext uri="{FF2B5EF4-FFF2-40B4-BE49-F238E27FC236}">
                <a16:creationId xmlns:a16="http://schemas.microsoft.com/office/drawing/2014/main" id="{46F022ED-1601-4C5D-9F2F-97E01E0B2E2B}"/>
              </a:ext>
            </a:extLst>
          </p:cNvPr>
          <p:cNvGrpSpPr/>
          <p:nvPr/>
        </p:nvGrpSpPr>
        <p:grpSpPr>
          <a:xfrm>
            <a:off x="4942167" y="5709185"/>
            <a:ext cx="3499129" cy="890794"/>
            <a:chOff x="5042628" y="2242276"/>
            <a:chExt cx="3499129" cy="890794"/>
          </a:xfrm>
        </p:grpSpPr>
        <p:grpSp>
          <p:nvGrpSpPr>
            <p:cNvPr id="48" name="Group 47">
              <a:extLst>
                <a:ext uri="{FF2B5EF4-FFF2-40B4-BE49-F238E27FC236}">
                  <a16:creationId xmlns:a16="http://schemas.microsoft.com/office/drawing/2014/main" id="{A58AE046-38EF-4DC4-AFC4-8B642E1E56BE}"/>
                </a:ext>
              </a:extLst>
            </p:cNvPr>
            <p:cNvGrpSpPr/>
            <p:nvPr/>
          </p:nvGrpSpPr>
          <p:grpSpPr>
            <a:xfrm>
              <a:off x="5042628" y="2242276"/>
              <a:ext cx="725150" cy="890794"/>
              <a:chOff x="667809" y="2278199"/>
              <a:chExt cx="725150" cy="890794"/>
            </a:xfrm>
          </p:grpSpPr>
          <p:cxnSp>
            <p:nvCxnSpPr>
              <p:cNvPr id="50" name="Straight Connector 49">
                <a:extLst>
                  <a:ext uri="{FF2B5EF4-FFF2-40B4-BE49-F238E27FC236}">
                    <a16:creationId xmlns:a16="http://schemas.microsoft.com/office/drawing/2014/main" id="{239F0038-5EB7-4996-8FDC-DFF81110FEDB}"/>
                  </a:ext>
                </a:extLst>
              </p:cNvPr>
              <p:cNvCxnSpPr/>
              <p:nvPr/>
            </p:nvCxnSpPr>
            <p:spPr>
              <a:xfrm>
                <a:off x="667809" y="2278199"/>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BC107961-C8CC-4175-9373-B0D98A86636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9" y="2443843"/>
                <a:ext cx="725150" cy="725150"/>
              </a:xfrm>
              <a:prstGeom prst="rect">
                <a:avLst/>
              </a:prstGeom>
            </p:spPr>
          </p:pic>
        </p:grpSp>
        <p:sp>
          <p:nvSpPr>
            <p:cNvPr id="49" name="Rectangle 48">
              <a:extLst>
                <a:ext uri="{FF2B5EF4-FFF2-40B4-BE49-F238E27FC236}">
                  <a16:creationId xmlns:a16="http://schemas.microsoft.com/office/drawing/2014/main" id="{36DF7CFA-EDE2-49A6-96A6-520803B863A8}"/>
                </a:ext>
              </a:extLst>
            </p:cNvPr>
            <p:cNvSpPr/>
            <p:nvPr/>
          </p:nvSpPr>
          <p:spPr>
            <a:xfrm>
              <a:off x="5980963" y="2325951"/>
              <a:ext cx="2560794" cy="646331"/>
            </a:xfrm>
            <a:prstGeom prst="rect">
              <a:avLst/>
            </a:prstGeom>
          </p:spPr>
          <p:txBody>
            <a:bodyPr wrap="square" lIns="0">
              <a:spAutoFit/>
            </a:bodyPr>
            <a:lstStyle/>
            <a:p>
              <a:r>
                <a:rPr lang="en-US" sz="1200" dirty="0">
                  <a:solidFill>
                    <a:srgbClr val="000000"/>
                  </a:solidFill>
                  <a:cs typeface="Segoe UI Semilight" panose="020B0402040204020203" pitchFamily="34" charset="0"/>
                </a:rPr>
                <a:t>Confidential computing aims to lower the TCB for your cloud workloads in Azure</a:t>
              </a:r>
            </a:p>
          </p:txBody>
        </p:sp>
      </p:grpSp>
      <p:sp>
        <p:nvSpPr>
          <p:cNvPr id="52" name="Rectangle 51">
            <a:extLst>
              <a:ext uri="{FF2B5EF4-FFF2-40B4-BE49-F238E27FC236}">
                <a16:creationId xmlns:a16="http://schemas.microsoft.com/office/drawing/2014/main" id="{9B586DEE-6A42-4AD1-886F-9A6AEA881947}"/>
              </a:ext>
            </a:extLst>
          </p:cNvPr>
          <p:cNvSpPr/>
          <p:nvPr/>
        </p:nvSpPr>
        <p:spPr bwMode="auto">
          <a:xfrm>
            <a:off x="302847" y="4792662"/>
            <a:ext cx="11630390" cy="72324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r>
              <a:rPr lang="en-US" sz="1600" spc="-20" dirty="0">
                <a:solidFill>
                  <a:srgbClr val="0078D3"/>
                </a:solidFill>
                <a:latin typeface="Segoe UI Semibold"/>
              </a:rPr>
              <a:t>Trusted Computing Base (TCB)</a:t>
            </a:r>
            <a:r>
              <a:rPr lang="en-US" sz="1400" dirty="0">
                <a:solidFill>
                  <a:srgbClr val="333333"/>
                </a:solidFill>
                <a:latin typeface="Open-sans"/>
              </a:rPr>
              <a:t> </a:t>
            </a:r>
          </a:p>
          <a:p>
            <a:pPr>
              <a:spcBef>
                <a:spcPts val="600"/>
              </a:spcBef>
            </a:pPr>
            <a:r>
              <a:rPr lang="en-US" sz="1400" dirty="0">
                <a:solidFill>
                  <a:srgbClr val="333333"/>
                </a:solidFill>
                <a:latin typeface="Segoe UI" panose="020B0502040204020203" pitchFamily="34" charset="0"/>
                <a:cs typeface="Segoe UI" panose="020B0502040204020203" pitchFamily="34" charset="0"/>
              </a:rPr>
              <a:t>Refers to all of a system’s HW, FW and SW components that combine to provide the system with a secure environment</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651692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1F4CAB-89CB-47AF-9CB8-DC3FAE5D7E93}"/>
              </a:ext>
            </a:extLst>
          </p:cNvPr>
          <p:cNvSpPr>
            <a:spLocks noGrp="1"/>
          </p:cNvSpPr>
          <p:nvPr>
            <p:ph type="title"/>
          </p:nvPr>
        </p:nvSpPr>
        <p:spPr/>
        <p:txBody>
          <a:bodyPr/>
          <a:lstStyle/>
          <a:p>
            <a:r>
              <a:rPr lang="en-US" dirty="0"/>
              <a:t>Who do you need to trust?</a:t>
            </a:r>
          </a:p>
        </p:txBody>
      </p:sp>
      <p:sp>
        <p:nvSpPr>
          <p:cNvPr id="114" name="TextBox 113">
            <a:extLst>
              <a:ext uri="{FF2B5EF4-FFF2-40B4-BE49-F238E27FC236}">
                <a16:creationId xmlns:a16="http://schemas.microsoft.com/office/drawing/2014/main" id="{CE15122A-632B-425A-A00C-1814071A235E}"/>
              </a:ext>
            </a:extLst>
          </p:cNvPr>
          <p:cNvSpPr txBox="1"/>
          <p:nvPr/>
        </p:nvSpPr>
        <p:spPr>
          <a:xfrm>
            <a:off x="418644" y="1621719"/>
            <a:ext cx="4012256" cy="87774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rPr>
              <a:t>App software vendor</a:t>
            </a:r>
          </a:p>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0000"/>
                </a:solidFill>
                <a:effectLst/>
                <a:uLnTx/>
                <a:uFillTx/>
              </a:rPr>
              <a:t>Trusted today on-premises</a:t>
            </a:r>
            <a:br>
              <a:rPr kumimoji="0" lang="en-US" sz="1568" b="0" i="0" u="none" strike="noStrike" kern="0" cap="none" spc="0" normalizeH="0" baseline="0" noProof="0" dirty="0">
                <a:ln>
                  <a:noFill/>
                </a:ln>
                <a:solidFill>
                  <a:srgbClr val="000000"/>
                </a:solidFill>
                <a:effectLst/>
                <a:uLnTx/>
                <a:uFillTx/>
              </a:rPr>
            </a:br>
            <a:r>
              <a:rPr kumimoji="0" lang="en-US" sz="1568" b="0" i="0" u="none" strike="noStrike" kern="0" cap="none" spc="0" normalizeH="0" baseline="0" noProof="0" dirty="0">
                <a:ln>
                  <a:noFill/>
                </a:ln>
                <a:solidFill>
                  <a:srgbClr val="000000"/>
                </a:solidFill>
                <a:effectLst/>
                <a:uLnTx/>
                <a:uFillTx/>
              </a:rPr>
              <a:t>Use open source or build own software.</a:t>
            </a:r>
          </a:p>
        </p:txBody>
      </p:sp>
      <p:grpSp>
        <p:nvGrpSpPr>
          <p:cNvPr id="115" name="Group 114">
            <a:extLst>
              <a:ext uri="{FF2B5EF4-FFF2-40B4-BE49-F238E27FC236}">
                <a16:creationId xmlns:a16="http://schemas.microsoft.com/office/drawing/2014/main" id="{7FA8C7BB-BEF8-41D7-B258-929BD8367DD6}"/>
              </a:ext>
            </a:extLst>
          </p:cNvPr>
          <p:cNvGrpSpPr/>
          <p:nvPr/>
        </p:nvGrpSpPr>
        <p:grpSpPr>
          <a:xfrm>
            <a:off x="1" y="3047756"/>
            <a:ext cx="4704096" cy="1451975"/>
            <a:chOff x="1" y="3047756"/>
            <a:chExt cx="4704096" cy="1451975"/>
          </a:xfrm>
        </p:grpSpPr>
        <p:sp>
          <p:nvSpPr>
            <p:cNvPr id="116" name="Arrow: Pentagon 115">
              <a:extLst>
                <a:ext uri="{FF2B5EF4-FFF2-40B4-BE49-F238E27FC236}">
                  <a16:creationId xmlns:a16="http://schemas.microsoft.com/office/drawing/2014/main" id="{AED74E2A-A25F-4BEF-8EE0-7A133013B3DC}"/>
                </a:ext>
              </a:extLst>
            </p:cNvPr>
            <p:cNvSpPr/>
            <p:nvPr/>
          </p:nvSpPr>
          <p:spPr bwMode="auto">
            <a:xfrm>
              <a:off x="1" y="3047756"/>
              <a:ext cx="4704096" cy="1451975"/>
            </a:xfrm>
            <a:prstGeom prst="homePlate">
              <a:avLst>
                <a:gd name="adj" fmla="val 22365"/>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TextBox 116">
              <a:extLst>
                <a:ext uri="{FF2B5EF4-FFF2-40B4-BE49-F238E27FC236}">
                  <a16:creationId xmlns:a16="http://schemas.microsoft.com/office/drawing/2014/main" id="{E88C8315-B4DD-436D-9206-1AA1AD47F57D}"/>
                </a:ext>
              </a:extLst>
            </p:cNvPr>
            <p:cNvSpPr txBox="1"/>
            <p:nvPr/>
          </p:nvSpPr>
          <p:spPr>
            <a:xfrm>
              <a:off x="418644" y="3331412"/>
              <a:ext cx="4012256" cy="87500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78D4"/>
                  </a:solidFill>
                  <a:effectLst/>
                  <a:uLnTx/>
                  <a:uFillTx/>
                  <a:latin typeface="Segoe UI Semibold"/>
                </a:rPr>
                <a:t>Infrastructure provider</a:t>
              </a:r>
            </a:p>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0000"/>
                  </a:solidFill>
                  <a:effectLst/>
                  <a:uLnTx/>
                  <a:uFillTx/>
                </a:rPr>
                <a:t>Trust a cloud provider, or</a:t>
              </a:r>
              <a:br>
                <a:rPr kumimoji="0" lang="en-US" sz="1568" b="0" i="0" u="none" strike="noStrike" kern="0" cap="none" spc="0" normalizeH="0" baseline="0" noProof="0" dirty="0">
                  <a:ln>
                    <a:noFill/>
                  </a:ln>
                  <a:solidFill>
                    <a:srgbClr val="000000"/>
                  </a:solidFill>
                  <a:effectLst/>
                  <a:uLnTx/>
                  <a:uFillTx/>
                </a:rPr>
              </a:br>
              <a:r>
                <a:rPr kumimoji="0" lang="en-US" sz="1568" b="0" i="0" u="none" strike="noStrike" kern="0" cap="none" spc="0" normalizeH="0" baseline="0" noProof="0" dirty="0">
                  <a:ln>
                    <a:noFill/>
                  </a:ln>
                  <a:solidFill>
                    <a:srgbClr val="000000"/>
                  </a:solidFill>
                  <a:effectLst/>
                  <a:uLnTx/>
                  <a:uFillTx/>
                </a:rPr>
                <a:t>Manage own on-premises datacenters.</a:t>
              </a:r>
            </a:p>
          </p:txBody>
        </p:sp>
      </p:grpSp>
      <p:sp>
        <p:nvSpPr>
          <p:cNvPr id="118" name="TextBox 117">
            <a:extLst>
              <a:ext uri="{FF2B5EF4-FFF2-40B4-BE49-F238E27FC236}">
                <a16:creationId xmlns:a16="http://schemas.microsoft.com/office/drawing/2014/main" id="{14382F8D-E4EC-4E54-B3B6-B378913BCE3F}"/>
              </a:ext>
            </a:extLst>
          </p:cNvPr>
          <p:cNvSpPr txBox="1"/>
          <p:nvPr/>
        </p:nvSpPr>
        <p:spPr>
          <a:xfrm>
            <a:off x="418644" y="5051424"/>
            <a:ext cx="4012256" cy="87500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rPr>
              <a:t>Hardware vendor</a:t>
            </a:r>
          </a:p>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0000"/>
                </a:solidFill>
                <a:effectLst/>
                <a:uLnTx/>
                <a:uFillTx/>
              </a:rPr>
              <a:t>Trusted today on-premises</a:t>
            </a:r>
            <a:br>
              <a:rPr kumimoji="0" lang="en-US" sz="1568" b="0" i="0" u="none" strike="noStrike" kern="0" cap="none" spc="0" normalizeH="0" baseline="0" noProof="0" dirty="0">
                <a:ln>
                  <a:noFill/>
                </a:ln>
                <a:solidFill>
                  <a:srgbClr val="000000"/>
                </a:solidFill>
                <a:effectLst/>
                <a:uLnTx/>
                <a:uFillTx/>
              </a:rPr>
            </a:br>
            <a:r>
              <a:rPr kumimoji="0" lang="en-US" sz="1568" b="0" i="0" u="none" strike="noStrike" kern="0" cap="none" spc="0" normalizeH="0" baseline="0" noProof="0" dirty="0">
                <a:ln>
                  <a:noFill/>
                </a:ln>
                <a:solidFill>
                  <a:srgbClr val="000000"/>
                </a:solidFill>
                <a:effectLst/>
                <a:uLnTx/>
                <a:uFillTx/>
              </a:rPr>
              <a:t>Build own hardware.</a:t>
            </a:r>
            <a:endParaRPr kumimoji="0" lang="en-US" sz="1568" b="0" i="0" u="none" strike="noStrike" kern="0" cap="none" spc="0" normalizeH="0" baseline="0" noProof="0" dirty="0">
              <a:ln>
                <a:noFill/>
              </a:ln>
              <a:solidFill>
                <a:srgbClr val="000000"/>
              </a:solidFill>
              <a:effectLst/>
              <a:uLnTx/>
              <a:uFillTx/>
              <a:latin typeface="Segoe UI Semibold"/>
            </a:endParaRPr>
          </a:p>
        </p:txBody>
      </p:sp>
      <p:grpSp>
        <p:nvGrpSpPr>
          <p:cNvPr id="119" name="Group 118">
            <a:extLst>
              <a:ext uri="{FF2B5EF4-FFF2-40B4-BE49-F238E27FC236}">
                <a16:creationId xmlns:a16="http://schemas.microsoft.com/office/drawing/2014/main" id="{F0BB782B-5529-46A6-B9C2-FE88B9C1D3C6}"/>
              </a:ext>
            </a:extLst>
          </p:cNvPr>
          <p:cNvGrpSpPr/>
          <p:nvPr/>
        </p:nvGrpSpPr>
        <p:grpSpPr>
          <a:xfrm>
            <a:off x="9985544" y="2678621"/>
            <a:ext cx="1204111" cy="690896"/>
            <a:chOff x="6130481" y="4372047"/>
            <a:chExt cx="1280160" cy="704750"/>
          </a:xfrm>
        </p:grpSpPr>
        <p:grpSp>
          <p:nvGrpSpPr>
            <p:cNvPr id="120" name="Group 119">
              <a:extLst>
                <a:ext uri="{FF2B5EF4-FFF2-40B4-BE49-F238E27FC236}">
                  <a16:creationId xmlns:a16="http://schemas.microsoft.com/office/drawing/2014/main" id="{133B026A-50E1-411C-9158-F876285464DE}"/>
                </a:ext>
              </a:extLst>
            </p:cNvPr>
            <p:cNvGrpSpPr/>
            <p:nvPr/>
          </p:nvGrpSpPr>
          <p:grpSpPr>
            <a:xfrm>
              <a:off x="6595330" y="4372047"/>
              <a:ext cx="350462" cy="434832"/>
              <a:chOff x="1212201" y="2690391"/>
              <a:chExt cx="494389" cy="613409"/>
            </a:xfrm>
          </p:grpSpPr>
          <p:sp>
            <p:nvSpPr>
              <p:cNvPr id="122" name="Freeform 5">
                <a:extLst>
                  <a:ext uri="{FF2B5EF4-FFF2-40B4-BE49-F238E27FC236}">
                    <a16:creationId xmlns:a16="http://schemas.microsoft.com/office/drawing/2014/main" id="{F9F52224-031F-479F-A74B-F24E41BD0801}"/>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sp>
            <p:nvSpPr>
              <p:cNvPr id="123" name="Freeform 6">
                <a:extLst>
                  <a:ext uri="{FF2B5EF4-FFF2-40B4-BE49-F238E27FC236}">
                    <a16:creationId xmlns:a16="http://schemas.microsoft.com/office/drawing/2014/main" id="{429A0A5A-0277-485D-9812-9702F91236A9}"/>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grpSp>
        <p:sp>
          <p:nvSpPr>
            <p:cNvPr id="121" name="TextBox 120">
              <a:extLst>
                <a:ext uri="{FF2B5EF4-FFF2-40B4-BE49-F238E27FC236}">
                  <a16:creationId xmlns:a16="http://schemas.microsoft.com/office/drawing/2014/main" id="{265821BE-8AFF-4373-BE8C-0A1D30724659}"/>
                </a:ext>
              </a:extLst>
            </p:cNvPr>
            <p:cNvSpPr txBox="1"/>
            <p:nvPr/>
          </p:nvSpPr>
          <p:spPr>
            <a:xfrm>
              <a:off x="6130481" y="4861353"/>
              <a:ext cx="1280160" cy="215444"/>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3"/>
                  </a:solidFill>
                  <a:effectLst/>
                  <a:uLnTx/>
                  <a:uFillTx/>
                  <a:latin typeface="Segoe UI Semibold"/>
                </a:rPr>
                <a:t>VM Admin</a:t>
              </a:r>
            </a:p>
          </p:txBody>
        </p:sp>
      </p:grpSp>
      <p:grpSp>
        <p:nvGrpSpPr>
          <p:cNvPr id="124" name="Group 123">
            <a:extLst>
              <a:ext uri="{FF2B5EF4-FFF2-40B4-BE49-F238E27FC236}">
                <a16:creationId xmlns:a16="http://schemas.microsoft.com/office/drawing/2014/main" id="{7E428080-AA17-4F79-BBE9-F2EB20F418E1}"/>
              </a:ext>
            </a:extLst>
          </p:cNvPr>
          <p:cNvGrpSpPr/>
          <p:nvPr/>
        </p:nvGrpSpPr>
        <p:grpSpPr>
          <a:xfrm>
            <a:off x="9985544" y="4051996"/>
            <a:ext cx="1204111" cy="699467"/>
            <a:chOff x="7794462" y="4448247"/>
            <a:chExt cx="1280160" cy="713493"/>
          </a:xfrm>
        </p:grpSpPr>
        <p:grpSp>
          <p:nvGrpSpPr>
            <p:cNvPr id="125" name="Group 124">
              <a:extLst>
                <a:ext uri="{FF2B5EF4-FFF2-40B4-BE49-F238E27FC236}">
                  <a16:creationId xmlns:a16="http://schemas.microsoft.com/office/drawing/2014/main" id="{913B28EB-A78A-4877-A56A-2B2539E787B8}"/>
                </a:ext>
              </a:extLst>
            </p:cNvPr>
            <p:cNvGrpSpPr/>
            <p:nvPr/>
          </p:nvGrpSpPr>
          <p:grpSpPr>
            <a:xfrm>
              <a:off x="8259312" y="4448247"/>
              <a:ext cx="350462" cy="434832"/>
              <a:chOff x="1212202" y="2690391"/>
              <a:chExt cx="494389" cy="613409"/>
            </a:xfrm>
          </p:grpSpPr>
          <p:sp>
            <p:nvSpPr>
              <p:cNvPr id="127" name="Freeform 5">
                <a:extLst>
                  <a:ext uri="{FF2B5EF4-FFF2-40B4-BE49-F238E27FC236}">
                    <a16:creationId xmlns:a16="http://schemas.microsoft.com/office/drawing/2014/main" id="{9B1D5D7F-4F39-4E2A-8DE0-7A49D0CCB7AD}"/>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sp>
            <p:nvSpPr>
              <p:cNvPr id="128" name="Freeform 6">
                <a:extLst>
                  <a:ext uri="{FF2B5EF4-FFF2-40B4-BE49-F238E27FC236}">
                    <a16:creationId xmlns:a16="http://schemas.microsoft.com/office/drawing/2014/main" id="{3A8E678E-28E6-4B59-AF5A-13C972DAB0BE}"/>
                  </a:ext>
                </a:extLst>
              </p:cNvPr>
              <p:cNvSpPr>
                <a:spLocks/>
              </p:cNvSpPr>
              <p:nvPr/>
            </p:nvSpPr>
            <p:spPr bwMode="auto">
              <a:xfrm>
                <a:off x="1212202"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grpSp>
        <p:sp>
          <p:nvSpPr>
            <p:cNvPr id="126" name="TextBox 125">
              <a:extLst>
                <a:ext uri="{FF2B5EF4-FFF2-40B4-BE49-F238E27FC236}">
                  <a16:creationId xmlns:a16="http://schemas.microsoft.com/office/drawing/2014/main" id="{30B7740C-AE2F-42A6-9B41-C5532035C260}"/>
                </a:ext>
              </a:extLst>
            </p:cNvPr>
            <p:cNvSpPr txBox="1"/>
            <p:nvPr/>
          </p:nvSpPr>
          <p:spPr>
            <a:xfrm>
              <a:off x="7794462" y="4946296"/>
              <a:ext cx="1280160" cy="215444"/>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3"/>
                  </a:solidFill>
                  <a:effectLst/>
                  <a:uLnTx/>
                  <a:uFillTx/>
                  <a:latin typeface="Segoe UI Semibold"/>
                </a:rPr>
                <a:t>Host Admin</a:t>
              </a:r>
            </a:p>
          </p:txBody>
        </p:sp>
      </p:grpSp>
      <p:grpSp>
        <p:nvGrpSpPr>
          <p:cNvPr id="129" name="Group 128">
            <a:extLst>
              <a:ext uri="{FF2B5EF4-FFF2-40B4-BE49-F238E27FC236}">
                <a16:creationId xmlns:a16="http://schemas.microsoft.com/office/drawing/2014/main" id="{E4EB3C68-D414-419E-8B8E-0C809E0D2E32}"/>
              </a:ext>
            </a:extLst>
          </p:cNvPr>
          <p:cNvGrpSpPr/>
          <p:nvPr/>
        </p:nvGrpSpPr>
        <p:grpSpPr>
          <a:xfrm>
            <a:off x="9940226" y="5493227"/>
            <a:ext cx="1294746" cy="913737"/>
            <a:chOff x="9680253" y="4372047"/>
            <a:chExt cx="1376519" cy="932059"/>
          </a:xfrm>
        </p:grpSpPr>
        <p:sp>
          <p:nvSpPr>
            <p:cNvPr id="130" name="TextBox 129">
              <a:extLst>
                <a:ext uri="{FF2B5EF4-FFF2-40B4-BE49-F238E27FC236}">
                  <a16:creationId xmlns:a16="http://schemas.microsoft.com/office/drawing/2014/main" id="{154A0773-51BC-4F00-BF71-A99EB0F9AB5C}"/>
                </a:ext>
              </a:extLst>
            </p:cNvPr>
            <p:cNvSpPr txBox="1"/>
            <p:nvPr/>
          </p:nvSpPr>
          <p:spPr>
            <a:xfrm>
              <a:off x="9680253" y="4873219"/>
              <a:ext cx="1376519" cy="43088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3"/>
                  </a:solidFill>
                  <a:effectLst/>
                  <a:uLnTx/>
                  <a:uFillTx/>
                  <a:latin typeface="Segoe UI Semibold"/>
                </a:rPr>
                <a:t>Physical</a:t>
              </a:r>
              <a:br>
                <a:rPr kumimoji="0" lang="en-US" sz="1372" b="0" i="0" u="none" strike="noStrike" kern="0" cap="none" spc="0" normalizeH="0" baseline="0" noProof="0" dirty="0">
                  <a:ln>
                    <a:noFill/>
                  </a:ln>
                  <a:solidFill>
                    <a:srgbClr val="0078D3"/>
                  </a:solidFill>
                  <a:effectLst/>
                  <a:uLnTx/>
                  <a:uFillTx/>
                  <a:latin typeface="Segoe UI Semibold"/>
                </a:rPr>
              </a:br>
              <a:r>
                <a:rPr kumimoji="0" lang="en-US" sz="1372" b="0" i="0" u="none" strike="noStrike" kern="0" cap="none" spc="0" normalizeH="0" baseline="0" noProof="0" dirty="0">
                  <a:ln>
                    <a:noFill/>
                  </a:ln>
                  <a:solidFill>
                    <a:srgbClr val="0078D3"/>
                  </a:solidFill>
                  <a:effectLst/>
                  <a:uLnTx/>
                  <a:uFillTx/>
                  <a:latin typeface="Segoe UI Semibold"/>
                </a:rPr>
                <a:t>hardware access</a:t>
              </a:r>
            </a:p>
          </p:txBody>
        </p:sp>
        <p:grpSp>
          <p:nvGrpSpPr>
            <p:cNvPr id="131" name="Group 130">
              <a:extLst>
                <a:ext uri="{FF2B5EF4-FFF2-40B4-BE49-F238E27FC236}">
                  <a16:creationId xmlns:a16="http://schemas.microsoft.com/office/drawing/2014/main" id="{627E7643-AFFF-46AA-AD86-A83E1313425D}"/>
                </a:ext>
              </a:extLst>
            </p:cNvPr>
            <p:cNvGrpSpPr/>
            <p:nvPr/>
          </p:nvGrpSpPr>
          <p:grpSpPr>
            <a:xfrm>
              <a:off x="10193282" y="4372047"/>
              <a:ext cx="350462" cy="434832"/>
              <a:chOff x="1212201" y="2690391"/>
              <a:chExt cx="494389" cy="613409"/>
            </a:xfrm>
          </p:grpSpPr>
          <p:sp>
            <p:nvSpPr>
              <p:cNvPr id="132" name="Freeform 5">
                <a:extLst>
                  <a:ext uri="{FF2B5EF4-FFF2-40B4-BE49-F238E27FC236}">
                    <a16:creationId xmlns:a16="http://schemas.microsoft.com/office/drawing/2014/main" id="{56537C1B-E787-4028-B123-94F8A6B8DA56}"/>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sp>
            <p:nvSpPr>
              <p:cNvPr id="133" name="Freeform 6">
                <a:extLst>
                  <a:ext uri="{FF2B5EF4-FFF2-40B4-BE49-F238E27FC236}">
                    <a16:creationId xmlns:a16="http://schemas.microsoft.com/office/drawing/2014/main" id="{EACD250B-1614-4E50-B4B9-56D967B4720E}"/>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grpSp>
      </p:grpSp>
      <p:grpSp>
        <p:nvGrpSpPr>
          <p:cNvPr id="134" name="Group 133">
            <a:extLst>
              <a:ext uri="{FF2B5EF4-FFF2-40B4-BE49-F238E27FC236}">
                <a16:creationId xmlns:a16="http://schemas.microsoft.com/office/drawing/2014/main" id="{4DD25CED-1EAA-4EDC-99BA-BFAF726287F0}"/>
              </a:ext>
            </a:extLst>
          </p:cNvPr>
          <p:cNvGrpSpPr/>
          <p:nvPr/>
        </p:nvGrpSpPr>
        <p:grpSpPr>
          <a:xfrm>
            <a:off x="6932178" y="3568327"/>
            <a:ext cx="2457653" cy="615513"/>
            <a:chOff x="5536554" y="3445191"/>
            <a:chExt cx="2457653" cy="615513"/>
          </a:xfrm>
        </p:grpSpPr>
        <p:sp>
          <p:nvSpPr>
            <p:cNvPr id="135" name="Rectangle 134">
              <a:extLst>
                <a:ext uri="{FF2B5EF4-FFF2-40B4-BE49-F238E27FC236}">
                  <a16:creationId xmlns:a16="http://schemas.microsoft.com/office/drawing/2014/main" id="{6B5C1ABC-7FE4-4901-8884-66615EA60571}"/>
                </a:ext>
              </a:extLst>
            </p:cNvPr>
            <p:cNvSpPr/>
            <p:nvPr/>
          </p:nvSpPr>
          <p:spPr>
            <a:xfrm>
              <a:off x="5536554" y="3445191"/>
              <a:ext cx="2457653" cy="615513"/>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32574"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       Hypervisor</a:t>
              </a:r>
            </a:p>
          </p:txBody>
        </p:sp>
        <p:pic>
          <p:nvPicPr>
            <p:cNvPr id="136" name="Picture 135">
              <a:extLst>
                <a:ext uri="{FF2B5EF4-FFF2-40B4-BE49-F238E27FC236}">
                  <a16:creationId xmlns:a16="http://schemas.microsoft.com/office/drawing/2014/main" id="{3153E4A6-23BA-4330-8133-93FE872786B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69033" y="3532806"/>
              <a:ext cx="439014" cy="457566"/>
            </a:xfrm>
            <a:prstGeom prst="rect">
              <a:avLst/>
            </a:prstGeom>
          </p:spPr>
        </p:pic>
      </p:grpSp>
      <p:grpSp>
        <p:nvGrpSpPr>
          <p:cNvPr id="137" name="Group 136">
            <a:extLst>
              <a:ext uri="{FF2B5EF4-FFF2-40B4-BE49-F238E27FC236}">
                <a16:creationId xmlns:a16="http://schemas.microsoft.com/office/drawing/2014/main" id="{C603C141-6383-4875-88C3-FA57F3046D47}"/>
              </a:ext>
            </a:extLst>
          </p:cNvPr>
          <p:cNvGrpSpPr/>
          <p:nvPr/>
        </p:nvGrpSpPr>
        <p:grpSpPr>
          <a:xfrm>
            <a:off x="6932178" y="4274501"/>
            <a:ext cx="2457653" cy="922889"/>
            <a:chOff x="5536553" y="4080660"/>
            <a:chExt cx="2457653" cy="922889"/>
          </a:xfrm>
        </p:grpSpPr>
        <p:sp>
          <p:nvSpPr>
            <p:cNvPr id="138" name="Rectangle 137">
              <a:extLst>
                <a:ext uri="{FF2B5EF4-FFF2-40B4-BE49-F238E27FC236}">
                  <a16:creationId xmlns:a16="http://schemas.microsoft.com/office/drawing/2014/main" id="{0343E037-759E-40AC-972E-14DF0059996C}"/>
                </a:ext>
              </a:extLst>
            </p:cNvPr>
            <p:cNvSpPr/>
            <p:nvPr/>
          </p:nvSpPr>
          <p:spPr>
            <a:xfrm>
              <a:off x="5536553" y="4080660"/>
              <a:ext cx="2457653" cy="922889"/>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32574"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       Host OS</a:t>
              </a:r>
            </a:p>
          </p:txBody>
        </p:sp>
        <p:sp>
          <p:nvSpPr>
            <p:cNvPr id="139" name="Freeform 1906">
              <a:extLst>
                <a:ext uri="{FF2B5EF4-FFF2-40B4-BE49-F238E27FC236}">
                  <a16:creationId xmlns:a16="http://schemas.microsoft.com/office/drawing/2014/main" id="{307FCF74-81CE-4A32-AE61-5140D5095C4A}"/>
                </a:ext>
              </a:extLst>
            </p:cNvPr>
            <p:cNvSpPr>
              <a:spLocks noEditPoints="1"/>
            </p:cNvSpPr>
            <p:nvPr/>
          </p:nvSpPr>
          <p:spPr bwMode="auto">
            <a:xfrm>
              <a:off x="5769033" y="4303612"/>
              <a:ext cx="439014" cy="457566"/>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rgbClr val="243A5E"/>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grpSp>
      <p:grpSp>
        <p:nvGrpSpPr>
          <p:cNvPr id="140" name="Group 139">
            <a:extLst>
              <a:ext uri="{FF2B5EF4-FFF2-40B4-BE49-F238E27FC236}">
                <a16:creationId xmlns:a16="http://schemas.microsoft.com/office/drawing/2014/main" id="{0AC008E7-CE1B-42AF-B9F2-C2ACF3ECF61E}"/>
              </a:ext>
            </a:extLst>
          </p:cNvPr>
          <p:cNvGrpSpPr/>
          <p:nvPr/>
        </p:nvGrpSpPr>
        <p:grpSpPr>
          <a:xfrm>
            <a:off x="6932178" y="2523233"/>
            <a:ext cx="2457653" cy="949872"/>
            <a:chOff x="5536554" y="2403419"/>
            <a:chExt cx="2457653" cy="949872"/>
          </a:xfrm>
        </p:grpSpPr>
        <p:sp>
          <p:nvSpPr>
            <p:cNvPr id="141" name="Rectangle 140">
              <a:extLst>
                <a:ext uri="{FF2B5EF4-FFF2-40B4-BE49-F238E27FC236}">
                  <a16:creationId xmlns:a16="http://schemas.microsoft.com/office/drawing/2014/main" id="{66A5C859-B30D-4737-970C-5BB3A0704EA0}"/>
                </a:ext>
              </a:extLst>
            </p:cNvPr>
            <p:cNvSpPr/>
            <p:nvPr/>
          </p:nvSpPr>
          <p:spPr>
            <a:xfrm>
              <a:off x="5536554" y="2403419"/>
              <a:ext cx="2457653" cy="949872"/>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32574"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     VM OS</a:t>
              </a:r>
            </a:p>
          </p:txBody>
        </p:sp>
        <p:pic>
          <p:nvPicPr>
            <p:cNvPr id="142" name="Picture 2">
              <a:extLst>
                <a:ext uri="{FF2B5EF4-FFF2-40B4-BE49-F238E27FC236}">
                  <a16:creationId xmlns:a16="http://schemas.microsoft.com/office/drawing/2014/main" id="{1CAFF14A-2CC4-479F-ADF3-0541D8E6C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3475" y="2642776"/>
              <a:ext cx="413527" cy="4855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3" name="Group 142">
            <a:extLst>
              <a:ext uri="{FF2B5EF4-FFF2-40B4-BE49-F238E27FC236}">
                <a16:creationId xmlns:a16="http://schemas.microsoft.com/office/drawing/2014/main" id="{D5A5C53C-F515-4711-8317-3FD28982FC4F}"/>
              </a:ext>
            </a:extLst>
          </p:cNvPr>
          <p:cNvGrpSpPr/>
          <p:nvPr/>
        </p:nvGrpSpPr>
        <p:grpSpPr>
          <a:xfrm>
            <a:off x="6932178" y="1704913"/>
            <a:ext cx="2457653" cy="723098"/>
            <a:chOff x="6932178" y="1704913"/>
            <a:chExt cx="2457653" cy="723098"/>
          </a:xfrm>
        </p:grpSpPr>
        <p:sp>
          <p:nvSpPr>
            <p:cNvPr id="144" name="Rectangle 143">
              <a:extLst>
                <a:ext uri="{FF2B5EF4-FFF2-40B4-BE49-F238E27FC236}">
                  <a16:creationId xmlns:a16="http://schemas.microsoft.com/office/drawing/2014/main" id="{0E262F94-F0CF-44B3-9F57-E89EDE837929}"/>
                </a:ext>
              </a:extLst>
            </p:cNvPr>
            <p:cNvSpPr/>
            <p:nvPr/>
          </p:nvSpPr>
          <p:spPr>
            <a:xfrm>
              <a:off x="6932178" y="1704913"/>
              <a:ext cx="2457653" cy="723098"/>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32574"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       Application</a:t>
              </a:r>
            </a:p>
          </p:txBody>
        </p:sp>
        <p:pic>
          <p:nvPicPr>
            <p:cNvPr id="145" name="Picture 144">
              <a:extLst>
                <a:ext uri="{FF2B5EF4-FFF2-40B4-BE49-F238E27FC236}">
                  <a16:creationId xmlns:a16="http://schemas.microsoft.com/office/drawing/2014/main" id="{018198E2-9B23-4A68-B42B-C02C9DED01A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62990" y="1864082"/>
              <a:ext cx="429636" cy="429636"/>
            </a:xfrm>
            <a:prstGeom prst="rect">
              <a:avLst/>
            </a:prstGeom>
          </p:spPr>
        </p:pic>
      </p:grpSp>
      <p:grpSp>
        <p:nvGrpSpPr>
          <p:cNvPr id="146" name="Group 145">
            <a:extLst>
              <a:ext uri="{FF2B5EF4-FFF2-40B4-BE49-F238E27FC236}">
                <a16:creationId xmlns:a16="http://schemas.microsoft.com/office/drawing/2014/main" id="{C7F87748-C80B-4CA9-8056-74E1E7FCEC05}"/>
              </a:ext>
            </a:extLst>
          </p:cNvPr>
          <p:cNvGrpSpPr/>
          <p:nvPr/>
        </p:nvGrpSpPr>
        <p:grpSpPr>
          <a:xfrm>
            <a:off x="6932177" y="5401548"/>
            <a:ext cx="2457653" cy="623568"/>
            <a:chOff x="5536551" y="5417485"/>
            <a:chExt cx="2457653" cy="623568"/>
          </a:xfrm>
        </p:grpSpPr>
        <p:sp>
          <p:nvSpPr>
            <p:cNvPr id="147" name="Rectangle 146">
              <a:extLst>
                <a:ext uri="{FF2B5EF4-FFF2-40B4-BE49-F238E27FC236}">
                  <a16:creationId xmlns:a16="http://schemas.microsoft.com/office/drawing/2014/main" id="{3F1982E3-7289-4DA0-BC2B-BF24CD10B6DA}"/>
                </a:ext>
              </a:extLst>
            </p:cNvPr>
            <p:cNvSpPr/>
            <p:nvPr/>
          </p:nvSpPr>
          <p:spPr>
            <a:xfrm>
              <a:off x="5536551" y="5417485"/>
              <a:ext cx="2457653" cy="623568"/>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32574"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       Hardware</a:t>
              </a:r>
            </a:p>
          </p:txBody>
        </p:sp>
        <p:sp>
          <p:nvSpPr>
            <p:cNvPr id="148" name="binary" title="Icon of binary code, ones and zeros">
              <a:extLst>
                <a:ext uri="{FF2B5EF4-FFF2-40B4-BE49-F238E27FC236}">
                  <a16:creationId xmlns:a16="http://schemas.microsoft.com/office/drawing/2014/main" id="{75BCCDDE-6C96-4A12-B129-F25AEFCB56E0}"/>
                </a:ext>
              </a:extLst>
            </p:cNvPr>
            <p:cNvSpPr>
              <a:spLocks noChangeAspect="1" noEditPoints="1"/>
            </p:cNvSpPr>
            <p:nvPr/>
          </p:nvSpPr>
          <p:spPr bwMode="auto">
            <a:xfrm>
              <a:off x="5822021" y="5571126"/>
              <a:ext cx="333031" cy="2875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49" name="Straight Connector 148">
            <a:extLst>
              <a:ext uri="{FF2B5EF4-FFF2-40B4-BE49-F238E27FC236}">
                <a16:creationId xmlns:a16="http://schemas.microsoft.com/office/drawing/2014/main" id="{8E49B4F3-AD14-4456-B6D7-0B63C01DE20E}"/>
              </a:ext>
            </a:extLst>
          </p:cNvPr>
          <p:cNvCxnSpPr>
            <a:cxnSpLocks/>
          </p:cNvCxnSpPr>
          <p:nvPr/>
        </p:nvCxnSpPr>
        <p:spPr>
          <a:xfrm>
            <a:off x="6781149" y="5288051"/>
            <a:ext cx="2761528" cy="0"/>
          </a:xfrm>
          <a:prstGeom prst="line">
            <a:avLst/>
          </a:prstGeom>
          <a:noFill/>
          <a:ln w="9525" cap="flat" cmpd="sng" algn="ctr">
            <a:solidFill>
              <a:srgbClr val="000000"/>
            </a:solidFill>
            <a:prstDash val="dash"/>
            <a:headEnd type="none" w="lg" len="med"/>
            <a:tailEnd type="none" w="lg" len="med"/>
          </a:ln>
          <a:effectLst/>
        </p:spPr>
      </p:cxnSp>
      <p:sp>
        <p:nvSpPr>
          <p:cNvPr id="150" name="Right Brace 149">
            <a:extLst>
              <a:ext uri="{FF2B5EF4-FFF2-40B4-BE49-F238E27FC236}">
                <a16:creationId xmlns:a16="http://schemas.microsoft.com/office/drawing/2014/main" id="{FFD66CBD-A6EC-461E-A40C-9695BDFFAC39}"/>
              </a:ext>
            </a:extLst>
          </p:cNvPr>
          <p:cNvSpPr/>
          <p:nvPr/>
        </p:nvSpPr>
        <p:spPr>
          <a:xfrm>
            <a:off x="9389830" y="3521013"/>
            <a:ext cx="152847" cy="1720847"/>
          </a:xfrm>
          <a:prstGeom prst="rightBrace">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000000"/>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65B45431-B808-43AE-8BF3-60C5FEA18F68}"/>
              </a:ext>
            </a:extLst>
          </p:cNvPr>
          <p:cNvSpPr txBox="1"/>
          <p:nvPr/>
        </p:nvSpPr>
        <p:spPr>
          <a:xfrm>
            <a:off x="7384162" y="1289910"/>
            <a:ext cx="1547603" cy="307777"/>
          </a:xfrm>
          <a:prstGeom prst="rect">
            <a:avLst/>
          </a:prstGeom>
          <a:noFill/>
        </p:spPr>
        <p:txBody>
          <a:bodyPr wrap="none" lIns="0" tIns="0" rIns="0" bIns="0" rtlCol="0">
            <a:spAutoFit/>
          </a:bodyPr>
          <a:lstStyle/>
          <a:p>
            <a:pPr algn="ctr" defTabSz="914367"/>
            <a:r>
              <a:rPr lang="en-GB" sz="2000" dirty="0">
                <a:solidFill>
                  <a:srgbClr val="243A5E"/>
                </a:solidFill>
                <a:latin typeface="Segoe UI Semibold"/>
              </a:rPr>
              <a:t>Software TCB</a:t>
            </a:r>
          </a:p>
        </p:txBody>
      </p:sp>
      <p:sp>
        <p:nvSpPr>
          <p:cNvPr id="152" name="TextBox 151">
            <a:extLst>
              <a:ext uri="{FF2B5EF4-FFF2-40B4-BE49-F238E27FC236}">
                <a16:creationId xmlns:a16="http://schemas.microsoft.com/office/drawing/2014/main" id="{91FAF0D6-0C2D-4169-B076-DB0A35C4CF6D}"/>
              </a:ext>
            </a:extLst>
          </p:cNvPr>
          <p:cNvSpPr txBox="1"/>
          <p:nvPr/>
        </p:nvSpPr>
        <p:spPr>
          <a:xfrm>
            <a:off x="9752339" y="1289909"/>
            <a:ext cx="1670522" cy="307777"/>
          </a:xfrm>
          <a:prstGeom prst="rect">
            <a:avLst/>
          </a:prstGeom>
          <a:noFill/>
        </p:spPr>
        <p:txBody>
          <a:bodyPr wrap="none" lIns="0" tIns="0" rIns="0" bIns="0" rtlCol="0">
            <a:spAutoFit/>
          </a:bodyPr>
          <a:lstStyle/>
          <a:p>
            <a:pPr algn="ctr" defTabSz="914367"/>
            <a:r>
              <a:rPr lang="en-GB" sz="2000" dirty="0">
                <a:solidFill>
                  <a:srgbClr val="243A5E"/>
                </a:solidFill>
                <a:latin typeface="Segoe UI Semibold"/>
              </a:rPr>
              <a:t>Trusted actors</a:t>
            </a:r>
          </a:p>
        </p:txBody>
      </p:sp>
      <p:sp>
        <p:nvSpPr>
          <p:cNvPr id="153" name="TextBox 152">
            <a:extLst>
              <a:ext uri="{FF2B5EF4-FFF2-40B4-BE49-F238E27FC236}">
                <a16:creationId xmlns:a16="http://schemas.microsoft.com/office/drawing/2014/main" id="{35D6D069-5657-4E9D-B99E-51B5E0D41A51}"/>
              </a:ext>
            </a:extLst>
          </p:cNvPr>
          <p:cNvSpPr txBox="1"/>
          <p:nvPr/>
        </p:nvSpPr>
        <p:spPr>
          <a:xfrm>
            <a:off x="4802426" y="1289908"/>
            <a:ext cx="1681358" cy="307777"/>
          </a:xfrm>
          <a:prstGeom prst="rect">
            <a:avLst/>
          </a:prstGeom>
          <a:noFill/>
        </p:spPr>
        <p:txBody>
          <a:bodyPr wrap="none" lIns="0" tIns="0" rIns="0" bIns="0" rtlCol="0">
            <a:spAutoFit/>
          </a:bodyPr>
          <a:lstStyle/>
          <a:p>
            <a:pPr algn="ctr" defTabSz="914367"/>
            <a:r>
              <a:rPr lang="en-GB" sz="2000" dirty="0">
                <a:solidFill>
                  <a:srgbClr val="243A5E"/>
                </a:solidFill>
                <a:latin typeface="Segoe UI Semibold"/>
              </a:rPr>
              <a:t>Attack surface</a:t>
            </a:r>
          </a:p>
        </p:txBody>
      </p:sp>
      <p:sp>
        <p:nvSpPr>
          <p:cNvPr id="154" name="TextBox 153">
            <a:extLst>
              <a:ext uri="{FF2B5EF4-FFF2-40B4-BE49-F238E27FC236}">
                <a16:creationId xmlns:a16="http://schemas.microsoft.com/office/drawing/2014/main" id="{344E6A89-6ADB-405C-9EF9-034C5272D7E0}"/>
              </a:ext>
            </a:extLst>
          </p:cNvPr>
          <p:cNvSpPr txBox="1"/>
          <p:nvPr/>
        </p:nvSpPr>
        <p:spPr>
          <a:xfrm>
            <a:off x="4260960" y="2019424"/>
            <a:ext cx="2367636" cy="738664"/>
          </a:xfrm>
          <a:prstGeom prst="rect">
            <a:avLst/>
          </a:prstGeom>
          <a:noFill/>
        </p:spPr>
        <p:txBody>
          <a:bodyPr wrap="none" lIns="0" tIns="0" rIns="0" bIns="0"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Application runtime &amp;</a:t>
            </a:r>
            <a:b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b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dependencies, many open</a:t>
            </a:r>
            <a:b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b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source packages</a:t>
            </a:r>
          </a:p>
        </p:txBody>
      </p:sp>
      <p:sp>
        <p:nvSpPr>
          <p:cNvPr id="155" name="TextBox 154">
            <a:extLst>
              <a:ext uri="{FF2B5EF4-FFF2-40B4-BE49-F238E27FC236}">
                <a16:creationId xmlns:a16="http://schemas.microsoft.com/office/drawing/2014/main" id="{6597660C-703B-47B1-BB81-1E04F169C469}"/>
              </a:ext>
            </a:extLst>
          </p:cNvPr>
          <p:cNvSpPr txBox="1"/>
          <p:nvPr/>
        </p:nvSpPr>
        <p:spPr>
          <a:xfrm>
            <a:off x="4669302" y="3965733"/>
            <a:ext cx="1970796" cy="738664"/>
          </a:xfrm>
          <a:prstGeom prst="rect">
            <a:avLst/>
          </a:prstGeom>
          <a:noFill/>
        </p:spPr>
        <p:txBody>
          <a:bodyPr wrap="none" lIns="0" tIns="0" rIns="0" bIns="0"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Other tenants</a:t>
            </a:r>
            <a:b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b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running on the host,</a:t>
            </a:r>
            <a:b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b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infrastructure services</a:t>
            </a:r>
          </a:p>
        </p:txBody>
      </p:sp>
      <p:sp>
        <p:nvSpPr>
          <p:cNvPr id="156" name="TextBox 155">
            <a:extLst>
              <a:ext uri="{FF2B5EF4-FFF2-40B4-BE49-F238E27FC236}">
                <a16:creationId xmlns:a16="http://schemas.microsoft.com/office/drawing/2014/main" id="{43132C62-0DB1-4167-90A4-2112E37C0405}"/>
              </a:ext>
            </a:extLst>
          </p:cNvPr>
          <p:cNvSpPr txBox="1"/>
          <p:nvPr/>
        </p:nvSpPr>
        <p:spPr>
          <a:xfrm>
            <a:off x="4723203" y="5428588"/>
            <a:ext cx="1905393" cy="492443"/>
          </a:xfrm>
          <a:prstGeom prst="rect">
            <a:avLst/>
          </a:prstGeom>
          <a:noFill/>
        </p:spPr>
        <p:txBody>
          <a:bodyPr wrap="none" lIns="0" tIns="0" rIns="0" bIns="0"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Observable side</a:t>
            </a:r>
            <a:b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b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channels in hardware</a:t>
            </a:r>
          </a:p>
        </p:txBody>
      </p:sp>
      <p:grpSp>
        <p:nvGrpSpPr>
          <p:cNvPr id="157" name="Group 156">
            <a:extLst>
              <a:ext uri="{FF2B5EF4-FFF2-40B4-BE49-F238E27FC236}">
                <a16:creationId xmlns:a16="http://schemas.microsoft.com/office/drawing/2014/main" id="{5F0F9505-B5A7-4E97-AC8F-97F2AA756DFB}"/>
              </a:ext>
            </a:extLst>
          </p:cNvPr>
          <p:cNvGrpSpPr/>
          <p:nvPr/>
        </p:nvGrpSpPr>
        <p:grpSpPr>
          <a:xfrm>
            <a:off x="9985544" y="1763654"/>
            <a:ext cx="1204113" cy="690896"/>
            <a:chOff x="6130481" y="4372047"/>
            <a:chExt cx="1280160" cy="704750"/>
          </a:xfrm>
        </p:grpSpPr>
        <p:grpSp>
          <p:nvGrpSpPr>
            <p:cNvPr id="158" name="Group 157">
              <a:extLst>
                <a:ext uri="{FF2B5EF4-FFF2-40B4-BE49-F238E27FC236}">
                  <a16:creationId xmlns:a16="http://schemas.microsoft.com/office/drawing/2014/main" id="{E7E8FB9E-E089-4107-A8AA-3CCA1711CB57}"/>
                </a:ext>
              </a:extLst>
            </p:cNvPr>
            <p:cNvGrpSpPr/>
            <p:nvPr/>
          </p:nvGrpSpPr>
          <p:grpSpPr>
            <a:xfrm>
              <a:off x="6595333" y="4372047"/>
              <a:ext cx="350463" cy="434832"/>
              <a:chOff x="1212201" y="2690391"/>
              <a:chExt cx="494389" cy="613409"/>
            </a:xfrm>
          </p:grpSpPr>
          <p:sp>
            <p:nvSpPr>
              <p:cNvPr id="160" name="Freeform 5">
                <a:extLst>
                  <a:ext uri="{FF2B5EF4-FFF2-40B4-BE49-F238E27FC236}">
                    <a16:creationId xmlns:a16="http://schemas.microsoft.com/office/drawing/2014/main" id="{617C692E-D4D1-4564-B872-DB0D1F3CEEBC}"/>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sp>
            <p:nvSpPr>
              <p:cNvPr id="161" name="Freeform 6">
                <a:extLst>
                  <a:ext uri="{FF2B5EF4-FFF2-40B4-BE49-F238E27FC236}">
                    <a16:creationId xmlns:a16="http://schemas.microsoft.com/office/drawing/2014/main" id="{8FBD16BE-47FD-4582-AFD1-386EE05E0EF5}"/>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grpSp>
        <p:sp>
          <p:nvSpPr>
            <p:cNvPr id="159" name="TextBox 158">
              <a:extLst>
                <a:ext uri="{FF2B5EF4-FFF2-40B4-BE49-F238E27FC236}">
                  <a16:creationId xmlns:a16="http://schemas.microsoft.com/office/drawing/2014/main" id="{03EFE8B8-6120-4FE5-A929-B7FEBD51E664}"/>
                </a:ext>
              </a:extLst>
            </p:cNvPr>
            <p:cNvSpPr txBox="1"/>
            <p:nvPr/>
          </p:nvSpPr>
          <p:spPr>
            <a:xfrm>
              <a:off x="6130481" y="4861353"/>
              <a:ext cx="1280160" cy="215444"/>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3"/>
                  </a:solidFill>
                  <a:effectLst/>
                  <a:uLnTx/>
                  <a:uFillTx/>
                  <a:latin typeface="Segoe UI Semibold"/>
                </a:rPr>
                <a:t>App Admin</a:t>
              </a:r>
            </a:p>
          </p:txBody>
        </p:sp>
      </p:grpSp>
    </p:spTree>
    <p:extLst>
      <p:ext uri="{BB962C8B-B14F-4D97-AF65-F5344CB8AC3E}">
        <p14:creationId xmlns:p14="http://schemas.microsoft.com/office/powerpoint/2010/main" val="3489747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500"/>
                                        <p:tgtEl>
                                          <p:spTgt spid="154"/>
                                        </p:tgtEl>
                                      </p:cBhvr>
                                    </p:animEffect>
                                  </p:childTnLst>
                                </p:cTn>
                              </p:par>
                              <p:par>
                                <p:cTn id="11" presetID="10" presetClass="entr" presetSubtype="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par>
                                <p:cTn id="14" presetID="10" presetClass="entr" presetSubtype="0" fill="hold"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par>
                                <p:cTn id="17" presetID="10"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500"/>
                                        <p:tgtEl>
                                          <p:spTgt spid="1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5"/>
                                        </p:tgtEl>
                                        <p:attrNameLst>
                                          <p:attrName>style.visibility</p:attrName>
                                        </p:attrNameLst>
                                      </p:cBhvr>
                                      <p:to>
                                        <p:strVal val="visible"/>
                                      </p:to>
                                    </p:set>
                                    <p:animEffect transition="in" filter="fade">
                                      <p:cBhvr>
                                        <p:cTn id="30" dur="500"/>
                                        <p:tgtEl>
                                          <p:spTgt spid="155"/>
                                        </p:tgtEl>
                                      </p:cBhvr>
                                    </p:animEffect>
                                  </p:childTnLst>
                                </p:cTn>
                              </p:par>
                              <p:par>
                                <p:cTn id="31" presetID="10" presetClass="entr" presetSubtype="0" fill="hold" nodeType="withEffect">
                                  <p:stCondLst>
                                    <p:cond delay="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childTnLst>
                                </p:cTn>
                              </p:par>
                              <p:par>
                                <p:cTn id="34" presetID="10" presetClass="entr" presetSubtype="0" fill="hold" nodeType="withEffect">
                                  <p:stCondLst>
                                    <p:cond delay="0"/>
                                  </p:stCondLst>
                                  <p:childTnLst>
                                    <p:set>
                                      <p:cBhvr>
                                        <p:cTn id="35" dur="1" fill="hold">
                                          <p:stCondLst>
                                            <p:cond delay="0"/>
                                          </p:stCondLst>
                                        </p:cTn>
                                        <p:tgtEl>
                                          <p:spTgt spid="137"/>
                                        </p:tgtEl>
                                        <p:attrNameLst>
                                          <p:attrName>style.visibility</p:attrName>
                                        </p:attrNameLst>
                                      </p:cBhvr>
                                      <p:to>
                                        <p:strVal val="visible"/>
                                      </p:to>
                                    </p:set>
                                    <p:animEffect transition="in" filter="fade">
                                      <p:cBhvr>
                                        <p:cTn id="36" dur="500"/>
                                        <p:tgtEl>
                                          <p:spTgt spid="1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0"/>
                                        </p:tgtEl>
                                        <p:attrNameLst>
                                          <p:attrName>style.visibility</p:attrName>
                                        </p:attrNameLst>
                                      </p:cBhvr>
                                      <p:to>
                                        <p:strVal val="visible"/>
                                      </p:to>
                                    </p:set>
                                    <p:animEffect transition="in" filter="fade">
                                      <p:cBhvr>
                                        <p:cTn id="39" dur="500"/>
                                        <p:tgtEl>
                                          <p:spTgt spid="150"/>
                                        </p:tgtEl>
                                      </p:cBhvr>
                                    </p:animEffect>
                                  </p:childTnLst>
                                </p:cTn>
                              </p:par>
                              <p:par>
                                <p:cTn id="40" presetID="10" presetClass="entr" presetSubtype="0" fill="hold" nodeType="withEffect">
                                  <p:stCondLst>
                                    <p:cond delay="0"/>
                                  </p:stCondLst>
                                  <p:childTnLst>
                                    <p:set>
                                      <p:cBhvr>
                                        <p:cTn id="41" dur="1" fill="hold">
                                          <p:stCondLst>
                                            <p:cond delay="0"/>
                                          </p:stCondLst>
                                        </p:cTn>
                                        <p:tgtEl>
                                          <p:spTgt spid="124"/>
                                        </p:tgtEl>
                                        <p:attrNameLst>
                                          <p:attrName>style.visibility</p:attrName>
                                        </p:attrNameLst>
                                      </p:cBhvr>
                                      <p:to>
                                        <p:strVal val="visible"/>
                                      </p:to>
                                    </p:set>
                                    <p:animEffect transition="in" filter="fade">
                                      <p:cBhvr>
                                        <p:cTn id="42" dur="500"/>
                                        <p:tgtEl>
                                          <p:spTgt spid="1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fade">
                                      <p:cBhvr>
                                        <p:cTn id="50" dur="500"/>
                                        <p:tgtEl>
                                          <p:spTgt spid="156"/>
                                        </p:tgtEl>
                                      </p:cBhvr>
                                    </p:animEffect>
                                  </p:childTnLst>
                                </p:cTn>
                              </p:par>
                              <p:par>
                                <p:cTn id="51" presetID="10" presetClass="entr" presetSubtype="0"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Effect transition="in" filter="fade">
                                      <p:cBhvr>
                                        <p:cTn id="53" dur="500"/>
                                        <p:tgtEl>
                                          <p:spTgt spid="149"/>
                                        </p:tgtEl>
                                      </p:cBhvr>
                                    </p:animEffect>
                                  </p:childTnLst>
                                </p:cTn>
                              </p:par>
                              <p:par>
                                <p:cTn id="54" presetID="10" presetClass="entr" presetSubtype="0" fill="hold" nodeType="with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500"/>
                                        <p:tgtEl>
                                          <p:spTgt spid="146"/>
                                        </p:tgtEl>
                                      </p:cBhvr>
                                    </p:animEffect>
                                  </p:childTnLst>
                                </p:cTn>
                              </p:par>
                              <p:par>
                                <p:cTn id="57" presetID="10" presetClass="entr" presetSubtype="0" fill="hold" nodeType="with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8" grpId="0"/>
      <p:bldP spid="150" grpId="0" animBg="1"/>
      <p:bldP spid="154" grpId="0"/>
      <p:bldP spid="155" grpId="0"/>
      <p:bldP spid="1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2604-D1C7-4C86-BD90-E6EF5626D3C8}"/>
              </a:ext>
            </a:extLst>
          </p:cNvPr>
          <p:cNvSpPr>
            <a:spLocks noGrp="1"/>
          </p:cNvSpPr>
          <p:nvPr>
            <p:ph type="title"/>
          </p:nvPr>
        </p:nvSpPr>
        <p:spPr>
          <a:xfrm>
            <a:off x="198437" y="2354262"/>
            <a:ext cx="4571998" cy="860424"/>
          </a:xfrm>
        </p:spPr>
        <p:txBody>
          <a:bodyPr/>
          <a:lstStyle/>
          <a:p>
            <a:r>
              <a:rPr lang="en-GB" dirty="0"/>
              <a:t>Windows Server 2016</a:t>
            </a:r>
            <a:br>
              <a:rPr lang="en-GB" dirty="0"/>
            </a:br>
            <a:r>
              <a:rPr lang="en-GB" dirty="0"/>
              <a:t>Virtual Trusted Platform Module TPM</a:t>
            </a:r>
            <a:endParaRPr lang="en-US" dirty="0"/>
          </a:p>
        </p:txBody>
      </p:sp>
      <p:pic>
        <p:nvPicPr>
          <p:cNvPr id="3" name="Picture 2">
            <a:extLst>
              <a:ext uri="{FF2B5EF4-FFF2-40B4-BE49-F238E27FC236}">
                <a16:creationId xmlns:a16="http://schemas.microsoft.com/office/drawing/2014/main" id="{80ECBFCA-6D4E-49E6-8598-1BAC0760BAC0}"/>
              </a:ext>
            </a:extLst>
          </p:cNvPr>
          <p:cNvPicPr>
            <a:picLocks noChangeAspect="1"/>
          </p:cNvPicPr>
          <p:nvPr/>
        </p:nvPicPr>
        <p:blipFill>
          <a:blip r:embed="rId2"/>
          <a:stretch>
            <a:fillRect/>
          </a:stretch>
        </p:blipFill>
        <p:spPr>
          <a:xfrm>
            <a:off x="5151437" y="68262"/>
            <a:ext cx="7206305" cy="6858000"/>
          </a:xfrm>
          <a:prstGeom prst="rect">
            <a:avLst/>
          </a:prstGeom>
        </p:spPr>
      </p:pic>
    </p:spTree>
    <p:extLst>
      <p:ext uri="{BB962C8B-B14F-4D97-AF65-F5344CB8AC3E}">
        <p14:creationId xmlns:p14="http://schemas.microsoft.com/office/powerpoint/2010/main" val="39806202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737E5-5066-4BF8-A15E-52A45075C72D}"/>
              </a:ext>
            </a:extLst>
          </p:cNvPr>
          <p:cNvSpPr>
            <a:spLocks noGrp="1"/>
          </p:cNvSpPr>
          <p:nvPr>
            <p:ph type="title"/>
          </p:nvPr>
        </p:nvSpPr>
        <p:spPr>
          <a:xfrm>
            <a:off x="452462" y="487366"/>
            <a:ext cx="11531551" cy="395518"/>
          </a:xfrm>
        </p:spPr>
        <p:txBody>
          <a:bodyPr/>
          <a:lstStyle/>
          <a:p>
            <a:pPr defTabSz="932563">
              <a:lnSpc>
                <a:spcPct val="90000"/>
              </a:lnSpc>
            </a:pPr>
            <a:r>
              <a:rPr lang="fr-FR" sz="2800" b="0" spc="-50" dirty="0">
                <a:solidFill>
                  <a:schemeClr val="tx1"/>
                </a:solidFill>
                <a:latin typeface="Segoe UI Semibold" panose="020B0702040204020203" pitchFamily="34" charset="0"/>
                <a:cs typeface="Segoe UI Semibold" panose="020B0702040204020203" pitchFamily="34" charset="0"/>
              </a:rPr>
              <a:t>Moving to the Cloud</a:t>
            </a:r>
          </a:p>
        </p:txBody>
      </p:sp>
      <p:sp>
        <p:nvSpPr>
          <p:cNvPr id="5" name="Text Placeholder 4">
            <a:extLst>
              <a:ext uri="{FF2B5EF4-FFF2-40B4-BE49-F238E27FC236}">
                <a16:creationId xmlns:a16="http://schemas.microsoft.com/office/drawing/2014/main" id="{532982C0-1BCD-4E39-915D-0AA2A40C0B74}"/>
              </a:ext>
            </a:extLst>
          </p:cNvPr>
          <p:cNvSpPr>
            <a:spLocks noGrp="1"/>
          </p:cNvSpPr>
          <p:nvPr>
            <p:ph type="body" sz="quarter" idx="10"/>
          </p:nvPr>
        </p:nvSpPr>
        <p:spPr>
          <a:xfrm>
            <a:off x="465955" y="1919804"/>
            <a:ext cx="11531551" cy="1751057"/>
          </a:xfrm>
        </p:spPr>
        <p:txBody>
          <a:bodyPr/>
          <a:lstStyle/>
          <a:p>
            <a:r>
              <a:rPr lang="en-US" sz="1632" b="1" dirty="0">
                <a:gradFill>
                  <a:gsLst>
                    <a:gs pos="1250">
                      <a:srgbClr val="3C3C41"/>
                    </a:gs>
                    <a:gs pos="100000">
                      <a:srgbClr val="3C3C41"/>
                    </a:gs>
                  </a:gsLst>
                  <a:lin ang="5400000" scaled="0"/>
                </a:gradFill>
                <a:latin typeface="Segoe UI Semibold" panose="020B0702040204020203" pitchFamily="34" charset="0"/>
              </a:rPr>
              <a:t>We believe that for our customers to move to the cloud, they need to have confidence</a:t>
            </a:r>
          </a:p>
          <a:p>
            <a:r>
              <a:rPr lang="en-US" sz="1632" b="1" dirty="0">
                <a:gradFill>
                  <a:gsLst>
                    <a:gs pos="1250">
                      <a:srgbClr val="3C3C41"/>
                    </a:gs>
                    <a:gs pos="100000">
                      <a:srgbClr val="3C3C41"/>
                    </a:gs>
                  </a:gsLst>
                  <a:lin ang="5400000" scaled="0"/>
                </a:gradFill>
                <a:latin typeface="Segoe UI Semibold" panose="020B0702040204020203" pitchFamily="34" charset="0"/>
              </a:rPr>
              <a:t>To build this trust, we owe them transparency</a:t>
            </a:r>
          </a:p>
          <a:p>
            <a:r>
              <a:rPr lang="en-US" sz="1632" b="1" dirty="0">
                <a:gradFill>
                  <a:gsLst>
                    <a:gs pos="1250">
                      <a:srgbClr val="3C3C41"/>
                    </a:gs>
                    <a:gs pos="100000">
                      <a:srgbClr val="3C3C41"/>
                    </a:gs>
                  </a:gsLst>
                  <a:lin ang="5400000" scaled="0"/>
                </a:gradFill>
                <a:latin typeface="Segoe UI Semibold" panose="020B0702040204020203" pitchFamily="34" charset="0"/>
              </a:rPr>
              <a:t>We provide this transparency through a triptych</a:t>
            </a:r>
          </a:p>
          <a:p>
            <a:endParaRPr lang="fr-FR" sz="1632" b="1" dirty="0">
              <a:gradFill>
                <a:gsLst>
                  <a:gs pos="1250">
                    <a:srgbClr val="3C3C41"/>
                  </a:gs>
                  <a:gs pos="100000">
                    <a:srgbClr val="3C3C41"/>
                  </a:gs>
                </a:gsLst>
                <a:lin ang="5400000" scaled="0"/>
              </a:gradFill>
              <a:latin typeface="Segoe UI Semibold" panose="020B0702040204020203" pitchFamily="34" charset="0"/>
            </a:endParaRPr>
          </a:p>
          <a:p>
            <a:endParaRPr lang="en-US" dirty="0"/>
          </a:p>
        </p:txBody>
      </p:sp>
      <p:sp>
        <p:nvSpPr>
          <p:cNvPr id="6" name="Text Placeholder 5">
            <a:extLst>
              <a:ext uri="{FF2B5EF4-FFF2-40B4-BE49-F238E27FC236}">
                <a16:creationId xmlns:a16="http://schemas.microsoft.com/office/drawing/2014/main" id="{D61B99C6-4816-4AFF-AFF9-0A920809D14E}"/>
              </a:ext>
            </a:extLst>
          </p:cNvPr>
          <p:cNvSpPr>
            <a:spLocks noGrp="1"/>
          </p:cNvSpPr>
          <p:nvPr>
            <p:ph type="body" sz="quarter" idx="11"/>
          </p:nvPr>
        </p:nvSpPr>
        <p:spPr>
          <a:xfrm>
            <a:off x="465955" y="1169853"/>
            <a:ext cx="11531551" cy="470856"/>
          </a:xfrm>
        </p:spPr>
        <p:txBody>
          <a:bodyPr/>
          <a:lstStyle/>
          <a:p>
            <a:r>
              <a:rPr lang="en-US" dirty="0"/>
              <a:t>Trust = Transparency</a:t>
            </a:r>
          </a:p>
          <a:p>
            <a:endParaRPr lang="en-US" dirty="0"/>
          </a:p>
        </p:txBody>
      </p:sp>
      <p:sp>
        <p:nvSpPr>
          <p:cNvPr id="8" name="Rectangle 7">
            <a:extLst>
              <a:ext uri="{FF2B5EF4-FFF2-40B4-BE49-F238E27FC236}">
                <a16:creationId xmlns:a16="http://schemas.microsoft.com/office/drawing/2014/main" id="{46B56ADC-8108-412D-B6CB-11A32D23859D}"/>
              </a:ext>
            </a:extLst>
          </p:cNvPr>
          <p:cNvSpPr/>
          <p:nvPr/>
        </p:nvSpPr>
        <p:spPr bwMode="auto">
          <a:xfrm>
            <a:off x="1167521" y="3199238"/>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Complying with laws and voluntary compliance with independent international standards</a:t>
            </a:r>
          </a:p>
        </p:txBody>
      </p:sp>
      <p:sp>
        <p:nvSpPr>
          <p:cNvPr id="9" name="Rectangle 8">
            <a:extLst>
              <a:ext uri="{FF2B5EF4-FFF2-40B4-BE49-F238E27FC236}">
                <a16:creationId xmlns:a16="http://schemas.microsoft.com/office/drawing/2014/main" id="{AC33B5D1-560B-4E48-9F38-57BA36B9F74D}"/>
              </a:ext>
            </a:extLst>
          </p:cNvPr>
          <p:cNvSpPr/>
          <p:nvPr/>
        </p:nvSpPr>
        <p:spPr bwMode="auto">
          <a:xfrm>
            <a:off x="4877939" y="3199237"/>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Verification of the compliance of our services by an independent third party</a:t>
            </a:r>
            <a:endParaRPr lang="fr-FR" sz="1632" dirty="0">
              <a:gradFill>
                <a:gsLst>
                  <a:gs pos="40075">
                    <a:srgbClr val="FFFFFF"/>
                  </a:gs>
                  <a:gs pos="30000">
                    <a:srgbClr val="FFFFFF"/>
                  </a:gs>
                </a:gsLst>
                <a:lin ang="5400000" scaled="0"/>
              </a:gradFill>
              <a:latin typeface="Segoe UI Semibold"/>
            </a:endParaRPr>
          </a:p>
        </p:txBody>
      </p:sp>
      <p:sp>
        <p:nvSpPr>
          <p:cNvPr id="10" name="Rectangle 9">
            <a:extLst>
              <a:ext uri="{FF2B5EF4-FFF2-40B4-BE49-F238E27FC236}">
                <a16:creationId xmlns:a16="http://schemas.microsoft.com/office/drawing/2014/main" id="{703AD26D-5615-4D28-8424-7707ACF49D01}"/>
              </a:ext>
            </a:extLst>
          </p:cNvPr>
          <p:cNvSpPr/>
          <p:nvPr/>
        </p:nvSpPr>
        <p:spPr bwMode="auto">
          <a:xfrm>
            <a:off x="8588358" y="3199237"/>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Providing audit reports to our customers</a:t>
            </a:r>
          </a:p>
        </p:txBody>
      </p:sp>
      <p:sp>
        <p:nvSpPr>
          <p:cNvPr id="11" name="Rectangle 10">
            <a:extLst>
              <a:ext uri="{FF2B5EF4-FFF2-40B4-BE49-F238E27FC236}">
                <a16:creationId xmlns:a16="http://schemas.microsoft.com/office/drawing/2014/main" id="{91638131-D9B0-424D-9446-DB8CFC3D7D82}"/>
              </a:ext>
            </a:extLst>
          </p:cNvPr>
          <p:cNvSpPr/>
          <p:nvPr/>
        </p:nvSpPr>
        <p:spPr>
          <a:xfrm>
            <a:off x="1931488" y="5406671"/>
            <a:ext cx="9021746" cy="1222386"/>
          </a:xfrm>
          <a:prstGeom prst="rect">
            <a:avLst/>
          </a:prstGeom>
        </p:spPr>
        <p:txBody>
          <a:bodyPr wrap="square">
            <a:spAutoFit/>
          </a:bodyPr>
          <a:lstStyle/>
          <a:p>
            <a:r>
              <a:rPr lang="en-US" sz="1836" dirty="0"/>
              <a:t>In some contexts, this transparency is not considered to be sufficient... and it would take more like, for example, </a:t>
            </a:r>
            <a:r>
              <a:rPr lang="en-US" sz="1836" dirty="0">
                <a:solidFill>
                  <a:srgbClr val="0070C0"/>
                </a:solidFill>
                <a:latin typeface="Segoe UI Semibold" panose="020B0702040204020203" pitchFamily="34" charset="0"/>
                <a:cs typeface="Segoe UI Semibold" panose="020B0702040204020203" pitchFamily="34" charset="0"/>
              </a:rPr>
              <a:t>being able to encrypt the data in the cloud and keeping the key</a:t>
            </a:r>
            <a:r>
              <a:rPr lang="fr-FR" sz="1836" dirty="0"/>
              <a:t>!</a:t>
            </a:r>
          </a:p>
          <a:p>
            <a:endParaRPr lang="fr-FR" sz="1836" dirty="0"/>
          </a:p>
        </p:txBody>
      </p:sp>
      <p:sp>
        <p:nvSpPr>
          <p:cNvPr id="2" name="Rectangle 1">
            <a:extLst>
              <a:ext uri="{FF2B5EF4-FFF2-40B4-BE49-F238E27FC236}">
                <a16:creationId xmlns:a16="http://schemas.microsoft.com/office/drawing/2014/main" id="{AF1A8C9B-EEFD-4D65-ACDA-5664D8A6999E}"/>
              </a:ext>
            </a:extLst>
          </p:cNvPr>
          <p:cNvSpPr/>
          <p:nvPr/>
        </p:nvSpPr>
        <p:spPr>
          <a:xfrm>
            <a:off x="5239764" y="235128"/>
            <a:ext cx="6677773" cy="1443480"/>
          </a:xfrm>
          <a:prstGeom prst="rect">
            <a:avLst/>
          </a:prstGeom>
          <a:noFill/>
          <a:ln>
            <a:noFill/>
          </a:ln>
        </p:spPr>
        <p:txBody>
          <a:bodyPr wrap="square" lIns="175761" tIns="140609" rIns="175761" bIns="140609">
            <a:spAutoFit/>
          </a:bodyPr>
          <a:lstStyle/>
          <a:p>
            <a:pPr marL="150973" indent="-150973" defTabSz="878559">
              <a:lnSpc>
                <a:spcPct val="90000"/>
              </a:lnSpc>
              <a:defRPr/>
            </a:pPr>
            <a:r>
              <a:rPr lang="en-US" sz="2691" kern="0" spc="-48" dirty="0">
                <a:solidFill>
                  <a:srgbClr val="0078D7"/>
                </a:solidFill>
                <a:latin typeface="Segoe UI Semilight"/>
              </a:rPr>
              <a:t>“Businesses and users are going to embrace technology only if they can trust it.”</a:t>
            </a:r>
          </a:p>
          <a:p>
            <a:pPr marL="149506" indent="18307" defTabSz="878559">
              <a:lnSpc>
                <a:spcPct val="90000"/>
              </a:lnSpc>
              <a:spcBef>
                <a:spcPts val="1153"/>
              </a:spcBef>
              <a:defRPr/>
            </a:pPr>
            <a:r>
              <a:rPr lang="en-US" kern="0" dirty="0">
                <a:solidFill>
                  <a:sysClr val="windowText" lastClr="000000"/>
                </a:solidFill>
                <a:latin typeface="Segoe UI Semibold" panose="020B0702040204020203" pitchFamily="34" charset="0"/>
                <a:cs typeface="Segoe UI Semibold" panose="020B0702040204020203" pitchFamily="34" charset="0"/>
              </a:rPr>
              <a:t>-Satya Nadella</a:t>
            </a:r>
          </a:p>
        </p:txBody>
      </p:sp>
      <p:sp>
        <p:nvSpPr>
          <p:cNvPr id="13" name="Rectangle 12">
            <a:extLst>
              <a:ext uri="{FF2B5EF4-FFF2-40B4-BE49-F238E27FC236}">
                <a16:creationId xmlns:a16="http://schemas.microsoft.com/office/drawing/2014/main" id="{C8BFA927-C7F1-4B2F-9A64-E5A558007970}"/>
              </a:ext>
            </a:extLst>
          </p:cNvPr>
          <p:cNvSpPr/>
          <p:nvPr/>
        </p:nvSpPr>
        <p:spPr>
          <a:xfrm>
            <a:off x="8798718" y="5001175"/>
            <a:ext cx="2361544" cy="307777"/>
          </a:xfrm>
          <a:prstGeom prst="rect">
            <a:avLst/>
          </a:prstGeom>
        </p:spPr>
        <p:txBody>
          <a:bodyPr wrap="none">
            <a:spAutoFit/>
          </a:bodyPr>
          <a:lstStyle/>
          <a:p>
            <a:pPr marL="0" lvl="1">
              <a:spcBef>
                <a:spcPts val="1200"/>
              </a:spcBef>
            </a:pPr>
            <a:r>
              <a:rPr lang="fr-FR" sz="1400" dirty="0">
                <a:latin typeface="Segoe UI Semibold" panose="020B0702040204020203" pitchFamily="34" charset="0"/>
                <a:cs typeface="Segoe UI Semibold" panose="020B0702040204020203" pitchFamily="34" charset="0"/>
                <a:hlinkClick r:id="rId3"/>
              </a:rPr>
              <a:t>servicetrust</a:t>
            </a:r>
            <a:r>
              <a:rPr lang="fr-FR" sz="1400" dirty="0">
                <a:hlinkClick r:id="rId3"/>
              </a:rPr>
              <a:t>.microsoft.com/</a:t>
            </a:r>
            <a:endParaRPr lang="en-US" sz="1400" dirty="0"/>
          </a:p>
        </p:txBody>
      </p:sp>
      <p:sp>
        <p:nvSpPr>
          <p:cNvPr id="14" name="TextBox 13">
            <a:extLst>
              <a:ext uri="{FF2B5EF4-FFF2-40B4-BE49-F238E27FC236}">
                <a16:creationId xmlns:a16="http://schemas.microsoft.com/office/drawing/2014/main" id="{98C46344-B98A-44D4-9E8D-67601B1DCA31}"/>
              </a:ext>
            </a:extLst>
          </p:cNvPr>
          <p:cNvSpPr txBox="1"/>
          <p:nvPr/>
        </p:nvSpPr>
        <p:spPr>
          <a:xfrm>
            <a:off x="1172527" y="5042237"/>
            <a:ext cx="315868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hlinkClick r:id="rId4"/>
              </a:rPr>
              <a:t>aka.ms/</a:t>
            </a: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cs typeface="Segoe UI Semibold" panose="020B0702040204020203" pitchFamily="34" charset="0"/>
                <a:hlinkClick r:id="rId4"/>
              </a:rPr>
              <a:t>AzureCompliance</a:t>
            </a:r>
            <a:r>
              <a:rPr kumimoji="0" lang="en-US" sz="14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68576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Trusted Execution Environments (TEEs) protect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6278653" cy="5386090"/>
          </a:xfrm>
        </p:spPr>
        <p:txBody>
          <a:bodyPr/>
          <a:lstStyle/>
          <a:p>
            <a:r>
              <a:rPr lang="en-US" dirty="0"/>
              <a:t>Protected container</a:t>
            </a:r>
            <a:r>
              <a:rPr lang="en-GB" sz="2400" dirty="0"/>
              <a:t>in the Apps address space ring 3</a:t>
            </a:r>
            <a:r>
              <a:rPr lang="en-US" dirty="0"/>
              <a:t>:</a:t>
            </a:r>
          </a:p>
          <a:p>
            <a:pPr marL="285750" lvl="1" indent="-285750">
              <a:buFont typeface="Arial" panose="020B0604020202020204" pitchFamily="34" charset="0"/>
              <a:buChar char="•"/>
            </a:pPr>
            <a:r>
              <a:rPr lang="en-US" dirty="0">
                <a:solidFill>
                  <a:srgbClr val="000000"/>
                </a:solidFill>
                <a:cs typeface="Segoe UI Semibold" panose="020B0702040204020203" pitchFamily="34" charset="0"/>
              </a:rPr>
              <a:t>Trust boundary at sub-process level</a:t>
            </a:r>
          </a:p>
          <a:p>
            <a:pPr marL="285750" lvl="1" indent="-285750">
              <a:buFont typeface="Arial" panose="020B0604020202020204" pitchFamily="34" charset="0"/>
              <a:buChar char="•"/>
            </a:pPr>
            <a:r>
              <a:rPr lang="en-US" dirty="0">
                <a:solidFill>
                  <a:srgbClr val="000000"/>
                </a:solidFill>
                <a:cs typeface="Segoe UI Semibold" panose="020B0702040204020203" pitchFamily="34" charset="0"/>
              </a:rPr>
              <a:t>Secure portion of processor &amp; memory</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Only authorized code runs and is permitted to access data</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Code &amp; data cannot be viewed or modified from outside</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Even Privileged SW cannot access Enclave directly</a:t>
            </a:r>
          </a:p>
          <a:p>
            <a:pPr marL="288925" lvl="1" indent="-285750">
              <a:buFont typeface="Arial" panose="020B0604020202020204" pitchFamily="34" charset="0"/>
              <a:buChar char="•"/>
            </a:pPr>
            <a:r>
              <a:rPr lang="en-US" dirty="0">
                <a:solidFill>
                  <a:srgbClr val="000000"/>
                </a:solidFill>
                <a:cs typeface="Segoe UI Semibold" panose="020B0702040204020203" pitchFamily="34" charset="0"/>
              </a:rPr>
              <a:t>Existing applications need to be rearchitected for TEEs</a:t>
            </a:r>
          </a:p>
          <a:p>
            <a:pPr>
              <a:spcBef>
                <a:spcPts val="1200"/>
              </a:spcBef>
            </a:pPr>
            <a:r>
              <a:rPr lang="en-US" dirty="0"/>
              <a:t>Supports proving of identity both locally and remotely (attestation) </a:t>
            </a:r>
          </a:p>
          <a:p>
            <a:pPr>
              <a:spcBef>
                <a:spcPts val="1200"/>
              </a:spcBef>
            </a:pPr>
            <a:r>
              <a:rPr lang="en-US" dirty="0"/>
              <a:t>Supports persistence of secrets (sealing) </a:t>
            </a:r>
          </a:p>
          <a:p>
            <a:pPr>
              <a:spcBef>
                <a:spcPts val="1200"/>
              </a:spcBef>
            </a:pPr>
            <a:r>
              <a:rPr lang="en-US" dirty="0"/>
              <a:t>Examples: </a:t>
            </a:r>
          </a:p>
          <a:p>
            <a:pPr lvl="1"/>
            <a:r>
              <a:rPr lang="en-US" dirty="0">
                <a:solidFill>
                  <a:srgbClr val="000000"/>
                </a:solidFill>
                <a:cs typeface="Segoe UI Semibold" panose="020B0702040204020203" pitchFamily="34" charset="0"/>
              </a:rPr>
              <a:t>Intel SGX (HW-based), Virtualization Based Security (VBS) aka Virtual Secure Mode (VSM) (SW-based), Arm TrustZone</a:t>
            </a:r>
            <a:r>
              <a:rPr lang="fr-FR" dirty="0">
                <a:solidFill>
                  <a:srgbClr val="000000"/>
                </a:solidFill>
                <a:cs typeface="Segoe UI Semibold" panose="020B0702040204020203" pitchFamily="34" charset="0"/>
              </a:rPr>
              <a:t> </a:t>
            </a:r>
            <a:r>
              <a:rPr lang="en-US" dirty="0">
                <a:solidFill>
                  <a:srgbClr val="000000"/>
                </a:solidFill>
                <a:cs typeface="Segoe UI Semibold" panose="020B0702040204020203" pitchFamily="34" charset="0"/>
              </a:rPr>
              <a:t>(HW-based)</a:t>
            </a:r>
          </a:p>
          <a:p>
            <a:endParaRPr lang="en-US" dirty="0"/>
          </a:p>
        </p:txBody>
      </p:sp>
      <p:grpSp>
        <p:nvGrpSpPr>
          <p:cNvPr id="65" name="Group 64">
            <a:extLst>
              <a:ext uri="{FF2B5EF4-FFF2-40B4-BE49-F238E27FC236}">
                <a16:creationId xmlns:a16="http://schemas.microsoft.com/office/drawing/2014/main" id="{CF14B4DA-D868-4BEC-82DA-995D18AD2C4D}"/>
              </a:ext>
            </a:extLst>
          </p:cNvPr>
          <p:cNvGrpSpPr/>
          <p:nvPr/>
        </p:nvGrpSpPr>
        <p:grpSpPr>
          <a:xfrm>
            <a:off x="6818913" y="2163481"/>
            <a:ext cx="2244077" cy="1504822"/>
            <a:chOff x="7157391" y="2121253"/>
            <a:chExt cx="2200275" cy="1475450"/>
          </a:xfrm>
        </p:grpSpPr>
        <p:grpSp>
          <p:nvGrpSpPr>
            <p:cNvPr id="66" name="Group 65">
              <a:extLst>
                <a:ext uri="{FF2B5EF4-FFF2-40B4-BE49-F238E27FC236}">
                  <a16:creationId xmlns:a16="http://schemas.microsoft.com/office/drawing/2014/main" id="{3C686F54-411A-4690-AE01-90F53538332C}"/>
                </a:ext>
              </a:extLst>
            </p:cNvPr>
            <p:cNvGrpSpPr/>
            <p:nvPr/>
          </p:nvGrpSpPr>
          <p:grpSpPr>
            <a:xfrm>
              <a:off x="7309325" y="2121253"/>
              <a:ext cx="2048341" cy="1475450"/>
              <a:chOff x="7309325" y="2121253"/>
              <a:chExt cx="2048341" cy="1475450"/>
            </a:xfrm>
            <a:solidFill>
              <a:srgbClr val="0078D3">
                <a:lumMod val="25000"/>
                <a:lumOff val="75000"/>
              </a:srgbClr>
            </a:solidFill>
          </p:grpSpPr>
          <p:sp>
            <p:nvSpPr>
              <p:cNvPr id="68" name="Arrow: Bent 36">
                <a:extLst>
                  <a:ext uri="{FF2B5EF4-FFF2-40B4-BE49-F238E27FC236}">
                    <a16:creationId xmlns:a16="http://schemas.microsoft.com/office/drawing/2014/main" id="{9CDD7E0C-C6C2-410C-B6F7-C1099C45C39F}"/>
                  </a:ext>
                </a:extLst>
              </p:cNvPr>
              <p:cNvSpPr/>
              <p:nvPr/>
            </p:nvSpPr>
            <p:spPr bwMode="auto">
              <a:xfrm>
                <a:off x="7310608" y="2121253"/>
                <a:ext cx="1193202" cy="1475450"/>
              </a:xfrm>
              <a:custGeom>
                <a:avLst/>
                <a:gdLst>
                  <a:gd name="connsiteX0" fmla="*/ 0 w 1186248"/>
                  <a:gd name="connsiteY0" fmla="*/ 922638 h 922638"/>
                  <a:gd name="connsiteX1" fmla="*/ 0 w 1186248"/>
                  <a:gd name="connsiteY1" fmla="*/ 518984 h 922638"/>
                  <a:gd name="connsiteX2" fmla="*/ 403654 w 1186248"/>
                  <a:gd name="connsiteY2" fmla="*/ 115330 h 922638"/>
                  <a:gd name="connsiteX3" fmla="*/ 955589 w 1186248"/>
                  <a:gd name="connsiteY3" fmla="*/ 115330 h 922638"/>
                  <a:gd name="connsiteX4" fmla="*/ 955589 w 1186248"/>
                  <a:gd name="connsiteY4" fmla="*/ 0 h 922638"/>
                  <a:gd name="connsiteX5" fmla="*/ 1186248 w 1186248"/>
                  <a:gd name="connsiteY5" fmla="*/ 230660 h 922638"/>
                  <a:gd name="connsiteX6" fmla="*/ 955589 w 1186248"/>
                  <a:gd name="connsiteY6" fmla="*/ 461319 h 922638"/>
                  <a:gd name="connsiteX7" fmla="*/ 955589 w 1186248"/>
                  <a:gd name="connsiteY7" fmla="*/ 345989 h 922638"/>
                  <a:gd name="connsiteX8" fmla="*/ 403654 w 1186248"/>
                  <a:gd name="connsiteY8" fmla="*/ 345989 h 922638"/>
                  <a:gd name="connsiteX9" fmla="*/ 230659 w 1186248"/>
                  <a:gd name="connsiteY9" fmla="*/ 518984 h 922638"/>
                  <a:gd name="connsiteX10" fmla="*/ 230660 w 1186248"/>
                  <a:gd name="connsiteY10" fmla="*/ 922638 h 922638"/>
                  <a:gd name="connsiteX11" fmla="*/ 0 w 1186248"/>
                  <a:gd name="connsiteY11" fmla="*/ 922638 h 922638"/>
                  <a:gd name="connsiteX0" fmla="*/ 0 w 1186248"/>
                  <a:gd name="connsiteY0" fmla="*/ 922638 h 922638"/>
                  <a:gd name="connsiteX1" fmla="*/ 0 w 1186248"/>
                  <a:gd name="connsiteY1" fmla="*/ 518984 h 922638"/>
                  <a:gd name="connsiteX2" fmla="*/ 403654 w 1186248"/>
                  <a:gd name="connsiteY2" fmla="*/ 115330 h 922638"/>
                  <a:gd name="connsiteX3" fmla="*/ 955589 w 1186248"/>
                  <a:gd name="connsiteY3" fmla="*/ 115330 h 922638"/>
                  <a:gd name="connsiteX4" fmla="*/ 955589 w 1186248"/>
                  <a:gd name="connsiteY4" fmla="*/ 0 h 922638"/>
                  <a:gd name="connsiteX5" fmla="*/ 1186248 w 1186248"/>
                  <a:gd name="connsiteY5" fmla="*/ 230660 h 922638"/>
                  <a:gd name="connsiteX6" fmla="*/ 955589 w 1186248"/>
                  <a:gd name="connsiteY6" fmla="*/ 461319 h 922638"/>
                  <a:gd name="connsiteX7" fmla="*/ 955589 w 1186248"/>
                  <a:gd name="connsiteY7" fmla="*/ 345989 h 922638"/>
                  <a:gd name="connsiteX8" fmla="*/ 403654 w 1186248"/>
                  <a:gd name="connsiteY8" fmla="*/ 345989 h 922638"/>
                  <a:gd name="connsiteX9" fmla="*/ 230659 w 1186248"/>
                  <a:gd name="connsiteY9" fmla="*/ 518984 h 922638"/>
                  <a:gd name="connsiteX10" fmla="*/ 230660 w 1186248"/>
                  <a:gd name="connsiteY10" fmla="*/ 922638 h 922638"/>
                  <a:gd name="connsiteX11" fmla="*/ 0 w 1186248"/>
                  <a:gd name="connsiteY11" fmla="*/ 922638 h 922638"/>
                  <a:gd name="connsiteX0" fmla="*/ 0 w 1189725"/>
                  <a:gd name="connsiteY0" fmla="*/ 1079095 h 1079095"/>
                  <a:gd name="connsiteX1" fmla="*/ 3477 w 1189725"/>
                  <a:gd name="connsiteY1" fmla="*/ 518984 h 1079095"/>
                  <a:gd name="connsiteX2" fmla="*/ 407131 w 1189725"/>
                  <a:gd name="connsiteY2" fmla="*/ 115330 h 1079095"/>
                  <a:gd name="connsiteX3" fmla="*/ 959066 w 1189725"/>
                  <a:gd name="connsiteY3" fmla="*/ 115330 h 1079095"/>
                  <a:gd name="connsiteX4" fmla="*/ 959066 w 1189725"/>
                  <a:gd name="connsiteY4" fmla="*/ 0 h 1079095"/>
                  <a:gd name="connsiteX5" fmla="*/ 1189725 w 1189725"/>
                  <a:gd name="connsiteY5" fmla="*/ 230660 h 1079095"/>
                  <a:gd name="connsiteX6" fmla="*/ 959066 w 1189725"/>
                  <a:gd name="connsiteY6" fmla="*/ 461319 h 1079095"/>
                  <a:gd name="connsiteX7" fmla="*/ 959066 w 1189725"/>
                  <a:gd name="connsiteY7" fmla="*/ 345989 h 1079095"/>
                  <a:gd name="connsiteX8" fmla="*/ 407131 w 1189725"/>
                  <a:gd name="connsiteY8" fmla="*/ 345989 h 1079095"/>
                  <a:gd name="connsiteX9" fmla="*/ 234136 w 1189725"/>
                  <a:gd name="connsiteY9" fmla="*/ 518984 h 1079095"/>
                  <a:gd name="connsiteX10" fmla="*/ 234137 w 1189725"/>
                  <a:gd name="connsiteY10" fmla="*/ 922638 h 1079095"/>
                  <a:gd name="connsiteX11" fmla="*/ 0 w 1189725"/>
                  <a:gd name="connsiteY11" fmla="*/ 1079095 h 1079095"/>
                  <a:gd name="connsiteX0" fmla="*/ 0 w 1189725"/>
                  <a:gd name="connsiteY0" fmla="*/ 1079095 h 1079095"/>
                  <a:gd name="connsiteX1" fmla="*/ 3477 w 1189725"/>
                  <a:gd name="connsiteY1" fmla="*/ 518984 h 1079095"/>
                  <a:gd name="connsiteX2" fmla="*/ 407131 w 1189725"/>
                  <a:gd name="connsiteY2" fmla="*/ 115330 h 1079095"/>
                  <a:gd name="connsiteX3" fmla="*/ 959066 w 1189725"/>
                  <a:gd name="connsiteY3" fmla="*/ 115330 h 1079095"/>
                  <a:gd name="connsiteX4" fmla="*/ 959066 w 1189725"/>
                  <a:gd name="connsiteY4" fmla="*/ 0 h 1079095"/>
                  <a:gd name="connsiteX5" fmla="*/ 1189725 w 1189725"/>
                  <a:gd name="connsiteY5" fmla="*/ 230660 h 1079095"/>
                  <a:gd name="connsiteX6" fmla="*/ 959066 w 1189725"/>
                  <a:gd name="connsiteY6" fmla="*/ 461319 h 1079095"/>
                  <a:gd name="connsiteX7" fmla="*/ 959066 w 1189725"/>
                  <a:gd name="connsiteY7" fmla="*/ 345989 h 1079095"/>
                  <a:gd name="connsiteX8" fmla="*/ 407131 w 1189725"/>
                  <a:gd name="connsiteY8" fmla="*/ 345989 h 1079095"/>
                  <a:gd name="connsiteX9" fmla="*/ 234136 w 1189725"/>
                  <a:gd name="connsiteY9" fmla="*/ 518984 h 1079095"/>
                  <a:gd name="connsiteX10" fmla="*/ 227183 w 1189725"/>
                  <a:gd name="connsiteY10" fmla="*/ 1079094 h 1079095"/>
                  <a:gd name="connsiteX11" fmla="*/ 0 w 1189725"/>
                  <a:gd name="connsiteY11" fmla="*/ 1079095 h 1079095"/>
                  <a:gd name="connsiteX0" fmla="*/ 0 w 1193202"/>
                  <a:gd name="connsiteY0" fmla="*/ 1458066 h 1458066"/>
                  <a:gd name="connsiteX1" fmla="*/ 6954 w 1193202"/>
                  <a:gd name="connsiteY1" fmla="*/ 518984 h 1458066"/>
                  <a:gd name="connsiteX2" fmla="*/ 410608 w 1193202"/>
                  <a:gd name="connsiteY2" fmla="*/ 115330 h 1458066"/>
                  <a:gd name="connsiteX3" fmla="*/ 962543 w 1193202"/>
                  <a:gd name="connsiteY3" fmla="*/ 115330 h 1458066"/>
                  <a:gd name="connsiteX4" fmla="*/ 962543 w 1193202"/>
                  <a:gd name="connsiteY4" fmla="*/ 0 h 1458066"/>
                  <a:gd name="connsiteX5" fmla="*/ 1193202 w 1193202"/>
                  <a:gd name="connsiteY5" fmla="*/ 230660 h 1458066"/>
                  <a:gd name="connsiteX6" fmla="*/ 962543 w 1193202"/>
                  <a:gd name="connsiteY6" fmla="*/ 461319 h 1458066"/>
                  <a:gd name="connsiteX7" fmla="*/ 962543 w 1193202"/>
                  <a:gd name="connsiteY7" fmla="*/ 345989 h 1458066"/>
                  <a:gd name="connsiteX8" fmla="*/ 410608 w 1193202"/>
                  <a:gd name="connsiteY8" fmla="*/ 345989 h 1458066"/>
                  <a:gd name="connsiteX9" fmla="*/ 237613 w 1193202"/>
                  <a:gd name="connsiteY9" fmla="*/ 518984 h 1458066"/>
                  <a:gd name="connsiteX10" fmla="*/ 230660 w 1193202"/>
                  <a:gd name="connsiteY10" fmla="*/ 1079094 h 1458066"/>
                  <a:gd name="connsiteX11" fmla="*/ 0 w 1193202"/>
                  <a:gd name="connsiteY11" fmla="*/ 1458066 h 1458066"/>
                  <a:gd name="connsiteX0" fmla="*/ 0 w 1193202"/>
                  <a:gd name="connsiteY0" fmla="*/ 1458066 h 1475450"/>
                  <a:gd name="connsiteX1" fmla="*/ 6954 w 1193202"/>
                  <a:gd name="connsiteY1" fmla="*/ 518984 h 1475450"/>
                  <a:gd name="connsiteX2" fmla="*/ 410608 w 1193202"/>
                  <a:gd name="connsiteY2" fmla="*/ 115330 h 1475450"/>
                  <a:gd name="connsiteX3" fmla="*/ 962543 w 1193202"/>
                  <a:gd name="connsiteY3" fmla="*/ 115330 h 1475450"/>
                  <a:gd name="connsiteX4" fmla="*/ 962543 w 1193202"/>
                  <a:gd name="connsiteY4" fmla="*/ 0 h 1475450"/>
                  <a:gd name="connsiteX5" fmla="*/ 1193202 w 1193202"/>
                  <a:gd name="connsiteY5" fmla="*/ 230660 h 1475450"/>
                  <a:gd name="connsiteX6" fmla="*/ 962543 w 1193202"/>
                  <a:gd name="connsiteY6" fmla="*/ 461319 h 1475450"/>
                  <a:gd name="connsiteX7" fmla="*/ 962543 w 1193202"/>
                  <a:gd name="connsiteY7" fmla="*/ 345989 h 1475450"/>
                  <a:gd name="connsiteX8" fmla="*/ 410608 w 1193202"/>
                  <a:gd name="connsiteY8" fmla="*/ 345989 h 1475450"/>
                  <a:gd name="connsiteX9" fmla="*/ 237613 w 1193202"/>
                  <a:gd name="connsiteY9" fmla="*/ 518984 h 1475450"/>
                  <a:gd name="connsiteX10" fmla="*/ 227184 w 1193202"/>
                  <a:gd name="connsiteY10" fmla="*/ 1475450 h 1475450"/>
                  <a:gd name="connsiteX11" fmla="*/ 0 w 1193202"/>
                  <a:gd name="connsiteY11" fmla="*/ 1458066 h 1475450"/>
                  <a:gd name="connsiteX0" fmla="*/ 0 w 1193202"/>
                  <a:gd name="connsiteY0" fmla="*/ 1475450 h 1475450"/>
                  <a:gd name="connsiteX1" fmla="*/ 6954 w 1193202"/>
                  <a:gd name="connsiteY1" fmla="*/ 518984 h 1475450"/>
                  <a:gd name="connsiteX2" fmla="*/ 410608 w 1193202"/>
                  <a:gd name="connsiteY2" fmla="*/ 115330 h 1475450"/>
                  <a:gd name="connsiteX3" fmla="*/ 962543 w 1193202"/>
                  <a:gd name="connsiteY3" fmla="*/ 115330 h 1475450"/>
                  <a:gd name="connsiteX4" fmla="*/ 962543 w 1193202"/>
                  <a:gd name="connsiteY4" fmla="*/ 0 h 1475450"/>
                  <a:gd name="connsiteX5" fmla="*/ 1193202 w 1193202"/>
                  <a:gd name="connsiteY5" fmla="*/ 230660 h 1475450"/>
                  <a:gd name="connsiteX6" fmla="*/ 962543 w 1193202"/>
                  <a:gd name="connsiteY6" fmla="*/ 461319 h 1475450"/>
                  <a:gd name="connsiteX7" fmla="*/ 962543 w 1193202"/>
                  <a:gd name="connsiteY7" fmla="*/ 345989 h 1475450"/>
                  <a:gd name="connsiteX8" fmla="*/ 410608 w 1193202"/>
                  <a:gd name="connsiteY8" fmla="*/ 345989 h 1475450"/>
                  <a:gd name="connsiteX9" fmla="*/ 237613 w 1193202"/>
                  <a:gd name="connsiteY9" fmla="*/ 518984 h 1475450"/>
                  <a:gd name="connsiteX10" fmla="*/ 227184 w 1193202"/>
                  <a:gd name="connsiteY10" fmla="*/ 1475450 h 1475450"/>
                  <a:gd name="connsiteX11" fmla="*/ 0 w 1193202"/>
                  <a:gd name="connsiteY11" fmla="*/ 1475450 h 147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202" h="1475450">
                    <a:moveTo>
                      <a:pt x="0" y="1475450"/>
                    </a:moveTo>
                    <a:lnTo>
                      <a:pt x="6954" y="518984"/>
                    </a:lnTo>
                    <a:cubicBezTo>
                      <a:pt x="6954" y="296052"/>
                      <a:pt x="187676" y="115330"/>
                      <a:pt x="410608" y="115330"/>
                    </a:cubicBezTo>
                    <a:lnTo>
                      <a:pt x="962543" y="115330"/>
                    </a:lnTo>
                    <a:lnTo>
                      <a:pt x="962543" y="0"/>
                    </a:lnTo>
                    <a:lnTo>
                      <a:pt x="1193202" y="230660"/>
                    </a:lnTo>
                    <a:lnTo>
                      <a:pt x="962543" y="461319"/>
                    </a:lnTo>
                    <a:lnTo>
                      <a:pt x="962543" y="345989"/>
                    </a:lnTo>
                    <a:lnTo>
                      <a:pt x="410608" y="345989"/>
                    </a:lnTo>
                    <a:cubicBezTo>
                      <a:pt x="315065" y="345989"/>
                      <a:pt x="237613" y="423441"/>
                      <a:pt x="237613" y="518984"/>
                    </a:cubicBezTo>
                    <a:cubicBezTo>
                      <a:pt x="237613" y="653535"/>
                      <a:pt x="227184" y="1340899"/>
                      <a:pt x="227184" y="1475450"/>
                    </a:cubicBezTo>
                    <a:lnTo>
                      <a:pt x="0" y="147545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69" name="Arrow: Bent 68">
                <a:extLst>
                  <a:ext uri="{FF2B5EF4-FFF2-40B4-BE49-F238E27FC236}">
                    <a16:creationId xmlns:a16="http://schemas.microsoft.com/office/drawing/2014/main" id="{92FB0DAF-B98B-4982-8853-A8C87BADFAC7}"/>
                  </a:ext>
                </a:extLst>
              </p:cNvPr>
              <p:cNvSpPr/>
              <p:nvPr/>
            </p:nvSpPr>
            <p:spPr bwMode="auto">
              <a:xfrm>
                <a:off x="7309325" y="2671624"/>
                <a:ext cx="2048341" cy="922638"/>
              </a:xfrm>
              <a:prstGeom prst="bentArrow">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        </a:t>
                </a:r>
                <a:r>
                  <a:rPr kumimoji="0" lang="en-US" sz="1224"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Snoop</a:t>
                </a:r>
              </a:p>
            </p:txBody>
          </p:sp>
        </p:grpSp>
        <p:sp>
          <p:nvSpPr>
            <p:cNvPr id="67" name="&quot;Not Allowed&quot; Symbol 66">
              <a:extLst>
                <a:ext uri="{FF2B5EF4-FFF2-40B4-BE49-F238E27FC236}">
                  <a16:creationId xmlns:a16="http://schemas.microsoft.com/office/drawing/2014/main" id="{02729C34-D585-4237-8207-0D2DF2380624}"/>
                </a:ext>
              </a:extLst>
            </p:cNvPr>
            <p:cNvSpPr/>
            <p:nvPr/>
          </p:nvSpPr>
          <p:spPr bwMode="auto">
            <a:xfrm>
              <a:off x="7157391" y="2347154"/>
              <a:ext cx="896552" cy="896552"/>
            </a:xfrm>
            <a:prstGeom prst="noSmoking">
              <a:avLst>
                <a:gd name="adj" fmla="val 6429"/>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78D3"/>
                </a:soli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F3CDA3DC-868E-4702-AD78-F281420A6647}"/>
              </a:ext>
            </a:extLst>
          </p:cNvPr>
          <p:cNvGrpSpPr/>
          <p:nvPr/>
        </p:nvGrpSpPr>
        <p:grpSpPr>
          <a:xfrm>
            <a:off x="8265578" y="2092862"/>
            <a:ext cx="3434511" cy="3855596"/>
            <a:chOff x="8575070" y="2052012"/>
            <a:chExt cx="2850293" cy="3780340"/>
          </a:xfrm>
        </p:grpSpPr>
        <p:cxnSp>
          <p:nvCxnSpPr>
            <p:cNvPr id="71" name="Straight Arrow Connector 70">
              <a:extLst>
                <a:ext uri="{FF2B5EF4-FFF2-40B4-BE49-F238E27FC236}">
                  <a16:creationId xmlns:a16="http://schemas.microsoft.com/office/drawing/2014/main" id="{48A0D14D-69DF-4B5E-B042-D79D5BD80F24}"/>
                </a:ext>
              </a:extLst>
            </p:cNvPr>
            <p:cNvCxnSpPr>
              <a:cxnSpLocks/>
            </p:cNvCxnSpPr>
            <p:nvPr/>
          </p:nvCxnSpPr>
          <p:spPr>
            <a:xfrm>
              <a:off x="10070242" y="2948125"/>
              <a:ext cx="144999" cy="643334"/>
            </a:xfrm>
            <a:prstGeom prst="straightConnector1">
              <a:avLst/>
            </a:prstGeom>
            <a:noFill/>
            <a:ln w="25400" cap="flat" cmpd="sng" algn="ctr">
              <a:solidFill>
                <a:srgbClr val="FFFFFF"/>
              </a:solidFill>
              <a:prstDash val="solid"/>
              <a:headEnd type="triangle"/>
              <a:tailEnd type="triangle"/>
            </a:ln>
            <a:effectLst/>
          </p:spPr>
        </p:cxnSp>
        <p:sp>
          <p:nvSpPr>
            <p:cNvPr id="72" name="Rectangle 71">
              <a:extLst>
                <a:ext uri="{FF2B5EF4-FFF2-40B4-BE49-F238E27FC236}">
                  <a16:creationId xmlns:a16="http://schemas.microsoft.com/office/drawing/2014/main" id="{2E37E281-D0AB-4094-A862-66C9DF7403A9}"/>
                </a:ext>
              </a:extLst>
            </p:cNvPr>
            <p:cNvSpPr/>
            <p:nvPr/>
          </p:nvSpPr>
          <p:spPr bwMode="auto">
            <a:xfrm>
              <a:off x="8575070" y="3149714"/>
              <a:ext cx="2850292" cy="222421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244"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CPU</a:t>
              </a:r>
            </a:p>
          </p:txBody>
        </p:sp>
        <p:sp>
          <p:nvSpPr>
            <p:cNvPr id="73" name="Rectangle 72">
              <a:extLst>
                <a:ext uri="{FF2B5EF4-FFF2-40B4-BE49-F238E27FC236}">
                  <a16:creationId xmlns:a16="http://schemas.microsoft.com/office/drawing/2014/main" id="{6583C013-EFB4-4F47-BE83-BB282F5B41F6}"/>
                </a:ext>
              </a:extLst>
            </p:cNvPr>
            <p:cNvSpPr/>
            <p:nvPr/>
          </p:nvSpPr>
          <p:spPr bwMode="auto">
            <a:xfrm>
              <a:off x="8725833" y="3788926"/>
              <a:ext cx="1196126" cy="66648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Control Unit (CU)</a:t>
              </a:r>
            </a:p>
          </p:txBody>
        </p:sp>
        <p:sp>
          <p:nvSpPr>
            <p:cNvPr id="74" name="Rectangle 73">
              <a:extLst>
                <a:ext uri="{FF2B5EF4-FFF2-40B4-BE49-F238E27FC236}">
                  <a16:creationId xmlns:a16="http://schemas.microsoft.com/office/drawing/2014/main" id="{25CCA8A0-C439-4CE2-B5B3-990AA2EBAEE2}"/>
                </a:ext>
              </a:extLst>
            </p:cNvPr>
            <p:cNvSpPr/>
            <p:nvPr/>
          </p:nvSpPr>
          <p:spPr bwMode="auto">
            <a:xfrm>
              <a:off x="10076837" y="3788926"/>
              <a:ext cx="1196126" cy="6664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Arithmetic Logic Unit (ALU)</a:t>
              </a:r>
            </a:p>
          </p:txBody>
        </p:sp>
        <p:sp>
          <p:nvSpPr>
            <p:cNvPr id="75" name="Rectangle 74">
              <a:extLst>
                <a:ext uri="{FF2B5EF4-FFF2-40B4-BE49-F238E27FC236}">
                  <a16:creationId xmlns:a16="http://schemas.microsoft.com/office/drawing/2014/main" id="{B869130A-2964-46DF-BA88-CC7FE21397F1}"/>
                </a:ext>
              </a:extLst>
            </p:cNvPr>
            <p:cNvSpPr/>
            <p:nvPr/>
          </p:nvSpPr>
          <p:spPr bwMode="auto">
            <a:xfrm>
              <a:off x="8903915" y="4710977"/>
              <a:ext cx="1079158" cy="40326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Registers</a:t>
              </a:r>
            </a:p>
          </p:txBody>
        </p:sp>
        <p:sp>
          <p:nvSpPr>
            <p:cNvPr id="76" name="Rectangle 75">
              <a:extLst>
                <a:ext uri="{FF2B5EF4-FFF2-40B4-BE49-F238E27FC236}">
                  <a16:creationId xmlns:a16="http://schemas.microsoft.com/office/drawing/2014/main" id="{8C207C78-7A91-4870-9D63-4CE4DDC3A93A}"/>
                </a:ext>
              </a:extLst>
            </p:cNvPr>
            <p:cNvSpPr/>
            <p:nvPr/>
          </p:nvSpPr>
          <p:spPr bwMode="auto">
            <a:xfrm>
              <a:off x="8575072" y="2052012"/>
              <a:ext cx="2850291" cy="56507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Memory</a:t>
              </a:r>
            </a:p>
          </p:txBody>
        </p:sp>
        <p:sp>
          <p:nvSpPr>
            <p:cNvPr id="77" name="Rectangle 76">
              <a:extLst>
                <a:ext uri="{FF2B5EF4-FFF2-40B4-BE49-F238E27FC236}">
                  <a16:creationId xmlns:a16="http://schemas.microsoft.com/office/drawing/2014/main" id="{25BB8083-ED03-4942-A62B-3BE24B4BEA5D}"/>
                </a:ext>
              </a:extLst>
            </p:cNvPr>
            <p:cNvSpPr/>
            <p:nvPr/>
          </p:nvSpPr>
          <p:spPr bwMode="auto">
            <a:xfrm>
              <a:off x="10025605" y="4710977"/>
              <a:ext cx="1079158" cy="40326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Cache</a:t>
              </a:r>
            </a:p>
          </p:txBody>
        </p:sp>
        <p:cxnSp>
          <p:nvCxnSpPr>
            <p:cNvPr id="78" name="Straight Arrow Connector 77">
              <a:extLst>
                <a:ext uri="{FF2B5EF4-FFF2-40B4-BE49-F238E27FC236}">
                  <a16:creationId xmlns:a16="http://schemas.microsoft.com/office/drawing/2014/main" id="{EAD6F7B8-E40B-4DFF-8151-CDAA456E852F}"/>
                </a:ext>
              </a:extLst>
            </p:cNvPr>
            <p:cNvCxnSpPr>
              <a:cxnSpLocks/>
            </p:cNvCxnSpPr>
            <p:nvPr/>
          </p:nvCxnSpPr>
          <p:spPr>
            <a:xfrm>
              <a:off x="9996099" y="2617086"/>
              <a:ext cx="8241" cy="532628"/>
            </a:xfrm>
            <a:prstGeom prst="straightConnector1">
              <a:avLst/>
            </a:prstGeom>
            <a:noFill/>
            <a:ln w="19050" cap="flat" cmpd="sng" algn="ctr">
              <a:solidFill>
                <a:srgbClr val="0078D3"/>
              </a:solidFill>
              <a:prstDash val="solid"/>
              <a:headEnd type="arrow"/>
              <a:tailEnd type="arrow"/>
            </a:ln>
            <a:effectLst/>
          </p:spPr>
        </p:cxnSp>
        <p:sp>
          <p:nvSpPr>
            <p:cNvPr id="79" name="TextBox 78">
              <a:extLst>
                <a:ext uri="{FF2B5EF4-FFF2-40B4-BE49-F238E27FC236}">
                  <a16:creationId xmlns:a16="http://schemas.microsoft.com/office/drawing/2014/main" id="{3C8E5CD9-3B0A-4E6D-A12E-CBCE7407AFF1}"/>
                </a:ext>
              </a:extLst>
            </p:cNvPr>
            <p:cNvSpPr txBox="1"/>
            <p:nvPr/>
          </p:nvSpPr>
          <p:spPr>
            <a:xfrm>
              <a:off x="8763861" y="5373930"/>
              <a:ext cx="2509102" cy="458422"/>
            </a:xfrm>
            <a:prstGeom prst="rect">
              <a:avLst/>
            </a:prstGeom>
            <a:noFill/>
          </p:spPr>
          <p:txBody>
            <a:bodyPr wrap="square" lIns="186521" tIns="149217" rIns="186521" bIns="149217" rtlCol="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dirty="0">
                  <a:ln>
                    <a:noFill/>
                  </a:ln>
                  <a:solidFill>
                    <a:srgbClr val="0078D3"/>
                  </a:solidFill>
                  <a:effectLst/>
                  <a:uLnTx/>
                  <a:uFillTx/>
                </a:rPr>
                <a:t>Example of HW-based TEE</a:t>
              </a:r>
            </a:p>
          </p:txBody>
        </p:sp>
      </p:grpSp>
    </p:spTree>
    <p:extLst>
      <p:ext uri="{BB962C8B-B14F-4D97-AF65-F5344CB8AC3E}">
        <p14:creationId xmlns:p14="http://schemas.microsoft.com/office/powerpoint/2010/main" val="607318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750"/>
                                        <p:tgtEl>
                                          <p:spTgt spid="7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2604-D1C7-4C86-BD90-E6EF5626D3C8}"/>
              </a:ext>
            </a:extLst>
          </p:cNvPr>
          <p:cNvSpPr>
            <a:spLocks noGrp="1"/>
          </p:cNvSpPr>
          <p:nvPr>
            <p:ph type="title"/>
          </p:nvPr>
        </p:nvSpPr>
        <p:spPr>
          <a:xfrm>
            <a:off x="198437" y="2354262"/>
            <a:ext cx="4571998" cy="860424"/>
          </a:xfrm>
        </p:spPr>
        <p:txBody>
          <a:bodyPr/>
          <a:lstStyle/>
          <a:p>
            <a:r>
              <a:rPr lang="en-GB" dirty="0"/>
              <a:t>Windows Server 2016 Virtualization Based Security (VBS)</a:t>
            </a:r>
            <a:br>
              <a:rPr lang="en-GB" dirty="0"/>
            </a:br>
            <a:r>
              <a:rPr lang="en-GB" sz="2400" dirty="0">
                <a:solidFill>
                  <a:srgbClr val="0072C6"/>
                </a:solidFill>
                <a:latin typeface="+mn-lt"/>
              </a:rPr>
              <a:t>Virtual Secure Mode</a:t>
            </a:r>
            <a:br>
              <a:rPr lang="en-GB" dirty="0"/>
            </a:br>
            <a:endParaRPr lang="en-US" dirty="0"/>
          </a:p>
        </p:txBody>
      </p:sp>
      <p:pic>
        <p:nvPicPr>
          <p:cNvPr id="5" name="Picture 4">
            <a:extLst>
              <a:ext uri="{FF2B5EF4-FFF2-40B4-BE49-F238E27FC236}">
                <a16:creationId xmlns:a16="http://schemas.microsoft.com/office/drawing/2014/main" id="{95D22F5F-D49E-476D-AB19-1F71647ADD14}"/>
              </a:ext>
            </a:extLst>
          </p:cNvPr>
          <p:cNvPicPr>
            <a:picLocks noChangeAspect="1"/>
          </p:cNvPicPr>
          <p:nvPr/>
        </p:nvPicPr>
        <p:blipFill>
          <a:blip r:embed="rId3"/>
          <a:stretch>
            <a:fillRect/>
          </a:stretch>
        </p:blipFill>
        <p:spPr>
          <a:xfrm>
            <a:off x="4948215" y="67446"/>
            <a:ext cx="7461845" cy="6927079"/>
          </a:xfrm>
          <a:prstGeom prst="rect">
            <a:avLst/>
          </a:prstGeom>
          <a:effectLst/>
        </p:spPr>
      </p:pic>
    </p:spTree>
    <p:extLst>
      <p:ext uri="{BB962C8B-B14F-4D97-AF65-F5344CB8AC3E}">
        <p14:creationId xmlns:p14="http://schemas.microsoft.com/office/powerpoint/2010/main" val="24356785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Hyper-V </a:t>
            </a:r>
            <a:r>
              <a:rPr lang="en-US"/>
              <a:t>Virtualization based security</a:t>
            </a:r>
            <a:r>
              <a:rPr lang="en-US" dirty="0"/>
              <a:t> protects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9" y="1329589"/>
            <a:ext cx="5029199" cy="2942344"/>
          </a:xfrm>
        </p:spPr>
        <p:txBody>
          <a:bodyPr/>
          <a:lstStyle/>
          <a:p>
            <a:pPr marL="0" indent="0">
              <a:buNone/>
            </a:pPr>
            <a:r>
              <a:rPr lang="en-US" dirty="0"/>
              <a:t>Virtual trust layers (VTLs) are created to isolate certain applications/processes from unprivileged portions of the OS</a:t>
            </a:r>
          </a:p>
          <a:p>
            <a:pPr lvl="1"/>
            <a:r>
              <a:rPr lang="en-US" dirty="0">
                <a:solidFill>
                  <a:srgbClr val="000000"/>
                </a:solidFill>
                <a:cs typeface="Segoe UI Semibold" panose="020B0702040204020203" pitchFamily="34" charset="0"/>
              </a:rPr>
              <a:t>Segments off a portion of memory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from “normal” OS to create privileged environment, called Isolated User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Mode (IUM)</a:t>
            </a:r>
          </a:p>
          <a:p>
            <a:pPr lvl="1"/>
            <a:r>
              <a:rPr lang="en-US" dirty="0">
                <a:solidFill>
                  <a:srgbClr val="000000"/>
                </a:solidFill>
                <a:cs typeface="Segoe UI Semibold" panose="020B0702040204020203" pitchFamily="34" charset="0"/>
              </a:rPr>
              <a:t>Prevents unprivileged OS (VTL 0) and device drivers from accessing memory designated to IUM (VTL </a:t>
            </a:r>
            <a:r>
              <a:rPr lang="en-US">
                <a:solidFill>
                  <a:srgbClr val="000000"/>
                </a:solidFill>
                <a:cs typeface="Segoe UI Semibold" panose="020B0702040204020203" pitchFamily="34" charset="0"/>
              </a:rPr>
              <a:t>1)</a:t>
            </a:r>
            <a:endParaRPr lang="en-US" dirty="0">
              <a:solidFill>
                <a:srgbClr val="000000"/>
              </a:solidFill>
              <a:cs typeface="Segoe UI Semibold" panose="020B0702040204020203" pitchFamily="34" charset="0"/>
            </a:endParaRPr>
          </a:p>
        </p:txBody>
      </p:sp>
      <p:sp>
        <p:nvSpPr>
          <p:cNvPr id="26" name="TextBox 25">
            <a:extLst>
              <a:ext uri="{FF2B5EF4-FFF2-40B4-BE49-F238E27FC236}">
                <a16:creationId xmlns:a16="http://schemas.microsoft.com/office/drawing/2014/main" id="{46D7EB7D-9AF0-4869-BE15-BDEEB75372A6}"/>
              </a:ext>
            </a:extLst>
          </p:cNvPr>
          <p:cNvSpPr txBox="1"/>
          <p:nvPr/>
        </p:nvSpPr>
        <p:spPr>
          <a:xfrm>
            <a:off x="350837" y="6383567"/>
            <a:ext cx="449652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0000"/>
                </a:solidFill>
                <a:cs typeface="Segoe UI Semibold" panose="020B0702040204020203" pitchFamily="34" charset="0"/>
              </a:rPr>
              <a:t>*AKA Virtual Secure Mode (VSM)</a:t>
            </a:r>
          </a:p>
        </p:txBody>
      </p:sp>
      <p:sp>
        <p:nvSpPr>
          <p:cNvPr id="27" name="Rectangle 26">
            <a:extLst>
              <a:ext uri="{FF2B5EF4-FFF2-40B4-BE49-F238E27FC236}">
                <a16:creationId xmlns:a16="http://schemas.microsoft.com/office/drawing/2014/main" id="{5F440AA0-157D-40FB-8312-3B7FEC4A8741}"/>
              </a:ext>
            </a:extLst>
          </p:cNvPr>
          <p:cNvSpPr/>
          <p:nvPr/>
        </p:nvSpPr>
        <p:spPr>
          <a:xfrm>
            <a:off x="5585586" y="2800761"/>
            <a:ext cx="3360168" cy="115339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kern="0">
              <a:solidFill>
                <a:srgbClr val="000000"/>
              </a:solidFill>
              <a:latin typeface="Segoe UI Semibold"/>
              <a:cs typeface="Segoe UI" pitchFamily="34" charset="0"/>
            </a:endParaRPr>
          </a:p>
        </p:txBody>
      </p:sp>
      <p:sp>
        <p:nvSpPr>
          <p:cNvPr id="37" name="Rectangle 36">
            <a:extLst>
              <a:ext uri="{FF2B5EF4-FFF2-40B4-BE49-F238E27FC236}">
                <a16:creationId xmlns:a16="http://schemas.microsoft.com/office/drawing/2014/main" id="{A9752FA3-4326-4D47-822B-202A743D3B9E}"/>
              </a:ext>
            </a:extLst>
          </p:cNvPr>
          <p:cNvSpPr/>
          <p:nvPr/>
        </p:nvSpPr>
        <p:spPr>
          <a:xfrm>
            <a:off x="5585586" y="1853200"/>
            <a:ext cx="1641653" cy="84021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App</a:t>
            </a:r>
          </a:p>
        </p:txBody>
      </p:sp>
      <p:sp>
        <p:nvSpPr>
          <p:cNvPr id="38" name="Rectangle 37">
            <a:extLst>
              <a:ext uri="{FF2B5EF4-FFF2-40B4-BE49-F238E27FC236}">
                <a16:creationId xmlns:a16="http://schemas.microsoft.com/office/drawing/2014/main" id="{158D71C5-9385-4D0D-BE0C-CE229D2112D3}"/>
              </a:ext>
            </a:extLst>
          </p:cNvPr>
          <p:cNvSpPr/>
          <p:nvPr/>
        </p:nvSpPr>
        <p:spPr>
          <a:xfrm>
            <a:off x="5585586" y="4061503"/>
            <a:ext cx="3360168" cy="70914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Hypervisor</a:t>
            </a:r>
          </a:p>
        </p:txBody>
      </p:sp>
      <p:sp>
        <p:nvSpPr>
          <p:cNvPr id="39" name="Rectangle 38">
            <a:extLst>
              <a:ext uri="{FF2B5EF4-FFF2-40B4-BE49-F238E27FC236}">
                <a16:creationId xmlns:a16="http://schemas.microsoft.com/office/drawing/2014/main" id="{28A7FC0C-F576-4F84-8EAC-6E9FD7CD6F85}"/>
              </a:ext>
            </a:extLst>
          </p:cNvPr>
          <p:cNvSpPr/>
          <p:nvPr/>
        </p:nvSpPr>
        <p:spPr>
          <a:xfrm>
            <a:off x="5585586" y="4877991"/>
            <a:ext cx="3360168" cy="70914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Hardware</a:t>
            </a:r>
          </a:p>
        </p:txBody>
      </p:sp>
      <p:sp>
        <p:nvSpPr>
          <p:cNvPr id="40" name="Rectangle 39">
            <a:extLst>
              <a:ext uri="{FF2B5EF4-FFF2-40B4-BE49-F238E27FC236}">
                <a16:creationId xmlns:a16="http://schemas.microsoft.com/office/drawing/2014/main" id="{A6B869F9-C4D1-47EC-BECE-9D084F31FF16}"/>
              </a:ext>
            </a:extLst>
          </p:cNvPr>
          <p:cNvSpPr/>
          <p:nvPr/>
        </p:nvSpPr>
        <p:spPr>
          <a:xfrm>
            <a:off x="7335961" y="1853200"/>
            <a:ext cx="1609793" cy="84021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dirty="0">
                <a:solidFill>
                  <a:srgbClr val="000000"/>
                </a:solidFill>
                <a:latin typeface="Segoe UI Semibold"/>
                <a:cs typeface="Segoe UI" pitchFamily="34" charset="0"/>
              </a:rPr>
              <a:t>App</a:t>
            </a:r>
          </a:p>
        </p:txBody>
      </p:sp>
      <p:grpSp>
        <p:nvGrpSpPr>
          <p:cNvPr id="49" name="Group 48">
            <a:extLst>
              <a:ext uri="{FF2B5EF4-FFF2-40B4-BE49-F238E27FC236}">
                <a16:creationId xmlns:a16="http://schemas.microsoft.com/office/drawing/2014/main" id="{CA498797-CDDD-4172-B62B-BE13ED550521}"/>
              </a:ext>
            </a:extLst>
          </p:cNvPr>
          <p:cNvGrpSpPr/>
          <p:nvPr/>
        </p:nvGrpSpPr>
        <p:grpSpPr>
          <a:xfrm>
            <a:off x="7275876" y="1778214"/>
            <a:ext cx="2702218" cy="3327344"/>
            <a:chOff x="8074617" y="2018783"/>
            <a:chExt cx="2175860" cy="2574253"/>
          </a:xfrm>
        </p:grpSpPr>
        <p:sp>
          <p:nvSpPr>
            <p:cNvPr id="50" name="Rectangle 49">
              <a:extLst>
                <a:ext uri="{FF2B5EF4-FFF2-40B4-BE49-F238E27FC236}">
                  <a16:creationId xmlns:a16="http://schemas.microsoft.com/office/drawing/2014/main" id="{7B0C6D74-1114-4CE7-A61E-3025FE65C785}"/>
                </a:ext>
              </a:extLst>
            </p:cNvPr>
            <p:cNvSpPr/>
            <p:nvPr/>
          </p:nvSpPr>
          <p:spPr>
            <a:xfrm>
              <a:off x="8074617" y="2018783"/>
              <a:ext cx="1453373" cy="1668981"/>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51" name="Rectangle 50">
              <a:extLst>
                <a:ext uri="{FF2B5EF4-FFF2-40B4-BE49-F238E27FC236}">
                  <a16:creationId xmlns:a16="http://schemas.microsoft.com/office/drawing/2014/main" id="{8D393D01-1DC2-4336-9B3E-35DF7DD14898}"/>
                </a:ext>
              </a:extLst>
            </p:cNvPr>
            <p:cNvSpPr/>
            <p:nvPr/>
          </p:nvSpPr>
          <p:spPr>
            <a:xfrm>
              <a:off x="8819625" y="3765688"/>
              <a:ext cx="721549" cy="819353"/>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cxnSp>
          <p:nvCxnSpPr>
            <p:cNvPr id="52" name="Straight Connector 51">
              <a:extLst>
                <a:ext uri="{FF2B5EF4-FFF2-40B4-BE49-F238E27FC236}">
                  <a16:creationId xmlns:a16="http://schemas.microsoft.com/office/drawing/2014/main" id="{CC443EEA-EC6F-4F3C-9EFF-11136DDDED5E}"/>
                </a:ext>
              </a:extLst>
            </p:cNvPr>
            <p:cNvCxnSpPr/>
            <p:nvPr/>
          </p:nvCxnSpPr>
          <p:spPr>
            <a:xfrm>
              <a:off x="9995337" y="2647748"/>
              <a:ext cx="0" cy="1945288"/>
            </a:xfrm>
            <a:prstGeom prst="line">
              <a:avLst/>
            </a:prstGeom>
            <a:solidFill>
              <a:srgbClr val="FFFFFF">
                <a:alpha val="45000"/>
              </a:srgbClr>
            </a:solidFill>
            <a:ln w="19050" cap="flat" cmpd="sng" algn="ctr">
              <a:solidFill>
                <a:srgbClr val="0078D3"/>
              </a:solidFill>
              <a:prstDash val="solid"/>
              <a:miter lim="800000"/>
            </a:ln>
            <a:effectLst/>
          </p:spPr>
        </p:cxnSp>
        <p:cxnSp>
          <p:nvCxnSpPr>
            <p:cNvPr id="53" name="Straight Connector 52">
              <a:extLst>
                <a:ext uri="{FF2B5EF4-FFF2-40B4-BE49-F238E27FC236}">
                  <a16:creationId xmlns:a16="http://schemas.microsoft.com/office/drawing/2014/main" id="{63F50853-12F6-452D-A464-AD7298B1ECE2}"/>
                </a:ext>
              </a:extLst>
            </p:cNvPr>
            <p:cNvCxnSpPr>
              <a:cxnSpLocks/>
            </p:cNvCxnSpPr>
            <p:nvPr/>
          </p:nvCxnSpPr>
          <p:spPr>
            <a:xfrm>
              <a:off x="9987717" y="2647748"/>
              <a:ext cx="25133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4" name="Straight Connector 53">
              <a:extLst>
                <a:ext uri="{FF2B5EF4-FFF2-40B4-BE49-F238E27FC236}">
                  <a16:creationId xmlns:a16="http://schemas.microsoft.com/office/drawing/2014/main" id="{A7F21F58-3C8B-4339-A93F-1144A916C58D}"/>
                </a:ext>
              </a:extLst>
            </p:cNvPr>
            <p:cNvCxnSpPr/>
            <p:nvPr/>
          </p:nvCxnSpPr>
          <p:spPr>
            <a:xfrm>
              <a:off x="9987717" y="4589226"/>
              <a:ext cx="26276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5" name="Straight Connector 54">
              <a:extLst>
                <a:ext uri="{FF2B5EF4-FFF2-40B4-BE49-F238E27FC236}">
                  <a16:creationId xmlns:a16="http://schemas.microsoft.com/office/drawing/2014/main" id="{5C343395-BD6C-4BEF-BCED-C6A9897B1D86}"/>
                </a:ext>
              </a:extLst>
            </p:cNvPr>
            <p:cNvCxnSpPr/>
            <p:nvPr/>
          </p:nvCxnSpPr>
          <p:spPr>
            <a:xfrm>
              <a:off x="9744007" y="3620392"/>
              <a:ext cx="246888"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6" name="Straight Connector 55">
              <a:extLst>
                <a:ext uri="{FF2B5EF4-FFF2-40B4-BE49-F238E27FC236}">
                  <a16:creationId xmlns:a16="http://schemas.microsoft.com/office/drawing/2014/main" id="{C23FCD46-FD7A-41B4-B233-7A74883C7754}"/>
                </a:ext>
              </a:extLst>
            </p:cNvPr>
            <p:cNvCxnSpPr>
              <a:cxnSpLocks/>
            </p:cNvCxnSpPr>
            <p:nvPr/>
          </p:nvCxnSpPr>
          <p:spPr>
            <a:xfrm>
              <a:off x="9748342" y="2853273"/>
              <a:ext cx="0" cy="1322091"/>
            </a:xfrm>
            <a:prstGeom prst="line">
              <a:avLst/>
            </a:prstGeom>
            <a:solidFill>
              <a:srgbClr val="FFFFFF">
                <a:alpha val="45000"/>
              </a:srgbClr>
            </a:solidFill>
            <a:ln w="19050" cap="flat" cmpd="sng" algn="ctr">
              <a:solidFill>
                <a:srgbClr val="0078D3"/>
              </a:solidFill>
              <a:prstDash val="solid"/>
              <a:miter lim="800000"/>
            </a:ln>
            <a:effectLst/>
          </p:spPr>
        </p:cxnSp>
        <p:cxnSp>
          <p:nvCxnSpPr>
            <p:cNvPr id="57" name="Straight Connector 56">
              <a:extLst>
                <a:ext uri="{FF2B5EF4-FFF2-40B4-BE49-F238E27FC236}">
                  <a16:creationId xmlns:a16="http://schemas.microsoft.com/office/drawing/2014/main" id="{A5E885A0-05CC-4036-A3D2-C2BD9FEB58D6}"/>
                </a:ext>
              </a:extLst>
            </p:cNvPr>
            <p:cNvCxnSpPr/>
            <p:nvPr/>
          </p:nvCxnSpPr>
          <p:spPr>
            <a:xfrm>
              <a:off x="9527990" y="2853273"/>
              <a:ext cx="22860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8" name="Straight Connector 57">
              <a:extLst>
                <a:ext uri="{FF2B5EF4-FFF2-40B4-BE49-F238E27FC236}">
                  <a16:creationId xmlns:a16="http://schemas.microsoft.com/office/drawing/2014/main" id="{DEDAF339-1D35-4D93-8AF9-A33621E210FE}"/>
                </a:ext>
              </a:extLst>
            </p:cNvPr>
            <p:cNvCxnSpPr>
              <a:cxnSpLocks/>
            </p:cNvCxnSpPr>
            <p:nvPr/>
          </p:nvCxnSpPr>
          <p:spPr>
            <a:xfrm>
              <a:off x="9536952" y="4175364"/>
              <a:ext cx="212207" cy="0"/>
            </a:xfrm>
            <a:prstGeom prst="line">
              <a:avLst/>
            </a:prstGeom>
            <a:solidFill>
              <a:srgbClr val="FFFFFF">
                <a:alpha val="45000"/>
              </a:srgbClr>
            </a:solidFill>
            <a:ln w="19050" cap="flat" cmpd="sng" algn="ctr">
              <a:solidFill>
                <a:srgbClr val="0078D3"/>
              </a:solidFill>
              <a:prstDash val="solid"/>
              <a:miter lim="800000"/>
            </a:ln>
            <a:effectLst/>
          </p:spPr>
        </p:cxnSp>
      </p:grpSp>
      <p:sp>
        <p:nvSpPr>
          <p:cNvPr id="59" name="TextBox 58">
            <a:extLst>
              <a:ext uri="{FF2B5EF4-FFF2-40B4-BE49-F238E27FC236}">
                <a16:creationId xmlns:a16="http://schemas.microsoft.com/office/drawing/2014/main" id="{7B704AA2-821C-4DFE-927E-7E286F415C10}"/>
              </a:ext>
            </a:extLst>
          </p:cNvPr>
          <p:cNvSpPr txBox="1"/>
          <p:nvPr/>
        </p:nvSpPr>
        <p:spPr>
          <a:xfrm>
            <a:off x="5585586" y="2846344"/>
            <a:ext cx="1671293" cy="1037207"/>
          </a:xfrm>
          <a:prstGeom prst="rect">
            <a:avLst/>
          </a:prstGeom>
          <a:noFill/>
        </p:spPr>
        <p:txBody>
          <a:bodyPr wrap="square" lIns="182880" tIns="146304" rIns="182880" bIns="146304" rtlCol="0">
            <a:spAutoFit/>
          </a:bodyPr>
          <a:lstStyle/>
          <a:p>
            <a:pPr algn="ctr">
              <a:lnSpc>
                <a:spcPct val="90000"/>
              </a:lnSpc>
              <a:spcAft>
                <a:spcPts val="300"/>
              </a:spcAft>
            </a:pPr>
            <a:r>
              <a:rPr lang="en-US" sz="1600" kern="0" dirty="0">
                <a:solidFill>
                  <a:srgbClr val="000000"/>
                </a:solidFill>
                <a:latin typeface="Segoe UI Semibold"/>
                <a:cs typeface="Segoe UI" pitchFamily="34" charset="0"/>
              </a:rPr>
              <a:t>User mode</a:t>
            </a:r>
          </a:p>
          <a:p>
            <a:pPr algn="ctr">
              <a:lnSpc>
                <a:spcPct val="90000"/>
              </a:lnSpc>
              <a:spcAft>
                <a:spcPts val="300"/>
              </a:spcAft>
            </a:pPr>
            <a:r>
              <a:rPr lang="en-US" sz="1600" kern="0" dirty="0">
                <a:solidFill>
                  <a:srgbClr val="000000"/>
                </a:solidFill>
                <a:latin typeface="Segoe UI Semibold"/>
                <a:cs typeface="Segoe UI" pitchFamily="34" charset="0"/>
              </a:rPr>
              <a:t>--------------</a:t>
            </a:r>
          </a:p>
          <a:p>
            <a:pPr algn="ctr">
              <a:lnSpc>
                <a:spcPct val="90000"/>
              </a:lnSpc>
              <a:spcAft>
                <a:spcPts val="300"/>
              </a:spcAft>
            </a:pPr>
            <a:r>
              <a:rPr lang="en-US" sz="1600" kern="0" dirty="0">
                <a:solidFill>
                  <a:srgbClr val="000000"/>
                </a:solidFill>
                <a:latin typeface="Segoe UI Semibold"/>
                <a:cs typeface="Segoe UI" pitchFamily="34" charset="0"/>
              </a:rPr>
              <a:t>Kernel mode</a:t>
            </a:r>
          </a:p>
        </p:txBody>
      </p:sp>
      <p:sp>
        <p:nvSpPr>
          <p:cNvPr id="71" name="TextBox 70">
            <a:extLst>
              <a:ext uri="{FF2B5EF4-FFF2-40B4-BE49-F238E27FC236}">
                <a16:creationId xmlns:a16="http://schemas.microsoft.com/office/drawing/2014/main" id="{5E60E296-0D8B-41DB-8CBF-4D3E0AF62463}"/>
              </a:ext>
            </a:extLst>
          </p:cNvPr>
          <p:cNvSpPr txBox="1"/>
          <p:nvPr/>
        </p:nvSpPr>
        <p:spPr>
          <a:xfrm>
            <a:off x="7429475" y="1186421"/>
            <a:ext cx="1497760" cy="544765"/>
          </a:xfrm>
          <a:prstGeom prst="rect">
            <a:avLst/>
          </a:prstGeom>
          <a:noFill/>
        </p:spPr>
        <p:txBody>
          <a:bodyPr wrap="square" lIns="182880" tIns="146304" rIns="182880" bIns="146304" rtlCol="0">
            <a:spAutoFit/>
          </a:bodyPr>
          <a:lstStyle/>
          <a:p>
            <a:pPr algn="ctr">
              <a:lnSpc>
                <a:spcPct val="90000"/>
              </a:lnSpc>
              <a:spcAft>
                <a:spcPts val="600"/>
              </a:spcAft>
            </a:pPr>
            <a:r>
              <a:rPr lang="en-US" kern="0" dirty="0">
                <a:solidFill>
                  <a:srgbClr val="000000"/>
                </a:solidFill>
                <a:latin typeface="Segoe UI Semibold"/>
                <a:cs typeface="Segoe UI" pitchFamily="34" charset="0"/>
              </a:rPr>
              <a:t>IUM</a:t>
            </a:r>
          </a:p>
        </p:txBody>
      </p:sp>
      <p:sp>
        <p:nvSpPr>
          <p:cNvPr id="8" name="Rectangle 7">
            <a:extLst>
              <a:ext uri="{FF2B5EF4-FFF2-40B4-BE49-F238E27FC236}">
                <a16:creationId xmlns:a16="http://schemas.microsoft.com/office/drawing/2014/main" id="{2729DAF8-3A6A-4F1E-96A1-009E06A14102}"/>
              </a:ext>
            </a:extLst>
          </p:cNvPr>
          <p:cNvSpPr/>
          <p:nvPr/>
        </p:nvSpPr>
        <p:spPr>
          <a:xfrm>
            <a:off x="9869512" y="2742491"/>
            <a:ext cx="2050507" cy="2162266"/>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9" name="Rectangle 8">
            <a:extLst>
              <a:ext uri="{FF2B5EF4-FFF2-40B4-BE49-F238E27FC236}">
                <a16:creationId xmlns:a16="http://schemas.microsoft.com/office/drawing/2014/main" id="{4266B7BE-DAF2-4012-BB1E-4B086669A3A5}"/>
              </a:ext>
            </a:extLst>
          </p:cNvPr>
          <p:cNvSpPr/>
          <p:nvPr/>
        </p:nvSpPr>
        <p:spPr>
          <a:xfrm>
            <a:off x="10104510" y="3149014"/>
            <a:ext cx="1580509" cy="585745"/>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10" name="Rectangle 9">
            <a:extLst>
              <a:ext uri="{FF2B5EF4-FFF2-40B4-BE49-F238E27FC236}">
                <a16:creationId xmlns:a16="http://schemas.microsoft.com/office/drawing/2014/main" id="{22C42F7B-61A8-47C2-931C-CBB898B860EB}"/>
              </a:ext>
            </a:extLst>
          </p:cNvPr>
          <p:cNvSpPr/>
          <p:nvPr/>
        </p:nvSpPr>
        <p:spPr>
          <a:xfrm>
            <a:off x="10104510" y="3888798"/>
            <a:ext cx="1580509" cy="585745"/>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pic>
        <p:nvPicPr>
          <p:cNvPr id="11" name="Picture 10">
            <a:extLst>
              <a:ext uri="{FF2B5EF4-FFF2-40B4-BE49-F238E27FC236}">
                <a16:creationId xmlns:a16="http://schemas.microsoft.com/office/drawing/2014/main" id="{F88997C9-1A8F-4D8E-957A-3C1E9506E63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731" y="4515047"/>
            <a:ext cx="568841" cy="567769"/>
          </a:xfrm>
          <a:prstGeom prst="rect">
            <a:avLst/>
          </a:prstGeom>
        </p:spPr>
      </p:pic>
      <p:sp>
        <p:nvSpPr>
          <p:cNvPr id="12" name="TextBox 11">
            <a:extLst>
              <a:ext uri="{FF2B5EF4-FFF2-40B4-BE49-F238E27FC236}">
                <a16:creationId xmlns:a16="http://schemas.microsoft.com/office/drawing/2014/main" id="{98E91A9C-738D-42DF-A5ED-F8835D4861DB}"/>
              </a:ext>
            </a:extLst>
          </p:cNvPr>
          <p:cNvSpPr txBox="1"/>
          <p:nvPr/>
        </p:nvSpPr>
        <p:spPr>
          <a:xfrm>
            <a:off x="7259148" y="2839099"/>
            <a:ext cx="1671293" cy="1037207"/>
          </a:xfrm>
          <a:prstGeom prst="rect">
            <a:avLst/>
          </a:prstGeom>
          <a:noFill/>
        </p:spPr>
        <p:txBody>
          <a:bodyPr wrap="square" lIns="182880" tIns="146304" rIns="182880" bIns="146304" rtlCol="0">
            <a:spAutoFit/>
          </a:bodyPr>
          <a:lstStyle/>
          <a:p>
            <a:pPr algn="ctr">
              <a:lnSpc>
                <a:spcPct val="90000"/>
              </a:lnSpc>
              <a:spcAft>
                <a:spcPts val="300"/>
              </a:spcAft>
            </a:pPr>
            <a:r>
              <a:rPr lang="en-US" sz="1600" kern="0" dirty="0">
                <a:solidFill>
                  <a:srgbClr val="000000"/>
                </a:solidFill>
                <a:latin typeface="Segoe UI Semibold"/>
                <a:cs typeface="Segoe UI" pitchFamily="34" charset="0"/>
              </a:rPr>
              <a:t>User mode</a:t>
            </a:r>
          </a:p>
          <a:p>
            <a:pPr algn="ctr">
              <a:lnSpc>
                <a:spcPct val="90000"/>
              </a:lnSpc>
              <a:spcAft>
                <a:spcPts val="300"/>
              </a:spcAft>
            </a:pPr>
            <a:r>
              <a:rPr lang="en-US" sz="1600" kern="0" dirty="0">
                <a:solidFill>
                  <a:srgbClr val="000000"/>
                </a:solidFill>
                <a:latin typeface="Segoe UI Semibold"/>
                <a:cs typeface="Segoe UI" pitchFamily="34" charset="0"/>
              </a:rPr>
              <a:t>--------------</a:t>
            </a:r>
          </a:p>
          <a:p>
            <a:pPr algn="ctr">
              <a:lnSpc>
                <a:spcPct val="90000"/>
              </a:lnSpc>
              <a:spcAft>
                <a:spcPts val="300"/>
              </a:spcAft>
            </a:pPr>
            <a:r>
              <a:rPr lang="en-US" sz="1600" kern="0" dirty="0">
                <a:solidFill>
                  <a:srgbClr val="000000"/>
                </a:solidFill>
                <a:latin typeface="Segoe UI Semibold"/>
                <a:cs typeface="Segoe UI" pitchFamily="34" charset="0"/>
              </a:rPr>
              <a:t>Kernel mode</a:t>
            </a:r>
          </a:p>
        </p:txBody>
      </p:sp>
    </p:spTree>
    <p:extLst>
      <p:ext uri="{BB962C8B-B14F-4D97-AF65-F5344CB8AC3E}">
        <p14:creationId xmlns:p14="http://schemas.microsoft.com/office/powerpoint/2010/main" val="1008872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Intel SGX hardware protects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5029199" cy="2105192"/>
          </a:xfrm>
        </p:spPr>
        <p:txBody>
          <a:bodyPr/>
          <a:lstStyle/>
          <a:p>
            <a:pPr lvl="0"/>
            <a:r>
              <a:rPr lang="fr-FR" dirty="0"/>
              <a:t>Intel SGX Goal: </a:t>
            </a:r>
            <a:r>
              <a:rPr lang="en-US" dirty="0">
                <a:solidFill>
                  <a:schemeClr val="tx1"/>
                </a:solidFill>
              </a:rPr>
              <a:t>Minimize attack surface to CPU</a:t>
            </a:r>
          </a:p>
          <a:p>
            <a:pPr lvl="1"/>
            <a:r>
              <a:rPr lang="en-US" dirty="0">
                <a:solidFill>
                  <a:srgbClr val="000000"/>
                </a:solidFill>
                <a:cs typeface="Segoe UI Semibold" panose="020B0702040204020203" pitchFamily="34" charset="0"/>
              </a:rPr>
              <a:t>New hardware architecture </a:t>
            </a:r>
          </a:p>
          <a:p>
            <a:pPr lvl="1"/>
            <a:r>
              <a:rPr lang="en-US" dirty="0">
                <a:solidFill>
                  <a:srgbClr val="000000"/>
                </a:solidFill>
                <a:cs typeface="Segoe UI Semibold" panose="020B0702040204020203" pitchFamily="34" charset="0"/>
              </a:rPr>
              <a:t>New instructions to set aside private regions (“protected containers”) of code and data </a:t>
            </a:r>
          </a:p>
          <a:p>
            <a:pPr lvl="1"/>
            <a:r>
              <a:rPr lang="en-US" dirty="0">
                <a:solidFill>
                  <a:srgbClr val="000000"/>
                </a:solidFill>
                <a:cs typeface="Segoe UI Semibold" panose="020B0702040204020203" pitchFamily="34" charset="0"/>
              </a:rPr>
              <a:t>Data is only ever in the clear within the protected memory and encrypted if pushed off of CPU</a:t>
            </a:r>
          </a:p>
        </p:txBody>
      </p:sp>
      <p:grpSp>
        <p:nvGrpSpPr>
          <p:cNvPr id="3" name="Group 2">
            <a:extLst>
              <a:ext uri="{FF2B5EF4-FFF2-40B4-BE49-F238E27FC236}">
                <a16:creationId xmlns:a16="http://schemas.microsoft.com/office/drawing/2014/main" id="{03ED95E2-102A-497A-A842-3C76AA2AC7F0}"/>
              </a:ext>
            </a:extLst>
          </p:cNvPr>
          <p:cNvGrpSpPr>
            <a:grpSpLocks noChangeAspect="1"/>
          </p:cNvGrpSpPr>
          <p:nvPr/>
        </p:nvGrpSpPr>
        <p:grpSpPr>
          <a:xfrm>
            <a:off x="5303836" y="2022950"/>
            <a:ext cx="6635096" cy="3758727"/>
            <a:chOff x="6896597" y="1708303"/>
            <a:chExt cx="5355529" cy="3039588"/>
          </a:xfrm>
        </p:grpSpPr>
        <p:sp>
          <p:nvSpPr>
            <p:cNvPr id="28" name="Rectangle 27">
              <a:extLst>
                <a:ext uri="{FF2B5EF4-FFF2-40B4-BE49-F238E27FC236}">
                  <a16:creationId xmlns:a16="http://schemas.microsoft.com/office/drawing/2014/main" id="{399D5E7E-68AA-4749-BF7C-B79AA2F246E3}"/>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dirty="0">
                  <a:ln>
                    <a:noFill/>
                  </a:ln>
                  <a:solidFill>
                    <a:srgbClr val="000000"/>
                  </a:solidFill>
                  <a:effectLst/>
                  <a:uLnTx/>
                  <a:uFillTx/>
                  <a:latin typeface="Segoe UI Semibold"/>
                  <a:ea typeface="+mn-ea"/>
                  <a:cs typeface="Segoe UI" pitchFamily="34" charset="0"/>
                </a:rPr>
                <a:t>Operating System</a:t>
              </a:r>
            </a:p>
          </p:txBody>
        </p:sp>
        <p:sp>
          <p:nvSpPr>
            <p:cNvPr id="29" name="Rectangle 28">
              <a:extLst>
                <a:ext uri="{FF2B5EF4-FFF2-40B4-BE49-F238E27FC236}">
                  <a16:creationId xmlns:a16="http://schemas.microsoft.com/office/drawing/2014/main" id="{F0E4DC30-B0B1-478D-89D9-5B3BDBEB5376}"/>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0" name="Rectangle 29">
              <a:extLst>
                <a:ext uri="{FF2B5EF4-FFF2-40B4-BE49-F238E27FC236}">
                  <a16:creationId xmlns:a16="http://schemas.microsoft.com/office/drawing/2014/main" id="{B7E47DF0-EC94-46B6-8059-0ADE1A327B34}"/>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31" name="Rectangle 30">
              <a:extLst>
                <a:ext uri="{FF2B5EF4-FFF2-40B4-BE49-F238E27FC236}">
                  <a16:creationId xmlns:a16="http://schemas.microsoft.com/office/drawing/2014/main" id="{56EE2981-0BD9-4043-B7A0-166970638703}"/>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32" name="Rectangle 31">
              <a:extLst>
                <a:ext uri="{FF2B5EF4-FFF2-40B4-BE49-F238E27FC236}">
                  <a16:creationId xmlns:a16="http://schemas.microsoft.com/office/drawing/2014/main" id="{22661E5E-6908-4D63-9E72-30033AA8C650}"/>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3" name="Rectangle 32">
              <a:extLst>
                <a:ext uri="{FF2B5EF4-FFF2-40B4-BE49-F238E27FC236}">
                  <a16:creationId xmlns:a16="http://schemas.microsoft.com/office/drawing/2014/main" id="{F840F047-89CC-4C5D-B65D-4849A09F06D4}"/>
                </a:ext>
              </a:extLst>
            </p:cNvPr>
            <p:cNvSpPr/>
            <p:nvPr/>
          </p:nvSpPr>
          <p:spPr>
            <a:xfrm>
              <a:off x="10402893" y="2454385"/>
              <a:ext cx="1655070" cy="1748571"/>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34" name="Rectangle 33">
              <a:extLst>
                <a:ext uri="{FF2B5EF4-FFF2-40B4-BE49-F238E27FC236}">
                  <a16:creationId xmlns:a16="http://schemas.microsoft.com/office/drawing/2014/main" id="{00992A1F-8AEA-4C7D-8724-9308F16005D6}"/>
                </a:ext>
              </a:extLst>
            </p:cNvPr>
            <p:cNvSpPr/>
            <p:nvPr/>
          </p:nvSpPr>
          <p:spPr>
            <a:xfrm>
              <a:off x="10592572" y="2783130"/>
              <a:ext cx="1275710" cy="473677"/>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35" name="Rectangle 34">
              <a:extLst>
                <a:ext uri="{FF2B5EF4-FFF2-40B4-BE49-F238E27FC236}">
                  <a16:creationId xmlns:a16="http://schemas.microsoft.com/office/drawing/2014/main" id="{B770E4F7-396D-414E-965B-A05DA0F0CA9B}"/>
                </a:ext>
              </a:extLst>
            </p:cNvPr>
            <p:cNvSpPr/>
            <p:nvPr/>
          </p:nvSpPr>
          <p:spPr>
            <a:xfrm>
              <a:off x="10592572" y="3381375"/>
              <a:ext cx="1275710" cy="473677"/>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grpSp>
          <p:nvGrpSpPr>
            <p:cNvPr id="36" name="Group 35">
              <a:extLst>
                <a:ext uri="{FF2B5EF4-FFF2-40B4-BE49-F238E27FC236}">
                  <a16:creationId xmlns:a16="http://schemas.microsoft.com/office/drawing/2014/main" id="{8AEF02ED-5958-4890-B185-F9F9CA46D722}"/>
                </a:ext>
              </a:extLst>
            </p:cNvPr>
            <p:cNvGrpSpPr/>
            <p:nvPr/>
          </p:nvGrpSpPr>
          <p:grpSpPr>
            <a:xfrm>
              <a:off x="9389675" y="1708303"/>
              <a:ext cx="1117683" cy="3039588"/>
              <a:chOff x="9154609" y="2291166"/>
              <a:chExt cx="1095868" cy="2980257"/>
            </a:xfrm>
          </p:grpSpPr>
          <p:sp>
            <p:nvSpPr>
              <p:cNvPr id="61" name="Rectangle 60">
                <a:extLst>
                  <a:ext uri="{FF2B5EF4-FFF2-40B4-BE49-F238E27FC236}">
                    <a16:creationId xmlns:a16="http://schemas.microsoft.com/office/drawing/2014/main" id="{9E776D6C-F6B3-40D5-96EF-F6A760912F05}"/>
                  </a:ext>
                </a:extLst>
              </p:cNvPr>
              <p:cNvSpPr/>
              <p:nvPr/>
            </p:nvSpPr>
            <p:spPr>
              <a:xfrm>
                <a:off x="9162230" y="2291166"/>
                <a:ext cx="365760"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62" name="Rectangle 61">
                <a:extLst>
                  <a:ext uri="{FF2B5EF4-FFF2-40B4-BE49-F238E27FC236}">
                    <a16:creationId xmlns:a16="http://schemas.microsoft.com/office/drawing/2014/main" id="{AA5259CC-B678-4CFA-9E2E-B0C73A9FF8ED}"/>
                  </a:ext>
                </a:extLst>
              </p:cNvPr>
              <p:cNvSpPr/>
              <p:nvPr/>
            </p:nvSpPr>
            <p:spPr>
              <a:xfrm>
                <a:off x="9154609" y="4631343"/>
                <a:ext cx="386565" cy="64008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cxnSp>
            <p:nvCxnSpPr>
              <p:cNvPr id="63" name="Straight Connector 62">
                <a:extLst>
                  <a:ext uri="{FF2B5EF4-FFF2-40B4-BE49-F238E27FC236}">
                    <a16:creationId xmlns:a16="http://schemas.microsoft.com/office/drawing/2014/main" id="{99105FF8-CCA2-4D2A-A270-C60C79A41821}"/>
                  </a:ext>
                </a:extLst>
              </p:cNvPr>
              <p:cNvCxnSpPr/>
              <p:nvPr/>
            </p:nvCxnSpPr>
            <p:spPr>
              <a:xfrm>
                <a:off x="9995337" y="2920131"/>
                <a:ext cx="0" cy="1945288"/>
              </a:xfrm>
              <a:prstGeom prst="line">
                <a:avLst/>
              </a:prstGeom>
              <a:noFill/>
              <a:ln w="19050" cap="flat" cmpd="sng" algn="ctr">
                <a:solidFill>
                  <a:srgbClr val="0078D3"/>
                </a:solidFill>
                <a:prstDash val="solid"/>
                <a:headEnd type="none"/>
                <a:tailEnd type="none"/>
              </a:ln>
              <a:effectLst/>
            </p:spPr>
          </p:cxnSp>
          <p:cxnSp>
            <p:nvCxnSpPr>
              <p:cNvPr id="64" name="Straight Connector 63">
                <a:extLst>
                  <a:ext uri="{FF2B5EF4-FFF2-40B4-BE49-F238E27FC236}">
                    <a16:creationId xmlns:a16="http://schemas.microsoft.com/office/drawing/2014/main" id="{0B0E8DD6-1746-48FE-A172-FB7A1ACAD315}"/>
                  </a:ext>
                </a:extLst>
              </p:cNvPr>
              <p:cNvCxnSpPr>
                <a:cxnSpLocks/>
              </p:cNvCxnSpPr>
              <p:nvPr/>
            </p:nvCxnSpPr>
            <p:spPr>
              <a:xfrm>
                <a:off x="9987717" y="2920131"/>
                <a:ext cx="251330" cy="0"/>
              </a:xfrm>
              <a:prstGeom prst="line">
                <a:avLst/>
              </a:prstGeom>
              <a:noFill/>
              <a:ln w="19050" cap="flat" cmpd="sng" algn="ctr">
                <a:solidFill>
                  <a:srgbClr val="0078D3"/>
                </a:solidFill>
                <a:prstDash val="solid"/>
                <a:headEnd type="none"/>
                <a:tailEnd type="none"/>
              </a:ln>
              <a:effectLst/>
            </p:spPr>
          </p:cxnSp>
          <p:cxnSp>
            <p:nvCxnSpPr>
              <p:cNvPr id="65" name="Straight Connector 64">
                <a:extLst>
                  <a:ext uri="{FF2B5EF4-FFF2-40B4-BE49-F238E27FC236}">
                    <a16:creationId xmlns:a16="http://schemas.microsoft.com/office/drawing/2014/main" id="{09B217E4-5A3A-4B8E-9214-C576D37E0A10}"/>
                  </a:ext>
                </a:extLst>
              </p:cNvPr>
              <p:cNvCxnSpPr/>
              <p:nvPr/>
            </p:nvCxnSpPr>
            <p:spPr>
              <a:xfrm>
                <a:off x="9987717" y="4861609"/>
                <a:ext cx="262760" cy="0"/>
              </a:xfrm>
              <a:prstGeom prst="line">
                <a:avLst/>
              </a:prstGeom>
              <a:noFill/>
              <a:ln w="19050" cap="flat" cmpd="sng" algn="ctr">
                <a:solidFill>
                  <a:srgbClr val="0078D3"/>
                </a:solidFill>
                <a:prstDash val="solid"/>
                <a:headEnd type="none"/>
                <a:tailEnd type="none"/>
              </a:ln>
              <a:effectLst/>
            </p:spPr>
          </p:cxnSp>
          <p:cxnSp>
            <p:nvCxnSpPr>
              <p:cNvPr id="66" name="Straight Connector 65">
                <a:extLst>
                  <a:ext uri="{FF2B5EF4-FFF2-40B4-BE49-F238E27FC236}">
                    <a16:creationId xmlns:a16="http://schemas.microsoft.com/office/drawing/2014/main" id="{184D2A33-C1F8-4EEC-9823-1658ECB652DB}"/>
                  </a:ext>
                </a:extLst>
              </p:cNvPr>
              <p:cNvCxnSpPr/>
              <p:nvPr/>
            </p:nvCxnSpPr>
            <p:spPr>
              <a:xfrm>
                <a:off x="9744007" y="3892775"/>
                <a:ext cx="246888" cy="0"/>
              </a:xfrm>
              <a:prstGeom prst="line">
                <a:avLst/>
              </a:prstGeom>
              <a:noFill/>
              <a:ln w="19050" cap="flat" cmpd="sng" algn="ctr">
                <a:solidFill>
                  <a:srgbClr val="0078D3"/>
                </a:solidFill>
                <a:prstDash val="solid"/>
                <a:headEnd type="none"/>
                <a:tailEnd type="none"/>
              </a:ln>
              <a:effectLst/>
            </p:spPr>
          </p:cxnSp>
          <p:cxnSp>
            <p:nvCxnSpPr>
              <p:cNvPr id="67" name="Straight Connector 66">
                <a:extLst>
                  <a:ext uri="{FF2B5EF4-FFF2-40B4-BE49-F238E27FC236}">
                    <a16:creationId xmlns:a16="http://schemas.microsoft.com/office/drawing/2014/main" id="{A73547E0-6EC3-46A8-9CD3-B26DB6799D5C}"/>
                  </a:ext>
                </a:extLst>
              </p:cNvPr>
              <p:cNvCxnSpPr>
                <a:cxnSpLocks/>
              </p:cNvCxnSpPr>
              <p:nvPr/>
            </p:nvCxnSpPr>
            <p:spPr>
              <a:xfrm>
                <a:off x="9748342" y="2656926"/>
                <a:ext cx="0" cy="2294457"/>
              </a:xfrm>
              <a:prstGeom prst="line">
                <a:avLst/>
              </a:prstGeom>
              <a:noFill/>
              <a:ln w="19050" cap="flat" cmpd="sng" algn="ctr">
                <a:solidFill>
                  <a:srgbClr val="0078D3"/>
                </a:solidFill>
                <a:prstDash val="solid"/>
                <a:headEnd type="none"/>
                <a:tailEnd type="none"/>
              </a:ln>
              <a:effectLst/>
            </p:spPr>
          </p:cxnSp>
          <p:cxnSp>
            <p:nvCxnSpPr>
              <p:cNvPr id="68" name="Straight Connector 67">
                <a:extLst>
                  <a:ext uri="{FF2B5EF4-FFF2-40B4-BE49-F238E27FC236}">
                    <a16:creationId xmlns:a16="http://schemas.microsoft.com/office/drawing/2014/main" id="{2DB96AC6-97C8-4612-BAC9-7474C3789BE2}"/>
                  </a:ext>
                </a:extLst>
              </p:cNvPr>
              <p:cNvCxnSpPr/>
              <p:nvPr/>
            </p:nvCxnSpPr>
            <p:spPr>
              <a:xfrm>
                <a:off x="9527990" y="2656926"/>
                <a:ext cx="228600" cy="0"/>
              </a:xfrm>
              <a:prstGeom prst="line">
                <a:avLst/>
              </a:prstGeom>
              <a:noFill/>
              <a:ln w="19050" cap="flat" cmpd="sng" algn="ctr">
                <a:solidFill>
                  <a:srgbClr val="0078D3"/>
                </a:solidFill>
                <a:prstDash val="solid"/>
                <a:headEnd type="none"/>
                <a:tailEnd type="none"/>
              </a:ln>
              <a:effectLst/>
            </p:spPr>
          </p:cxnSp>
          <p:cxnSp>
            <p:nvCxnSpPr>
              <p:cNvPr id="69" name="Straight Connector 68">
                <a:extLst>
                  <a:ext uri="{FF2B5EF4-FFF2-40B4-BE49-F238E27FC236}">
                    <a16:creationId xmlns:a16="http://schemas.microsoft.com/office/drawing/2014/main" id="{BA1F7942-2526-4420-B91F-4164EBBA46C5}"/>
                  </a:ext>
                </a:extLst>
              </p:cNvPr>
              <p:cNvCxnSpPr>
                <a:cxnSpLocks/>
              </p:cNvCxnSpPr>
              <p:nvPr/>
            </p:nvCxnSpPr>
            <p:spPr>
              <a:xfrm>
                <a:off x="9536952" y="4946231"/>
                <a:ext cx="212207" cy="0"/>
              </a:xfrm>
              <a:prstGeom prst="line">
                <a:avLst/>
              </a:prstGeom>
              <a:noFill/>
              <a:ln w="19050" cap="flat" cmpd="sng" algn="ctr">
                <a:solidFill>
                  <a:srgbClr val="0078D3"/>
                </a:solidFill>
                <a:prstDash val="solid"/>
                <a:headEnd type="none"/>
                <a:tailEnd type="none"/>
              </a:ln>
              <a:effectLst/>
            </p:spPr>
          </p:cxnSp>
        </p:grpSp>
        <p:pic>
          <p:nvPicPr>
            <p:cNvPr id="60" name="Picture 59">
              <a:extLst>
                <a:ext uri="{FF2B5EF4-FFF2-40B4-BE49-F238E27FC236}">
                  <a16:creationId xmlns:a16="http://schemas.microsoft.com/office/drawing/2014/main" id="{66CFE238-81E7-4381-A334-4CCB63B7F95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92985" y="3887807"/>
              <a:ext cx="459141" cy="459141"/>
            </a:xfrm>
            <a:prstGeom prst="rect">
              <a:avLst/>
            </a:prstGeom>
          </p:spPr>
        </p:pic>
      </p:grpSp>
      <p:pic>
        <p:nvPicPr>
          <p:cNvPr id="5" name="Picture 4">
            <a:extLst>
              <a:ext uri="{FF2B5EF4-FFF2-40B4-BE49-F238E27FC236}">
                <a16:creationId xmlns:a16="http://schemas.microsoft.com/office/drawing/2014/main" id="{B4039E37-2653-4224-9F39-D5F999A202FD}"/>
              </a:ext>
            </a:extLst>
          </p:cNvPr>
          <p:cNvPicPr>
            <a:picLocks noChangeAspect="1"/>
          </p:cNvPicPr>
          <p:nvPr/>
        </p:nvPicPr>
        <p:blipFill>
          <a:blip r:embed="rId4"/>
          <a:stretch>
            <a:fillRect/>
          </a:stretch>
        </p:blipFill>
        <p:spPr>
          <a:xfrm>
            <a:off x="4813583" y="4974401"/>
            <a:ext cx="1097621" cy="1096605"/>
          </a:xfrm>
          <a:prstGeom prst="rect">
            <a:avLst/>
          </a:prstGeom>
          <a:effectLst>
            <a:outerShdw blurRad="63500" sx="102000" sy="102000" algn="ctr" rotWithShape="0">
              <a:prstClr val="black">
                <a:alpha val="40000"/>
              </a:prstClr>
            </a:outerShdw>
          </a:effectLst>
        </p:spPr>
      </p:pic>
      <p:sp>
        <p:nvSpPr>
          <p:cNvPr id="6" name="chip" title="Icon of a computer chip">
            <a:extLst>
              <a:ext uri="{FF2B5EF4-FFF2-40B4-BE49-F238E27FC236}">
                <a16:creationId xmlns:a16="http://schemas.microsoft.com/office/drawing/2014/main" id="{5B90C40A-3D91-45A2-8B73-0537B5418A0D}"/>
              </a:ext>
            </a:extLst>
          </p:cNvPr>
          <p:cNvSpPr>
            <a:spLocks noChangeAspect="1" noEditPoints="1"/>
          </p:cNvSpPr>
          <p:nvPr/>
        </p:nvSpPr>
        <p:spPr bwMode="auto">
          <a:xfrm>
            <a:off x="5642961" y="5753179"/>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Tree>
    <p:extLst>
      <p:ext uri="{BB962C8B-B14F-4D97-AF65-F5344CB8AC3E}">
        <p14:creationId xmlns:p14="http://schemas.microsoft.com/office/powerpoint/2010/main" val="24852705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Comparing secure hardware</a:t>
            </a:r>
          </a:p>
        </p:txBody>
      </p:sp>
      <p:graphicFrame>
        <p:nvGraphicFramePr>
          <p:cNvPr id="6" name="Table 5">
            <a:extLst>
              <a:ext uri="{FF2B5EF4-FFF2-40B4-BE49-F238E27FC236}">
                <a16:creationId xmlns:a16="http://schemas.microsoft.com/office/drawing/2014/main" id="{949FE264-CF4A-4F63-A4F2-825B8BFBE9C5}"/>
              </a:ext>
            </a:extLst>
          </p:cNvPr>
          <p:cNvGraphicFramePr>
            <a:graphicFrameLocks noGrp="1"/>
          </p:cNvGraphicFramePr>
          <p:nvPr/>
        </p:nvGraphicFramePr>
        <p:xfrm>
          <a:off x="600855" y="1409685"/>
          <a:ext cx="11275548" cy="4779620"/>
        </p:xfrm>
        <a:graphic>
          <a:graphicData uri="http://schemas.openxmlformats.org/drawingml/2006/table">
            <a:tbl>
              <a:tblPr firstRow="1" bandRow="1">
                <a:tableStyleId>{5C22544A-7EE6-4342-B048-85BDC9FD1C3A}</a:tableStyleId>
              </a:tblPr>
              <a:tblGrid>
                <a:gridCol w="2818887">
                  <a:extLst>
                    <a:ext uri="{9D8B030D-6E8A-4147-A177-3AD203B41FA5}">
                      <a16:colId xmlns:a16="http://schemas.microsoft.com/office/drawing/2014/main" val="2797099750"/>
                    </a:ext>
                  </a:extLst>
                </a:gridCol>
                <a:gridCol w="2818887">
                  <a:extLst>
                    <a:ext uri="{9D8B030D-6E8A-4147-A177-3AD203B41FA5}">
                      <a16:colId xmlns:a16="http://schemas.microsoft.com/office/drawing/2014/main" val="3618664808"/>
                    </a:ext>
                  </a:extLst>
                </a:gridCol>
                <a:gridCol w="2818887">
                  <a:extLst>
                    <a:ext uri="{9D8B030D-6E8A-4147-A177-3AD203B41FA5}">
                      <a16:colId xmlns:a16="http://schemas.microsoft.com/office/drawing/2014/main" val="2864966256"/>
                    </a:ext>
                  </a:extLst>
                </a:gridCol>
                <a:gridCol w="2818887">
                  <a:extLst>
                    <a:ext uri="{9D8B030D-6E8A-4147-A177-3AD203B41FA5}">
                      <a16:colId xmlns:a16="http://schemas.microsoft.com/office/drawing/2014/main" val="3666120"/>
                    </a:ext>
                  </a:extLst>
                </a:gridCol>
              </a:tblGrid>
              <a:tr h="546396">
                <a:tc>
                  <a:txBody>
                    <a:bodyPr/>
                    <a:lstStyle/>
                    <a:p>
                      <a:endParaRPr lang="en-US" sz="1700" dirty="0">
                        <a:solidFill>
                          <a:srgbClr val="000000"/>
                        </a:solidFill>
                      </a:endParaRPr>
                    </a:p>
                  </a:txBody>
                  <a:tcPr marL="93260" marR="93260" marT="46630" marB="46630"/>
                </a:tc>
                <a:tc>
                  <a:txBody>
                    <a:bodyPr/>
                    <a:lstStyle/>
                    <a:p>
                      <a:r>
                        <a:rPr lang="en-US" sz="1800" b="0" kern="1200" dirty="0">
                          <a:solidFill>
                            <a:schemeClr val="lt1"/>
                          </a:solidFill>
                          <a:latin typeface="Segoe UI Semibold" panose="020B0702040204020203" pitchFamily="34" charset="0"/>
                          <a:ea typeface="+mn-ea"/>
                          <a:cs typeface="Segoe UI Semibold" panose="020B0702040204020203" pitchFamily="34" charset="0"/>
                        </a:rPr>
                        <a:t>TPMs</a:t>
                      </a:r>
                    </a:p>
                  </a:txBody>
                  <a:tcPr marL="93260" marR="93260" marT="46630" marB="46630" anchor="ctr"/>
                </a:tc>
                <a:tc>
                  <a:txBody>
                    <a:bodyPr/>
                    <a:lstStyle/>
                    <a:p>
                      <a:r>
                        <a:rPr lang="en-US" sz="1800" b="0" kern="1200" dirty="0">
                          <a:solidFill>
                            <a:schemeClr val="lt1"/>
                          </a:solidFill>
                          <a:latin typeface="Segoe UI Semibold" panose="020B0702040204020203" pitchFamily="34" charset="0"/>
                          <a:ea typeface="+mn-ea"/>
                          <a:cs typeface="Segoe UI Semibold" panose="020B0702040204020203" pitchFamily="34" charset="0"/>
                        </a:rPr>
                        <a:t>HSMs</a:t>
                      </a:r>
                    </a:p>
                  </a:txBody>
                  <a:tcPr marL="93260" marR="93260" marT="46630" marB="46630" anchor="ctr"/>
                </a:tc>
                <a:tc>
                  <a:txBody>
                    <a:bodyPr/>
                    <a:lstStyle/>
                    <a:p>
                      <a:r>
                        <a:rPr lang="en-US" sz="1800" b="0" dirty="0">
                          <a:solidFill>
                            <a:schemeClr val="bg2"/>
                          </a:solidFill>
                        </a:rPr>
                        <a:t> </a:t>
                      </a:r>
                      <a:r>
                        <a:rPr lang="en-US" sz="1800" b="0" kern="1200" dirty="0">
                          <a:solidFill>
                            <a:schemeClr val="lt1"/>
                          </a:solidFill>
                          <a:latin typeface="Segoe UI Semibold" panose="020B0702040204020203" pitchFamily="34" charset="0"/>
                          <a:ea typeface="+mn-ea"/>
                          <a:cs typeface="Segoe UI Semibold" panose="020B0702040204020203" pitchFamily="34" charset="0"/>
                        </a:rPr>
                        <a:t>TEE (Intel SGX)</a:t>
                      </a:r>
                    </a:p>
                  </a:txBody>
                  <a:tcPr marL="93260" marR="93260" marT="46630" marB="46630" anchor="ctr"/>
                </a:tc>
                <a:extLst>
                  <a:ext uri="{0D108BD9-81ED-4DB2-BD59-A6C34878D82A}">
                    <a16:rowId xmlns:a16="http://schemas.microsoft.com/office/drawing/2014/main" val="1263299354"/>
                  </a:ext>
                </a:extLst>
              </a:tr>
              <a:tr h="645605">
                <a:tc>
                  <a:txBody>
                    <a:bodyPr/>
                    <a:lstStyle/>
                    <a:p>
                      <a:r>
                        <a:rPr lang="en-US" sz="1800" b="0" kern="1200" dirty="0">
                          <a:solidFill>
                            <a:srgbClr val="000000"/>
                          </a:solidFill>
                        </a:rPr>
                        <a:t>Hardware</a:t>
                      </a:r>
                      <a:endParaRPr lang="en-US" sz="1800" b="0" kern="1200" dirty="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dirty="0">
                          <a:solidFill>
                            <a:srgbClr val="000000"/>
                          </a:solidFill>
                        </a:rPr>
                        <a:t>Separate physical chip; embedded into motherboard</a:t>
                      </a:r>
                      <a:endParaRPr lang="en-US" sz="1400" dirty="0">
                        <a:solidFill>
                          <a:srgbClr val="000000"/>
                        </a:solidFill>
                        <a:latin typeface="+mj-lt"/>
                      </a:endParaRPr>
                    </a:p>
                  </a:txBody>
                  <a:tcPr marL="93260" marR="93260" marT="93260" marB="9326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rPr>
                        <a:t>Separate external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kern="1200" dirty="0">
                        <a:solidFill>
                          <a:srgbClr val="000000"/>
                        </a:solidFill>
                        <a:latin typeface="+mn-lt"/>
                        <a:ea typeface="+mn-ea"/>
                        <a:cs typeface="+mn-cs"/>
                      </a:endParaRPr>
                    </a:p>
                  </a:txBody>
                  <a:tcPr marL="93260" marR="93260" marT="93260" marB="93260"/>
                </a:tc>
                <a:tc>
                  <a:txBody>
                    <a:bodyPr/>
                    <a:lstStyle/>
                    <a:p>
                      <a:r>
                        <a:rPr lang="en-US" sz="1400" dirty="0">
                          <a:solidFill>
                            <a:srgbClr val="000000"/>
                          </a:solidFill>
                        </a:rPr>
                        <a:t>Built into CPU</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16247088"/>
                  </a:ext>
                </a:extLst>
              </a:tr>
              <a:tr h="653304">
                <a:tc>
                  <a:txBody>
                    <a:bodyPr/>
                    <a:lstStyle/>
                    <a:p>
                      <a:r>
                        <a:rPr lang="en-US" sz="1800" b="0" kern="1200">
                          <a:solidFill>
                            <a:srgbClr val="000000"/>
                          </a:solidFill>
                        </a:rPr>
                        <a:t>Operations</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kern="1200" dirty="0">
                          <a:solidFill>
                            <a:srgbClr val="000000"/>
                          </a:solidFill>
                        </a:rPr>
                        <a:t>Secure cryptographic operations</a:t>
                      </a:r>
                    </a:p>
                    <a:p>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Secure cryptographic operations*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Secure “container” in which to run arbitrary code</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1472358620"/>
                  </a:ext>
                </a:extLst>
              </a:tr>
              <a:tr h="486655">
                <a:tc>
                  <a:txBody>
                    <a:bodyPr/>
                    <a:lstStyle/>
                    <a:p>
                      <a:r>
                        <a:rPr lang="en-US" sz="1800" b="0" kern="1200">
                          <a:solidFill>
                            <a:srgbClr val="000000"/>
                          </a:solidFill>
                        </a:rPr>
                        <a:t>Attestation</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Yes</a:t>
                      </a:r>
                      <a:endParaRPr lang="en-US" sz="140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306109863"/>
                  </a:ext>
                </a:extLst>
              </a:tr>
              <a:tr h="486655">
                <a:tc>
                  <a:txBody>
                    <a:bodyPr/>
                    <a:lstStyle/>
                    <a:p>
                      <a:r>
                        <a:rPr lang="en-US" sz="1800" b="0" kern="1200">
                          <a:solidFill>
                            <a:srgbClr val="000000"/>
                          </a:solidFill>
                        </a:rPr>
                        <a:t>Sealing</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Yes</a:t>
                      </a:r>
                      <a:endParaRPr lang="en-US" sz="140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2356586654"/>
                  </a:ext>
                </a:extLst>
              </a:tr>
              <a:tr h="1339269">
                <a:tc>
                  <a:txBody>
                    <a:bodyPr/>
                    <a:lstStyle/>
                    <a:p>
                      <a:r>
                        <a:rPr lang="en-US" sz="1800" b="0" kern="1200">
                          <a:solidFill>
                            <a:srgbClr val="000000"/>
                          </a:solidFill>
                        </a:rPr>
                        <a:t>Use case</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pPr marL="0" indent="0">
                        <a:spcBef>
                          <a:spcPts val="600"/>
                        </a:spcBef>
                        <a:buFont typeface="Arial" panose="020B0604020202020204" pitchFamily="34" charset="0"/>
                        <a:buNone/>
                      </a:pPr>
                      <a:r>
                        <a:rPr lang="en-US" sz="1400" kern="1200">
                          <a:solidFill>
                            <a:srgbClr val="000000"/>
                          </a:solidFill>
                        </a:rPr>
                        <a:t>Local system integrity</a:t>
                      </a:r>
                    </a:p>
                    <a:p>
                      <a:pPr marL="0" indent="0">
                        <a:spcBef>
                          <a:spcPts val="600"/>
                        </a:spcBef>
                        <a:buFont typeface="Arial" panose="020B0604020202020204" pitchFamily="34" charset="0"/>
                        <a:buNone/>
                      </a:pPr>
                      <a:r>
                        <a:rPr lang="en-US" sz="1400" kern="1200">
                          <a:solidFill>
                            <a:srgbClr val="000000"/>
                          </a:solidFill>
                        </a:rPr>
                        <a:t>Validate properties at boot</a:t>
                      </a:r>
                    </a:p>
                    <a:p>
                      <a:pPr marL="0" indent="0">
                        <a:spcBef>
                          <a:spcPts val="600"/>
                        </a:spcBef>
                        <a:buFont typeface="Arial" panose="020B0604020202020204" pitchFamily="34" charset="0"/>
                        <a:buNone/>
                      </a:pPr>
                      <a:r>
                        <a:rPr lang="en-US" sz="1400" kern="1200">
                          <a:solidFill>
                            <a:srgbClr val="000000"/>
                          </a:solidFill>
                        </a:rPr>
                        <a:t>Host measurement</a:t>
                      </a:r>
                    </a:p>
                    <a:p>
                      <a:pPr marL="0" indent="0">
                        <a:spcBef>
                          <a:spcPts val="600"/>
                        </a:spcBef>
                        <a:buFont typeface="Arial" panose="020B0604020202020204" pitchFamily="34" charset="0"/>
                        <a:buNone/>
                      </a:pPr>
                      <a:r>
                        <a:rPr lang="en-US" sz="1400" kern="1200">
                          <a:solidFill>
                            <a:srgbClr val="000000"/>
                          </a:solidFill>
                        </a:rPr>
                        <a:t>Platform device authentication</a:t>
                      </a:r>
                      <a:endParaRPr lang="en-US" sz="1400" kern="1200">
                        <a:solidFill>
                          <a:srgbClr val="000000"/>
                        </a:solidFill>
                        <a:latin typeface="+mj-lt"/>
                        <a:ea typeface="+mn-ea"/>
                        <a:cs typeface="+mn-cs"/>
                      </a:endParaRPr>
                    </a:p>
                  </a:txBody>
                  <a:tcPr marL="93260" marR="93260" marT="93260" marB="93260"/>
                </a:tc>
                <a:tc>
                  <a:txBody>
                    <a:bodyPr/>
                    <a:lstStyle/>
                    <a:p>
                      <a:pPr marL="0" indent="0">
                        <a:spcBef>
                          <a:spcPts val="600"/>
                        </a:spcBef>
                        <a:buFont typeface="Arial" panose="020B0604020202020204" pitchFamily="34" charset="0"/>
                        <a:buNone/>
                      </a:pPr>
                      <a:r>
                        <a:rPr lang="en-US" sz="1400" dirty="0">
                          <a:solidFill>
                            <a:srgbClr val="000000"/>
                          </a:solidFill>
                        </a:rPr>
                        <a:t>Key management system</a:t>
                      </a:r>
                    </a:p>
                    <a:p>
                      <a:pPr marL="0" indent="0">
                        <a:spcBef>
                          <a:spcPts val="600"/>
                        </a:spcBef>
                        <a:buFont typeface="Arial" panose="020B0604020202020204" pitchFamily="34" charset="0"/>
                        <a:buNone/>
                      </a:pPr>
                      <a:r>
                        <a:rPr lang="en-US" sz="1400" kern="1200" dirty="0">
                          <a:solidFill>
                            <a:srgbClr val="000000"/>
                          </a:solidFill>
                        </a:rPr>
                        <a:t>Generate &amp; manage keys</a:t>
                      </a:r>
                    </a:p>
                    <a:p>
                      <a:pPr marL="0" indent="0">
                        <a:spcBef>
                          <a:spcPts val="600"/>
                        </a:spcBef>
                        <a:buFont typeface="Arial" panose="020B0604020202020204" pitchFamily="34" charset="0"/>
                        <a:buNone/>
                      </a:pPr>
                      <a:r>
                        <a:rPr lang="en-US" sz="1400" kern="1200" dirty="0">
                          <a:solidFill>
                            <a:srgbClr val="000000"/>
                          </a:solidFill>
                        </a:rPr>
                        <a:t>Key exchange</a:t>
                      </a:r>
                    </a:p>
                    <a:p>
                      <a:pPr marL="0" indent="0">
                        <a:spcBef>
                          <a:spcPts val="600"/>
                        </a:spcBef>
                        <a:buFont typeface="Arial" panose="020B0604020202020204" pitchFamily="34" charset="0"/>
                        <a:buNone/>
                      </a:pPr>
                      <a:r>
                        <a:rPr lang="en-US" sz="1400" kern="1200" dirty="0">
                          <a:solidFill>
                            <a:srgbClr val="000000"/>
                          </a:solidFill>
                        </a:rPr>
                        <a:t>Encryption </a:t>
                      </a:r>
                    </a:p>
                  </a:txBody>
                  <a:tcPr marL="93260" marR="93260" marT="93260" marB="93260"/>
                </a:tc>
                <a:tc>
                  <a:txBody>
                    <a:bodyPr/>
                    <a:lstStyle/>
                    <a:p>
                      <a:r>
                        <a:rPr lang="en-US" sz="1400" dirty="0">
                          <a:solidFill>
                            <a:srgbClr val="000000"/>
                          </a:solidFill>
                        </a:rPr>
                        <a:t>Generalized compute</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3942274301"/>
                  </a:ext>
                </a:extLst>
              </a:tr>
              <a:tr h="621736">
                <a:tc>
                  <a:txBody>
                    <a:bodyPr/>
                    <a:lstStyle/>
                    <a:p>
                      <a:r>
                        <a:rPr lang="en-US" sz="1800" b="0" kern="1200">
                          <a:solidFill>
                            <a:srgbClr val="000000"/>
                          </a:solidFill>
                        </a:rPr>
                        <a:t>Example application</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BitLocker Disk Encryption</a:t>
                      </a:r>
                      <a:endParaRPr lang="en-US" sz="1400">
                        <a:solidFill>
                          <a:srgbClr val="000000"/>
                        </a:solidFill>
                        <a:latin typeface="+mj-lt"/>
                      </a:endParaRPr>
                    </a:p>
                  </a:txBody>
                  <a:tcPr marL="93260" marR="93260" marT="93260" marB="93260"/>
                </a:tc>
                <a:tc>
                  <a:txBody>
                    <a:bodyPr/>
                    <a:lstStyle/>
                    <a:p>
                      <a:r>
                        <a:rPr lang="en-US" sz="1400">
                          <a:solidFill>
                            <a:srgbClr val="000000"/>
                          </a:solidFill>
                        </a:rPr>
                        <a:t>Azure Key Vault</a:t>
                      </a:r>
                      <a:endParaRPr lang="en-US" sz="1400">
                        <a:solidFill>
                          <a:srgbClr val="000000"/>
                        </a:solidFill>
                        <a:latin typeface="+mj-lt"/>
                      </a:endParaRPr>
                    </a:p>
                  </a:txBody>
                  <a:tcPr marL="93260" marR="93260" marT="93260" marB="93260"/>
                </a:tc>
                <a:tc>
                  <a:txBody>
                    <a:bodyPr/>
                    <a:lstStyle/>
                    <a:p>
                      <a:r>
                        <a:rPr lang="en-US" sz="1400" kern="1200" dirty="0">
                          <a:solidFill>
                            <a:srgbClr val="000000"/>
                          </a:solidFill>
                        </a:rPr>
                        <a:t>SQL Always Encrypted with secure enclaves</a:t>
                      </a:r>
                      <a:endParaRPr lang="en-US" sz="1400" kern="1200" dirty="0">
                        <a:solidFill>
                          <a:srgbClr val="000000"/>
                        </a:solidFill>
                        <a:latin typeface="+mn-lt"/>
                        <a:ea typeface="+mn-ea"/>
                        <a:cs typeface="+mn-cs"/>
                      </a:endParaRPr>
                    </a:p>
                  </a:txBody>
                  <a:tcPr marL="93260" marR="93260" marT="93260" marB="93260"/>
                </a:tc>
                <a:extLst>
                  <a:ext uri="{0D108BD9-81ED-4DB2-BD59-A6C34878D82A}">
                    <a16:rowId xmlns:a16="http://schemas.microsoft.com/office/drawing/2014/main" val="1268479659"/>
                  </a:ext>
                </a:extLst>
              </a:tr>
            </a:tbl>
          </a:graphicData>
        </a:graphic>
      </p:graphicFrame>
      <p:sp>
        <p:nvSpPr>
          <p:cNvPr id="7" name="Rectangle 6">
            <a:extLst>
              <a:ext uri="{FF2B5EF4-FFF2-40B4-BE49-F238E27FC236}">
                <a16:creationId xmlns:a16="http://schemas.microsoft.com/office/drawing/2014/main" id="{3A74CB7D-DD5E-4F7F-A82C-C9C143B06382}"/>
              </a:ext>
            </a:extLst>
          </p:cNvPr>
          <p:cNvSpPr/>
          <p:nvPr/>
        </p:nvSpPr>
        <p:spPr>
          <a:xfrm>
            <a:off x="507738" y="6245710"/>
            <a:ext cx="8228853" cy="286306"/>
          </a:xfrm>
          <a:prstGeom prst="rect">
            <a:avLst/>
          </a:prstGeom>
        </p:spPr>
        <p:txBody>
          <a:bodyPr wrap="square">
            <a:spAutoFit/>
          </a:bodyPr>
          <a:lstStyle/>
          <a:p>
            <a:pPr defTabSz="932597">
              <a:defRPr/>
            </a:pPr>
            <a:r>
              <a:rPr lang="en-US" sz="1224" dirty="0">
                <a:solidFill>
                  <a:srgbClr val="2F2F2F"/>
                </a:solidFill>
                <a:latin typeface="Segoe UI"/>
              </a:rPr>
              <a:t>*Some permit arbitrary code, but not optimized for general purpose compute</a:t>
            </a:r>
          </a:p>
        </p:txBody>
      </p:sp>
    </p:spTree>
    <p:extLst>
      <p:ext uri="{BB962C8B-B14F-4D97-AF65-F5344CB8AC3E}">
        <p14:creationId xmlns:p14="http://schemas.microsoft.com/office/powerpoint/2010/main" val="3689471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64" presetClass="path" presetSubtype="0" decel="100000" fill="hold" nodeType="withEffect">
                                  <p:stCondLst>
                                    <p:cond delay="0"/>
                                  </p:stCondLst>
                                  <p:childTnLst>
                                    <p:animMotion origin="layout" path="M -2.70833E-6 0.19213 L -2.70833E-6 0 " pathEditMode="relative" rAng="0" ptsTypes="AA">
                                      <p:cBhvr>
                                        <p:cTn id="12" dur="750" fill="hold"/>
                                        <p:tgtEl>
                                          <p:spTgt spid="6"/>
                                        </p:tgtEl>
                                        <p:attrNameLst>
                                          <p:attrName>ppt_x</p:attrName>
                                          <p:attrName>ppt_y</p:attrName>
                                        </p:attrNameLst>
                                      </p:cBhvr>
                                      <p:rCtr x="0" y="-9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EF99-8436-4B24-8D2E-5860357AEC47}"/>
              </a:ext>
            </a:extLst>
          </p:cNvPr>
          <p:cNvSpPr>
            <a:spLocks noGrp="1"/>
          </p:cNvSpPr>
          <p:nvPr>
            <p:ph type="title"/>
          </p:nvPr>
        </p:nvSpPr>
        <p:spPr/>
        <p:txBody>
          <a:bodyPr/>
          <a:lstStyle/>
          <a:p>
            <a:r>
              <a:rPr lang="en-US" dirty="0"/>
              <a:t>Azure Confidential Computing initiative</a:t>
            </a:r>
            <a:endParaRPr lang="en-US"/>
          </a:p>
        </p:txBody>
      </p:sp>
      <p:sp>
        <p:nvSpPr>
          <p:cNvPr id="42" name="Rectangle 41">
            <a:extLst>
              <a:ext uri="{FF2B5EF4-FFF2-40B4-BE49-F238E27FC236}">
                <a16:creationId xmlns:a16="http://schemas.microsoft.com/office/drawing/2014/main" id="{187E2C05-34CD-4102-88B0-735F97175A45}"/>
              </a:ext>
            </a:extLst>
          </p:cNvPr>
          <p:cNvSpPr/>
          <p:nvPr/>
        </p:nvSpPr>
        <p:spPr bwMode="auto">
          <a:xfrm>
            <a:off x="0" y="4132162"/>
            <a:ext cx="12436475" cy="2862363"/>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ABE1FAFF-1567-476B-97A7-25717D78285B}"/>
              </a:ext>
            </a:extLst>
          </p:cNvPr>
          <p:cNvGrpSpPr/>
          <p:nvPr/>
        </p:nvGrpSpPr>
        <p:grpSpPr>
          <a:xfrm>
            <a:off x="4449474" y="1762644"/>
            <a:ext cx="2815041" cy="2216363"/>
            <a:chOff x="4455216" y="4223412"/>
            <a:chExt cx="2815041" cy="2216363"/>
          </a:xfrm>
        </p:grpSpPr>
        <p:sp>
          <p:nvSpPr>
            <p:cNvPr id="44" name="Rectangle 43">
              <a:extLst>
                <a:ext uri="{FF2B5EF4-FFF2-40B4-BE49-F238E27FC236}">
                  <a16:creationId xmlns:a16="http://schemas.microsoft.com/office/drawing/2014/main" id="{3E07DE07-F33F-468D-B1D2-9803019DCAA0}"/>
                </a:ext>
              </a:extLst>
            </p:cNvPr>
            <p:cNvSpPr/>
            <p:nvPr/>
          </p:nvSpPr>
          <p:spPr>
            <a:xfrm>
              <a:off x="4455216" y="4942943"/>
              <a:ext cx="2815041"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Use cases</a:t>
              </a:r>
            </a:p>
            <a:p>
              <a:pPr marL="0" lvl="1">
                <a:lnSpc>
                  <a:spcPct val="90000"/>
                </a:lnSpc>
                <a:spcBef>
                  <a:spcPts val="612"/>
                </a:spcBef>
                <a:spcAft>
                  <a:spcPts val="612"/>
                </a:spcAft>
                <a:defRPr/>
              </a:pPr>
              <a:r>
                <a:rPr lang="en-US" sz="1632" kern="0" dirty="0">
                  <a:solidFill>
                    <a:srgbClr val="000000"/>
                  </a:solidFill>
                  <a:cs typeface="Segoe UI Semilight" panose="020B0402040204020203" pitchFamily="34" charset="0"/>
                </a:rPr>
                <a:t>Prototyping applications of Intel SGX, such as blockchain and multi-party machine learning</a:t>
              </a:r>
            </a:p>
          </p:txBody>
        </p:sp>
        <p:pic>
          <p:nvPicPr>
            <p:cNvPr id="45" name="Picture 44">
              <a:extLst>
                <a:ext uri="{FF2B5EF4-FFF2-40B4-BE49-F238E27FC236}">
                  <a16:creationId xmlns:a16="http://schemas.microsoft.com/office/drawing/2014/main" id="{5E0CC5C9-E4D7-4978-93F5-F12E3598CA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4484" y="4223412"/>
              <a:ext cx="642461" cy="642461"/>
            </a:xfrm>
            <a:prstGeom prst="rect">
              <a:avLst/>
            </a:prstGeom>
            <a:solidFill>
              <a:srgbClr val="EBEBEB"/>
            </a:solidFill>
          </p:spPr>
        </p:pic>
      </p:grpSp>
      <p:grpSp>
        <p:nvGrpSpPr>
          <p:cNvPr id="46" name="Group 45">
            <a:extLst>
              <a:ext uri="{FF2B5EF4-FFF2-40B4-BE49-F238E27FC236}">
                <a16:creationId xmlns:a16="http://schemas.microsoft.com/office/drawing/2014/main" id="{C4A95B57-F5AA-48F6-BB0A-EDAA9C156F0E}"/>
              </a:ext>
            </a:extLst>
          </p:cNvPr>
          <p:cNvGrpSpPr/>
          <p:nvPr/>
        </p:nvGrpSpPr>
        <p:grpSpPr>
          <a:xfrm>
            <a:off x="295957" y="4496270"/>
            <a:ext cx="2557934" cy="2188518"/>
            <a:chOff x="465979" y="1689676"/>
            <a:chExt cx="2557934" cy="2188518"/>
          </a:xfrm>
        </p:grpSpPr>
        <p:sp>
          <p:nvSpPr>
            <p:cNvPr id="47" name="Rectangle 46">
              <a:extLst>
                <a:ext uri="{FF2B5EF4-FFF2-40B4-BE49-F238E27FC236}">
                  <a16:creationId xmlns:a16="http://schemas.microsoft.com/office/drawing/2014/main" id="{671F253F-94BA-40BE-AA59-52BB1443DB9E}"/>
                </a:ext>
              </a:extLst>
            </p:cNvPr>
            <p:cNvSpPr/>
            <p:nvPr/>
          </p:nvSpPr>
          <p:spPr>
            <a:xfrm>
              <a:off x="465979" y="2381362"/>
              <a:ext cx="2557934" cy="1496832"/>
            </a:xfrm>
            <a:prstGeom prst="rect">
              <a:avLst/>
            </a:prstGeom>
          </p:spPr>
          <p:txBody>
            <a:bodyPr wrap="square" lIns="182828" tIns="91414" rIns="182828" bIns="91414" anchor="t">
              <a:spAutoFit/>
            </a:bodyPr>
            <a:lstStyle/>
            <a:p>
              <a:pPr marL="0" marR="0" lvl="1" indent="0" defTabSz="931935" eaLnBrk="1" fontAlgn="base" latinLnBrk="0" hangingPunct="1">
                <a:lnSpc>
                  <a:spcPct val="90000"/>
                </a:lnSpc>
                <a:spcBef>
                  <a:spcPts val="612"/>
                </a:spcBef>
                <a:spcAft>
                  <a:spcPts val="612"/>
                </a:spcAft>
                <a:buClrTx/>
                <a:buSzTx/>
                <a:buFontTx/>
                <a:buNone/>
                <a:tabLst/>
                <a:defRPr/>
              </a:pPr>
              <a:r>
                <a:rPr kumimoji="0" lang="en-US" sz="1836" b="0" i="0" u="none" strike="noStrike" kern="0" cap="none" spc="0" normalizeH="0" baseline="0" noProof="0" dirty="0">
                  <a:ln>
                    <a:noFill/>
                  </a:ln>
                  <a:solidFill>
                    <a:srgbClr val="0078D3"/>
                  </a:solidFill>
                  <a:effectLst/>
                  <a:uLnTx/>
                  <a:uFillTx/>
                  <a:latin typeface="Segoe UI Semibold"/>
                </a:rPr>
                <a:t>Hardware</a:t>
              </a:r>
            </a:p>
            <a:p>
              <a:pPr marL="0" marR="0" lvl="1" indent="0" defTabSz="914400" eaLnBrk="1" fontAlgn="auto" latinLnBrk="0" hangingPunct="1">
                <a:lnSpc>
                  <a:spcPct val="90000"/>
                </a:lnSpc>
                <a:spcBef>
                  <a:spcPts val="612"/>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cs typeface="Segoe UI Semilight" panose="020B0402040204020203" pitchFamily="34" charset="0"/>
                </a:rPr>
                <a:t>Guiding silicon partners to add necessary features to isolate apps during compute</a:t>
              </a:r>
            </a:p>
          </p:txBody>
        </p:sp>
        <p:sp>
          <p:nvSpPr>
            <p:cNvPr id="48" name="chip" title="Icon of a computer chip">
              <a:extLst>
                <a:ext uri="{FF2B5EF4-FFF2-40B4-BE49-F238E27FC236}">
                  <a16:creationId xmlns:a16="http://schemas.microsoft.com/office/drawing/2014/main" id="{C4BDC724-C878-488E-BCFB-E8E27F85A108}"/>
                </a:ext>
              </a:extLst>
            </p:cNvPr>
            <p:cNvSpPr>
              <a:spLocks noChangeAspect="1" noEditPoints="1"/>
            </p:cNvSpPr>
            <p:nvPr/>
          </p:nvSpPr>
          <p:spPr bwMode="auto">
            <a:xfrm>
              <a:off x="684122" y="1689676"/>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49" name="Group 48">
            <a:extLst>
              <a:ext uri="{FF2B5EF4-FFF2-40B4-BE49-F238E27FC236}">
                <a16:creationId xmlns:a16="http://schemas.microsoft.com/office/drawing/2014/main" id="{29F673FD-9833-42C6-B86B-00F4B4FA42BC}"/>
              </a:ext>
            </a:extLst>
          </p:cNvPr>
          <p:cNvGrpSpPr/>
          <p:nvPr/>
        </p:nvGrpSpPr>
        <p:grpSpPr>
          <a:xfrm>
            <a:off x="287107" y="1773934"/>
            <a:ext cx="3509585" cy="1997582"/>
            <a:chOff x="8692857" y="1676212"/>
            <a:chExt cx="3509585" cy="1997582"/>
          </a:xfrm>
        </p:grpSpPr>
        <p:sp>
          <p:nvSpPr>
            <p:cNvPr id="50" name="Rectangle 49">
              <a:extLst>
                <a:ext uri="{FF2B5EF4-FFF2-40B4-BE49-F238E27FC236}">
                  <a16:creationId xmlns:a16="http://schemas.microsoft.com/office/drawing/2014/main" id="{09F908F7-1732-4353-883D-D333C696393B}"/>
                </a:ext>
              </a:extLst>
            </p:cNvPr>
            <p:cNvSpPr/>
            <p:nvPr/>
          </p:nvSpPr>
          <p:spPr>
            <a:xfrm>
              <a:off x="8692857" y="2381362"/>
              <a:ext cx="3509585" cy="12924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Development experience</a:t>
              </a:r>
            </a:p>
            <a:p>
              <a:pPr marL="0" lvl="1" defTabSz="931935" fontAlgn="base">
                <a:lnSpc>
                  <a:spcPct val="90000"/>
                </a:lnSpc>
                <a:spcBef>
                  <a:spcPts val="612"/>
                </a:spcBef>
                <a:spcAft>
                  <a:spcPts val="612"/>
                </a:spcAft>
                <a:defRPr/>
              </a:pPr>
              <a:r>
                <a:rPr lang="en-US" sz="1632" kern="0" dirty="0">
                  <a:solidFill>
                    <a:srgbClr val="000000"/>
                  </a:solidFill>
                  <a:cs typeface="Segoe UI Semilight" panose="020B0402040204020203" pitchFamily="34" charset="0"/>
                </a:rPr>
                <a:t>Generalizing application development across </a:t>
              </a:r>
              <a:br>
                <a:rPr lang="en-US" sz="1632" kern="0" dirty="0">
                  <a:solidFill>
                    <a:srgbClr val="000000"/>
                  </a:solidFill>
                  <a:cs typeface="Segoe UI Semilight" panose="020B0402040204020203" pitchFamily="34" charset="0"/>
                </a:rPr>
              </a:br>
              <a:r>
                <a:rPr lang="en-US" sz="1632" kern="0" dirty="0">
                  <a:solidFill>
                    <a:srgbClr val="000000"/>
                  </a:solidFill>
                  <a:cs typeface="Segoe UI Semilight" panose="020B0402040204020203" pitchFamily="34" charset="0"/>
                </a:rPr>
                <a:t>enclaving technology</a:t>
              </a:r>
            </a:p>
          </p:txBody>
        </p:sp>
        <p:pic>
          <p:nvPicPr>
            <p:cNvPr id="51" name="Picture 50">
              <a:extLst>
                <a:ext uri="{FF2B5EF4-FFF2-40B4-BE49-F238E27FC236}">
                  <a16:creationId xmlns:a16="http://schemas.microsoft.com/office/drawing/2014/main" id="{E6DADC3E-F686-436B-A914-2C72E7A0B0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4089" y="1676212"/>
              <a:ext cx="594360" cy="594360"/>
            </a:xfrm>
            <a:prstGeom prst="rect">
              <a:avLst/>
            </a:prstGeom>
            <a:solidFill>
              <a:srgbClr val="EBEBEB"/>
            </a:solidFill>
          </p:spPr>
        </p:pic>
      </p:grpSp>
      <p:grpSp>
        <p:nvGrpSpPr>
          <p:cNvPr id="52" name="Group 51">
            <a:extLst>
              <a:ext uri="{FF2B5EF4-FFF2-40B4-BE49-F238E27FC236}">
                <a16:creationId xmlns:a16="http://schemas.microsoft.com/office/drawing/2014/main" id="{AF8BEFE9-8C84-43C0-9F76-042CF1BEC118}"/>
              </a:ext>
            </a:extLst>
          </p:cNvPr>
          <p:cNvGrpSpPr/>
          <p:nvPr/>
        </p:nvGrpSpPr>
        <p:grpSpPr>
          <a:xfrm>
            <a:off x="8815612" y="4451000"/>
            <a:ext cx="2473277" cy="1966836"/>
            <a:chOff x="465979" y="4246914"/>
            <a:chExt cx="2473277" cy="1966836"/>
          </a:xfrm>
        </p:grpSpPr>
        <p:sp>
          <p:nvSpPr>
            <p:cNvPr id="53" name="Rectangle 52">
              <a:extLst>
                <a:ext uri="{FF2B5EF4-FFF2-40B4-BE49-F238E27FC236}">
                  <a16:creationId xmlns:a16="http://schemas.microsoft.com/office/drawing/2014/main" id="{53CF0017-CC25-4DAF-A32D-908AF7B02086}"/>
                </a:ext>
              </a:extLst>
            </p:cNvPr>
            <p:cNvSpPr/>
            <p:nvPr/>
          </p:nvSpPr>
          <p:spPr>
            <a:xfrm>
              <a:off x="465979" y="4942942"/>
              <a:ext cx="2473277" cy="1270808"/>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Attestation</a:t>
              </a:r>
            </a:p>
            <a:p>
              <a:pPr marL="0" lvl="1" defTabSz="932418">
                <a:lnSpc>
                  <a:spcPct val="90000"/>
                </a:lnSpc>
                <a:spcBef>
                  <a:spcPts val="612"/>
                </a:spcBef>
                <a:spcAft>
                  <a:spcPts val="612"/>
                </a:spcAft>
                <a:defRPr/>
              </a:pPr>
              <a:r>
                <a:rPr lang="en-US" sz="1632" kern="0" dirty="0">
                  <a:solidFill>
                    <a:srgbClr val="000000"/>
                  </a:solidFill>
                  <a:cs typeface="Segoe UI Semilight" panose="020B0402040204020203" pitchFamily="34" charset="0"/>
                </a:rPr>
                <a:t>Designing verification of TEEs hardware identity for the cloud</a:t>
              </a:r>
            </a:p>
          </p:txBody>
        </p:sp>
        <p:pic>
          <p:nvPicPr>
            <p:cNvPr id="54" name="Picture 53">
              <a:extLst>
                <a:ext uri="{FF2B5EF4-FFF2-40B4-BE49-F238E27FC236}">
                  <a16:creationId xmlns:a16="http://schemas.microsoft.com/office/drawing/2014/main" id="{441DF733-1883-4920-A4BB-A96224B5E2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67" y="4246914"/>
              <a:ext cx="594360" cy="594360"/>
            </a:xfrm>
            <a:prstGeom prst="rect">
              <a:avLst/>
            </a:prstGeom>
          </p:spPr>
        </p:pic>
      </p:grpSp>
      <p:grpSp>
        <p:nvGrpSpPr>
          <p:cNvPr id="55" name="Group 54">
            <a:extLst>
              <a:ext uri="{FF2B5EF4-FFF2-40B4-BE49-F238E27FC236}">
                <a16:creationId xmlns:a16="http://schemas.microsoft.com/office/drawing/2014/main" id="{98EEFA3E-B718-46B8-88D8-F3CFBB6DFE04}"/>
              </a:ext>
            </a:extLst>
          </p:cNvPr>
          <p:cNvGrpSpPr/>
          <p:nvPr/>
        </p:nvGrpSpPr>
        <p:grpSpPr>
          <a:xfrm>
            <a:off x="4463996" y="4496270"/>
            <a:ext cx="3103867" cy="2153777"/>
            <a:chOff x="4455216" y="1724417"/>
            <a:chExt cx="3103867" cy="2153777"/>
          </a:xfrm>
        </p:grpSpPr>
        <p:sp>
          <p:nvSpPr>
            <p:cNvPr id="56" name="Rectangle 55">
              <a:extLst>
                <a:ext uri="{FF2B5EF4-FFF2-40B4-BE49-F238E27FC236}">
                  <a16:creationId xmlns:a16="http://schemas.microsoft.com/office/drawing/2014/main" id="{2EC3ECE4-5632-4F63-8075-58D53E968A83}"/>
                </a:ext>
              </a:extLst>
            </p:cNvPr>
            <p:cNvSpPr/>
            <p:nvPr/>
          </p:nvSpPr>
          <p:spPr>
            <a:xfrm>
              <a:off x="4455216" y="2381362"/>
              <a:ext cx="3103867"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Compute</a:t>
              </a:r>
            </a:p>
            <a:p>
              <a:pPr marL="0" lvl="1">
                <a:lnSpc>
                  <a:spcPct val="90000"/>
                </a:lnSpc>
                <a:spcBef>
                  <a:spcPts val="612"/>
                </a:spcBef>
                <a:spcAft>
                  <a:spcPts val="612"/>
                </a:spcAft>
                <a:defRPr/>
              </a:pPr>
              <a:r>
                <a:rPr lang="en-US" sz="1632" kern="0" dirty="0">
                  <a:solidFill>
                    <a:srgbClr val="000000"/>
                  </a:solidFill>
                  <a:cs typeface="Segoe UI Semilight" panose="020B0402040204020203" pitchFamily="34" charset="0"/>
                </a:rPr>
                <a:t>Extending Azure compute to deploy and manage compute instances that are enabled with TEEs (e.g. Intel SGX)</a:t>
              </a:r>
            </a:p>
          </p:txBody>
        </p:sp>
        <p:pic>
          <p:nvPicPr>
            <p:cNvPr id="57" name="Picture 56">
              <a:extLst>
                <a:ext uri="{FF2B5EF4-FFF2-40B4-BE49-F238E27FC236}">
                  <a16:creationId xmlns:a16="http://schemas.microsoft.com/office/drawing/2014/main" id="{706EAC2C-1F2D-4432-86DD-D8EC92C8EC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9641" y="1724417"/>
              <a:ext cx="594360" cy="594360"/>
            </a:xfrm>
            <a:prstGeom prst="rect">
              <a:avLst/>
            </a:prstGeom>
          </p:spPr>
        </p:pic>
      </p:grpSp>
      <p:grpSp>
        <p:nvGrpSpPr>
          <p:cNvPr id="58" name="Group 57">
            <a:extLst>
              <a:ext uri="{FF2B5EF4-FFF2-40B4-BE49-F238E27FC236}">
                <a16:creationId xmlns:a16="http://schemas.microsoft.com/office/drawing/2014/main" id="{D690CF91-BCB4-4F47-A6D1-49CBF119A986}"/>
              </a:ext>
            </a:extLst>
          </p:cNvPr>
          <p:cNvGrpSpPr/>
          <p:nvPr/>
        </p:nvGrpSpPr>
        <p:grpSpPr>
          <a:xfrm>
            <a:off x="8795695" y="1785223"/>
            <a:ext cx="2564333" cy="2192861"/>
            <a:chOff x="8692857" y="4246914"/>
            <a:chExt cx="2564333" cy="2192861"/>
          </a:xfrm>
        </p:grpSpPr>
        <p:sp>
          <p:nvSpPr>
            <p:cNvPr id="59" name="Rectangle 58">
              <a:extLst>
                <a:ext uri="{FF2B5EF4-FFF2-40B4-BE49-F238E27FC236}">
                  <a16:creationId xmlns:a16="http://schemas.microsoft.com/office/drawing/2014/main" id="{9DC448CE-BECD-4FDD-9A92-F5FFD97C84D1}"/>
                </a:ext>
              </a:extLst>
            </p:cNvPr>
            <p:cNvSpPr/>
            <p:nvPr/>
          </p:nvSpPr>
          <p:spPr>
            <a:xfrm>
              <a:off x="8692857" y="4942943"/>
              <a:ext cx="2564333"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Research</a:t>
              </a:r>
            </a:p>
            <a:p>
              <a:pPr marL="0" lvl="1" defTabSz="931935" fontAlgn="base">
                <a:lnSpc>
                  <a:spcPct val="90000"/>
                </a:lnSpc>
                <a:spcBef>
                  <a:spcPts val="612"/>
                </a:spcBef>
                <a:spcAft>
                  <a:spcPts val="612"/>
                </a:spcAft>
                <a:defRPr/>
              </a:pPr>
              <a:r>
                <a:rPr lang="en-US" sz="1632" kern="0" dirty="0">
                  <a:solidFill>
                    <a:srgbClr val="000000"/>
                  </a:solidFill>
                  <a:cs typeface="Segoe UI Semilight" panose="020B0402040204020203" pitchFamily="34" charset="0"/>
                </a:rPr>
                <a:t>Conducting security research on identifying and preventing Intel SGX vulnerabilities</a:t>
              </a:r>
            </a:p>
          </p:txBody>
        </p:sp>
        <p:pic>
          <p:nvPicPr>
            <p:cNvPr id="60" name="Picture 59">
              <a:extLst>
                <a:ext uri="{FF2B5EF4-FFF2-40B4-BE49-F238E27FC236}">
                  <a16:creationId xmlns:a16="http://schemas.microsoft.com/office/drawing/2014/main" id="{4792980C-803A-4D35-8258-857A6BA984C9}"/>
                </a:ext>
              </a:extLst>
            </p:cNvPr>
            <p:cNvPicPr>
              <a:picLocks noChangeAspect="1"/>
            </p:cNvPicPr>
            <p:nvPr/>
          </p:nvPicPr>
          <p:blipFill>
            <a:blip r:embed="rId7"/>
            <a:stretch>
              <a:fillRect/>
            </a:stretch>
          </p:blipFill>
          <p:spPr>
            <a:xfrm>
              <a:off x="8802489" y="4246914"/>
              <a:ext cx="594360" cy="594360"/>
            </a:xfrm>
            <a:prstGeom prst="rect">
              <a:avLst/>
            </a:prstGeom>
          </p:spPr>
        </p:pic>
      </p:grpSp>
      <p:sp>
        <p:nvSpPr>
          <p:cNvPr id="61" name="TextBox 60">
            <a:extLst>
              <a:ext uri="{FF2B5EF4-FFF2-40B4-BE49-F238E27FC236}">
                <a16:creationId xmlns:a16="http://schemas.microsoft.com/office/drawing/2014/main" id="{17B2140D-A353-4568-8FA5-BB99EBF0AC60}"/>
              </a:ext>
            </a:extLst>
          </p:cNvPr>
          <p:cNvSpPr txBox="1"/>
          <p:nvPr/>
        </p:nvSpPr>
        <p:spPr>
          <a:xfrm>
            <a:off x="289367" y="3865944"/>
            <a:ext cx="23265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3C3C41"/>
                    </a:gs>
                    <a:gs pos="30000">
                      <a:srgbClr val="3C3C41"/>
                    </a:gs>
                  </a:gsLst>
                  <a:lin ang="5400000" scaled="0"/>
                </a:gradFill>
                <a:latin typeface="Segoe UI Semibold"/>
              </a:rPr>
              <a:t>Foundation</a:t>
            </a:r>
          </a:p>
        </p:txBody>
      </p:sp>
      <p:cxnSp>
        <p:nvCxnSpPr>
          <p:cNvPr id="62" name="Straight Connector 61">
            <a:extLst>
              <a:ext uri="{FF2B5EF4-FFF2-40B4-BE49-F238E27FC236}">
                <a16:creationId xmlns:a16="http://schemas.microsoft.com/office/drawing/2014/main" id="{7065746D-85C7-46A5-BE86-3664134095C9}"/>
              </a:ext>
            </a:extLst>
          </p:cNvPr>
          <p:cNvCxnSpPr/>
          <p:nvPr/>
        </p:nvCxnSpPr>
        <p:spPr>
          <a:xfrm>
            <a:off x="0" y="4120587"/>
            <a:ext cx="324091" cy="0"/>
          </a:xfrm>
          <a:prstGeom prst="line">
            <a:avLst/>
          </a:prstGeom>
          <a:noFill/>
          <a:ln w="19050" cap="flat" cmpd="sng" algn="ctr">
            <a:solidFill>
              <a:srgbClr val="3C3C41"/>
            </a:solidFill>
            <a:prstDash val="solid"/>
            <a:headEnd type="none"/>
            <a:tailEnd type="none"/>
          </a:ln>
          <a:effectLst/>
        </p:spPr>
      </p:cxnSp>
      <p:cxnSp>
        <p:nvCxnSpPr>
          <p:cNvPr id="63" name="Straight Connector 62">
            <a:extLst>
              <a:ext uri="{FF2B5EF4-FFF2-40B4-BE49-F238E27FC236}">
                <a16:creationId xmlns:a16="http://schemas.microsoft.com/office/drawing/2014/main" id="{D068FB6B-180F-447E-88C6-171872ED073C}"/>
              </a:ext>
            </a:extLst>
          </p:cNvPr>
          <p:cNvCxnSpPr>
            <a:cxnSpLocks/>
          </p:cNvCxnSpPr>
          <p:nvPr/>
        </p:nvCxnSpPr>
        <p:spPr>
          <a:xfrm>
            <a:off x="1796005" y="4134090"/>
            <a:ext cx="10640470" cy="0"/>
          </a:xfrm>
          <a:prstGeom prst="line">
            <a:avLst/>
          </a:prstGeom>
          <a:noFill/>
          <a:ln w="19050" cap="flat" cmpd="sng" algn="ctr">
            <a:solidFill>
              <a:srgbClr val="3C3C41"/>
            </a:solidFill>
            <a:prstDash val="solid"/>
            <a:headEnd type="none"/>
            <a:tailEnd type="none"/>
          </a:ln>
          <a:effectLst/>
        </p:spPr>
      </p:cxnSp>
      <p:cxnSp>
        <p:nvCxnSpPr>
          <p:cNvPr id="64" name="Straight Connector 63">
            <a:extLst>
              <a:ext uri="{FF2B5EF4-FFF2-40B4-BE49-F238E27FC236}">
                <a16:creationId xmlns:a16="http://schemas.microsoft.com/office/drawing/2014/main" id="{A37D8659-196E-4CDD-AD72-0C3D13376EE8}"/>
              </a:ext>
            </a:extLst>
          </p:cNvPr>
          <p:cNvCxnSpPr/>
          <p:nvPr/>
        </p:nvCxnSpPr>
        <p:spPr>
          <a:xfrm>
            <a:off x="0" y="1367741"/>
            <a:ext cx="324091" cy="0"/>
          </a:xfrm>
          <a:prstGeom prst="line">
            <a:avLst/>
          </a:prstGeom>
          <a:noFill/>
          <a:ln w="19050" cap="flat" cmpd="sng" algn="ctr">
            <a:solidFill>
              <a:srgbClr val="3C3C41"/>
            </a:solidFill>
            <a:prstDash val="solid"/>
            <a:headEnd type="none"/>
            <a:tailEnd type="none"/>
          </a:ln>
          <a:effectLst/>
        </p:spPr>
      </p:cxnSp>
      <p:cxnSp>
        <p:nvCxnSpPr>
          <p:cNvPr id="65" name="Straight Connector 64">
            <a:extLst>
              <a:ext uri="{FF2B5EF4-FFF2-40B4-BE49-F238E27FC236}">
                <a16:creationId xmlns:a16="http://schemas.microsoft.com/office/drawing/2014/main" id="{260577FA-00F3-43B2-AE52-C7649EF492AF}"/>
              </a:ext>
            </a:extLst>
          </p:cNvPr>
          <p:cNvCxnSpPr>
            <a:cxnSpLocks/>
          </p:cNvCxnSpPr>
          <p:nvPr/>
        </p:nvCxnSpPr>
        <p:spPr>
          <a:xfrm>
            <a:off x="1574157" y="1381244"/>
            <a:ext cx="10862318" cy="0"/>
          </a:xfrm>
          <a:prstGeom prst="line">
            <a:avLst/>
          </a:prstGeom>
          <a:noFill/>
          <a:ln w="19050" cap="flat" cmpd="sng" algn="ctr">
            <a:solidFill>
              <a:srgbClr val="3C3C41"/>
            </a:solidFill>
            <a:prstDash val="solid"/>
            <a:headEnd type="none"/>
            <a:tailEnd type="none"/>
          </a:ln>
          <a:effectLst/>
        </p:spPr>
      </p:cxnSp>
      <p:sp>
        <p:nvSpPr>
          <p:cNvPr id="66" name="TextBox 65">
            <a:extLst>
              <a:ext uri="{FF2B5EF4-FFF2-40B4-BE49-F238E27FC236}">
                <a16:creationId xmlns:a16="http://schemas.microsoft.com/office/drawing/2014/main" id="{DB337B45-33F3-4336-87EC-005658C4EEB7}"/>
              </a:ext>
            </a:extLst>
          </p:cNvPr>
          <p:cNvSpPr txBox="1"/>
          <p:nvPr/>
        </p:nvSpPr>
        <p:spPr>
          <a:xfrm>
            <a:off x="291296" y="1101524"/>
            <a:ext cx="23265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3C3C41"/>
                    </a:gs>
                    <a:gs pos="30000">
                      <a:srgbClr val="3C3C41"/>
                    </a:gs>
                  </a:gsLst>
                  <a:lin ang="5400000" scaled="0"/>
                </a:gradFill>
                <a:latin typeface="Segoe UI Semibold"/>
              </a:rPr>
              <a:t>Scenarios</a:t>
            </a:r>
          </a:p>
        </p:txBody>
      </p:sp>
    </p:spTree>
    <p:extLst>
      <p:ext uri="{BB962C8B-B14F-4D97-AF65-F5344CB8AC3E}">
        <p14:creationId xmlns:p14="http://schemas.microsoft.com/office/powerpoint/2010/main" val="5719434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9" descr="Screenshot of Azure confidential computing icon">
            <a:extLst>
              <a:ext uri="{FF2B5EF4-FFF2-40B4-BE49-F238E27FC236}">
                <a16:creationId xmlns:a16="http://schemas.microsoft.com/office/drawing/2014/main" id="{4F2134DF-2436-4E73-9DF3-13E3220860DB}"/>
              </a:ext>
            </a:extLst>
          </p:cNvPr>
          <p:cNvPicPr>
            <a:picLocks noChangeAspect="1"/>
          </p:cNvPicPr>
          <p:nvPr/>
        </p:nvPicPr>
        <p:blipFill rotWithShape="1">
          <a:blip r:embed="rId3"/>
          <a:srcRect l="4806" t="1164" r="4636" b="905"/>
          <a:stretch/>
        </p:blipFill>
        <p:spPr>
          <a:xfrm>
            <a:off x="-1" y="-1"/>
            <a:ext cx="12434711" cy="6994525"/>
          </a:xfrm>
          <a:prstGeom prst="rect">
            <a:avLst/>
          </a:prstGeom>
        </p:spPr>
      </p:pic>
    </p:spTree>
    <p:extLst>
      <p:ext uri="{BB962C8B-B14F-4D97-AF65-F5344CB8AC3E}">
        <p14:creationId xmlns:p14="http://schemas.microsoft.com/office/powerpoint/2010/main" val="21575083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3455" y="205298"/>
            <a:ext cx="11889564" cy="860424"/>
          </a:xfrm>
        </p:spPr>
        <p:txBody>
          <a:bodyPr/>
          <a:lstStyle/>
          <a:p>
            <a:r>
              <a:rPr lang="en-US" dirty="0"/>
              <a:t>Azure Confidential Computing</a:t>
            </a:r>
            <a:endParaRPr lang="en-US" dirty="0">
              <a:solidFill>
                <a:srgbClr val="0070C0"/>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84693" y="1234417"/>
            <a:ext cx="7305144" cy="4101008"/>
          </a:xfrm>
        </p:spPr>
        <p:txBody>
          <a:bodyPr>
            <a:normAutofit/>
          </a:bodyPr>
          <a:lstStyle/>
          <a:p>
            <a:pPr lvl="0"/>
            <a:r>
              <a:rPr lang="en-US" dirty="0"/>
              <a:t>Computing resources of confidential computing</a:t>
            </a:r>
          </a:p>
          <a:p>
            <a:pPr lvl="0"/>
            <a:r>
              <a:rPr lang="en-US" sz="1800" dirty="0">
                <a:solidFill>
                  <a:srgbClr val="353535"/>
                </a:solidFill>
                <a:latin typeface="Segoe UI" panose="020B0502040204020203" pitchFamily="34" charset="0"/>
                <a:cs typeface="Segoe UI" panose="020B0502040204020203" pitchFamily="34" charset="0"/>
                <a:hlinkClick r:id="rId3"/>
              </a:rPr>
              <a:t>https://aka.ms/azurecc</a:t>
            </a:r>
            <a:endParaRPr lang="fr-FR" sz="1800" dirty="0"/>
          </a:p>
          <a:p>
            <a:pPr lvl="1"/>
            <a:r>
              <a:rPr lang="en-US" dirty="0">
                <a:solidFill>
                  <a:srgbClr val="000000"/>
                </a:solidFill>
                <a:cs typeface="Segoe UI Semibold" panose="020B0702040204020203" pitchFamily="34" charset="0"/>
              </a:rPr>
              <a:t>Enabled latest generation of Intel Xeon processor with Intel SGX technology in Azure datacenters</a:t>
            </a:r>
          </a:p>
        </p:txBody>
      </p:sp>
      <p:sp>
        <p:nvSpPr>
          <p:cNvPr id="44" name="Rectangle 43">
            <a:extLst>
              <a:ext uri="{FF2B5EF4-FFF2-40B4-BE49-F238E27FC236}">
                <a16:creationId xmlns:a16="http://schemas.microsoft.com/office/drawing/2014/main" id="{6F7B665C-4A35-4872-BE22-5C0BCE194939}"/>
              </a:ext>
            </a:extLst>
          </p:cNvPr>
          <p:cNvSpPr/>
          <p:nvPr/>
        </p:nvSpPr>
        <p:spPr bwMode="auto">
          <a:xfrm>
            <a:off x="0" y="4970349"/>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45" name="Rectangle 44">
            <a:extLst>
              <a:ext uri="{FF2B5EF4-FFF2-40B4-BE49-F238E27FC236}">
                <a16:creationId xmlns:a16="http://schemas.microsoft.com/office/drawing/2014/main" id="{1C96C207-B790-4B9F-9C79-5B1DBF9A7501}"/>
              </a:ext>
            </a:extLst>
          </p:cNvPr>
          <p:cNvSpPr/>
          <p:nvPr/>
        </p:nvSpPr>
        <p:spPr bwMode="auto">
          <a:xfrm>
            <a:off x="333829" y="5167860"/>
            <a:ext cx="5274808" cy="1049492"/>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Initially introduced the Gen2 DC-series of VMs in Azure</a:t>
            </a:r>
          </a:p>
          <a:p>
            <a:pPr defTabSz="913841">
              <a:lnSpc>
                <a:spcPct val="90000"/>
              </a:lnSpc>
              <a:spcBef>
                <a:spcPts val="1200"/>
              </a:spcBef>
              <a:defRPr/>
            </a:pPr>
            <a:r>
              <a:rPr lang="en-US" sz="1400" dirty="0">
                <a:solidFill>
                  <a:srgbClr val="000000"/>
                </a:solidFill>
              </a:rPr>
              <a:t>With Intel XEON E-2176G processor</a:t>
            </a:r>
          </a:p>
          <a:p>
            <a:pPr defTabSz="913841">
              <a:lnSpc>
                <a:spcPct val="90000"/>
              </a:lnSpc>
              <a:spcBef>
                <a:spcPts val="600"/>
              </a:spcBef>
              <a:defRPr/>
            </a:pPr>
            <a:r>
              <a:rPr lang="en-US" sz="1400" dirty="0">
                <a:solidFill>
                  <a:srgbClr val="000000"/>
                </a:solidFill>
              </a:rPr>
              <a:t>Currently available in US East and Europe West</a:t>
            </a:r>
          </a:p>
        </p:txBody>
      </p:sp>
      <p:sp>
        <p:nvSpPr>
          <p:cNvPr id="46" name="Rectangle 45">
            <a:extLst>
              <a:ext uri="{FF2B5EF4-FFF2-40B4-BE49-F238E27FC236}">
                <a16:creationId xmlns:a16="http://schemas.microsoft.com/office/drawing/2014/main" id="{5881D2E1-25E8-492A-8F57-4DBB772A4633}"/>
              </a:ext>
            </a:extLst>
          </p:cNvPr>
          <p:cNvSpPr/>
          <p:nvPr/>
        </p:nvSpPr>
        <p:spPr bwMode="auto">
          <a:xfrm>
            <a:off x="6218237" y="5199880"/>
            <a:ext cx="5714999" cy="1024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Adding new Gen2 </a:t>
            </a:r>
            <a:r>
              <a:rPr lang="fr-FR" sz="1600" spc="-20" dirty="0">
                <a:solidFill>
                  <a:srgbClr val="0078D3"/>
                </a:solidFill>
                <a:latin typeface="Segoe UI Semibold"/>
              </a:rPr>
              <a:t>DCsv2-series of VMs</a:t>
            </a:r>
            <a:endParaRPr lang="en-US" sz="1600" spc="-20" dirty="0">
              <a:solidFill>
                <a:srgbClr val="0078D3"/>
              </a:solidFill>
              <a:latin typeface="Segoe UI Semibold"/>
            </a:endParaRPr>
          </a:p>
          <a:p>
            <a:pPr marL="0" lvl="1" defTabSz="913841">
              <a:lnSpc>
                <a:spcPct val="90000"/>
              </a:lnSpc>
              <a:spcBef>
                <a:spcPts val="1200"/>
              </a:spcBef>
              <a:defRPr/>
            </a:pPr>
            <a:r>
              <a:rPr lang="en-US" sz="1400" dirty="0">
                <a:solidFill>
                  <a:srgbClr val="000000"/>
                </a:solidFill>
              </a:rPr>
              <a:t>With latest generation of Intel XEON E-2288G Processor</a:t>
            </a:r>
          </a:p>
          <a:p>
            <a:pPr marL="0" lvl="1" defTabSz="913841">
              <a:lnSpc>
                <a:spcPct val="90000"/>
              </a:lnSpc>
              <a:spcBef>
                <a:spcPts val="600"/>
              </a:spcBef>
              <a:defRPr/>
            </a:pPr>
            <a:r>
              <a:rPr lang="en-US" sz="1400" dirty="0">
                <a:solidFill>
                  <a:srgbClr val="000000"/>
                </a:solidFill>
              </a:rPr>
              <a:t>Currently available  in UK South and Canada Central only</a:t>
            </a:r>
          </a:p>
        </p:txBody>
      </p:sp>
      <p:pic>
        <p:nvPicPr>
          <p:cNvPr id="11" name="Picture 10">
            <a:extLst>
              <a:ext uri="{FF2B5EF4-FFF2-40B4-BE49-F238E27FC236}">
                <a16:creationId xmlns:a16="http://schemas.microsoft.com/office/drawing/2014/main" id="{B7B7FEE4-60E6-48EB-8BF7-A17110D6AA33}"/>
              </a:ext>
            </a:extLst>
          </p:cNvPr>
          <p:cNvPicPr>
            <a:picLocks noChangeAspect="1"/>
          </p:cNvPicPr>
          <p:nvPr/>
        </p:nvPicPr>
        <p:blipFill>
          <a:blip r:embed="rId4"/>
          <a:stretch>
            <a:fillRect/>
          </a:stretch>
        </p:blipFill>
        <p:spPr>
          <a:xfrm>
            <a:off x="8555919" y="246726"/>
            <a:ext cx="3759915" cy="4672271"/>
          </a:xfrm>
          <a:prstGeom prst="rect">
            <a:avLst/>
          </a:prstGeom>
        </p:spPr>
      </p:pic>
      <p:pic>
        <p:nvPicPr>
          <p:cNvPr id="5" name="Picture 4">
            <a:extLst>
              <a:ext uri="{FF2B5EF4-FFF2-40B4-BE49-F238E27FC236}">
                <a16:creationId xmlns:a16="http://schemas.microsoft.com/office/drawing/2014/main" id="{48E8A686-5193-409A-931F-689F47A6731E}"/>
              </a:ext>
            </a:extLst>
          </p:cNvPr>
          <p:cNvPicPr>
            <a:picLocks noChangeAspect="1"/>
          </p:cNvPicPr>
          <p:nvPr/>
        </p:nvPicPr>
        <p:blipFill>
          <a:blip r:embed="rId5"/>
          <a:stretch>
            <a:fillRect/>
          </a:stretch>
        </p:blipFill>
        <p:spPr>
          <a:xfrm>
            <a:off x="7041026" y="2426861"/>
            <a:ext cx="1097621" cy="1096605"/>
          </a:xfrm>
          <a:prstGeom prst="rect">
            <a:avLst/>
          </a:prstGeom>
          <a:effectLst>
            <a:outerShdw blurRad="63500" sx="102000" sy="102000" algn="ctr" rotWithShape="0">
              <a:prstClr val="black">
                <a:alpha val="40000"/>
              </a:prstClr>
            </a:outerShdw>
          </a:effectLst>
        </p:spPr>
      </p:pic>
      <p:sp>
        <p:nvSpPr>
          <p:cNvPr id="49" name="chip" title="Icon of a computer chip">
            <a:extLst>
              <a:ext uri="{FF2B5EF4-FFF2-40B4-BE49-F238E27FC236}">
                <a16:creationId xmlns:a16="http://schemas.microsoft.com/office/drawing/2014/main" id="{B03DC60D-A97B-47F6-9BE3-59C72EE208E8}"/>
              </a:ext>
            </a:extLst>
          </p:cNvPr>
          <p:cNvSpPr>
            <a:spLocks noChangeAspect="1" noEditPoints="1"/>
          </p:cNvSpPr>
          <p:nvPr/>
        </p:nvSpPr>
        <p:spPr bwMode="auto">
          <a:xfrm>
            <a:off x="7870404" y="3205639"/>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 name="TextBox 5">
            <a:extLst>
              <a:ext uri="{FF2B5EF4-FFF2-40B4-BE49-F238E27FC236}">
                <a16:creationId xmlns:a16="http://schemas.microsoft.com/office/drawing/2014/main" id="{E5FC532D-B9FB-4AC1-85C3-CD2E64962E1C}"/>
              </a:ext>
            </a:extLst>
          </p:cNvPr>
          <p:cNvSpPr txBox="1"/>
          <p:nvPr/>
        </p:nvSpPr>
        <p:spPr>
          <a:xfrm>
            <a:off x="334326" y="2794273"/>
            <a:ext cx="6564354" cy="1917448"/>
          </a:xfrm>
          <a:prstGeom prst="rect">
            <a:avLst/>
          </a:prstGeom>
          <a:noFill/>
        </p:spPr>
        <p:txBody>
          <a:bodyPr wrap="square">
            <a:spAutoFit/>
          </a:bodyPr>
          <a:lstStyle/>
          <a:p>
            <a:r>
              <a:rPr lang="en-US" sz="1600" kern="0" spc="-49" dirty="0">
                <a:solidFill>
                  <a:srgbClr val="0078D7"/>
                </a:solidFill>
                <a:latin typeface="Segoe UI Semilight"/>
              </a:rPr>
              <a:t>“Customers are demanding the capability to reduce the attack surface and help protect sensitive data in the cloud by encrypting data in use. Our collaboration with Microsoft brings enterprise-ready confidential computing solutions to market and enables customers to take greater advantage of the benefits of cloud and multi-party compute paradigms using Intel SGX technology.” </a:t>
            </a:r>
          </a:p>
          <a:p>
            <a:pPr marL="152481" indent="18671" defTabSz="896042">
              <a:lnSpc>
                <a:spcPct val="90000"/>
              </a:lnSpc>
              <a:spcBef>
                <a:spcPts val="1176"/>
              </a:spcBef>
              <a:defRPr/>
            </a:pPr>
            <a:r>
              <a:rPr lang="en-US" sz="1400" kern="0" dirty="0">
                <a:solidFill>
                  <a:sysClr val="windowText" lastClr="000000"/>
                </a:solidFill>
                <a:latin typeface="Segoe UI Semibold" panose="020B0702040204020203" pitchFamily="34" charset="0"/>
                <a:cs typeface="Segoe UI Semibold" panose="020B0702040204020203" pitchFamily="34" charset="0"/>
              </a:rPr>
              <a:t>- Anil Rao, VP Data Center Security and Systems Architecture, Intel</a:t>
            </a:r>
          </a:p>
        </p:txBody>
      </p:sp>
    </p:spTree>
    <p:extLst>
      <p:ext uri="{BB962C8B-B14F-4D97-AF65-F5344CB8AC3E}">
        <p14:creationId xmlns:p14="http://schemas.microsoft.com/office/powerpoint/2010/main" val="3905552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dirty="0"/>
              <a:t>Azure Attestation Service</a:t>
            </a:r>
            <a:br>
              <a:rPr lang="en-US" dirty="0"/>
            </a:br>
            <a:r>
              <a:rPr lang="en-US" sz="2400" dirty="0">
                <a:solidFill>
                  <a:srgbClr val="0070C0"/>
                </a:solidFill>
                <a:latin typeface="Segoe UI" panose="020B0502040204020203" pitchFamily="34" charset="0"/>
                <a:cs typeface="Segoe UI" panose="020B0502040204020203" pitchFamily="34" charset="0"/>
              </a:rPr>
              <a:t>Azure Confidential Computing</a:t>
            </a: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269476" y="1503828"/>
            <a:ext cx="4630554" cy="517065"/>
          </a:xfrm>
        </p:spPr>
        <p:txBody>
          <a:bodyPr/>
          <a:lstStyle/>
          <a:p>
            <a:pPr>
              <a:spcBef>
                <a:spcPts val="1200"/>
              </a:spcBef>
            </a:pPr>
            <a:r>
              <a:rPr lang="en-US" sz="2400" dirty="0">
                <a:solidFill>
                  <a:schemeClr val="tx2"/>
                </a:solidFill>
              </a:rPr>
              <a:t>Service for Confidential Computing </a:t>
            </a:r>
            <a:endParaRPr lang="en-US" kern="0" spc="-41" dirty="0">
              <a:solidFill>
                <a:srgbClr val="000000"/>
              </a:solidFill>
              <a:latin typeface="+mn-lt"/>
              <a:cs typeface="Segoe UI Semilight" panose="020B0402040204020203" pitchFamily="34" charset="0"/>
            </a:endParaRPr>
          </a:p>
        </p:txBody>
      </p:sp>
      <p:sp>
        <p:nvSpPr>
          <p:cNvPr id="114" name="Rectangle 113">
            <a:extLst>
              <a:ext uri="{FF2B5EF4-FFF2-40B4-BE49-F238E27FC236}">
                <a16:creationId xmlns:a16="http://schemas.microsoft.com/office/drawing/2014/main" id="{7C48B188-DA96-40C3-A728-C26C663A3C2C}"/>
              </a:ext>
            </a:extLst>
          </p:cNvPr>
          <p:cNvSpPr/>
          <p:nvPr/>
        </p:nvSpPr>
        <p:spPr>
          <a:xfrm>
            <a:off x="8204901" y="977100"/>
            <a:ext cx="2519664" cy="1302633"/>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kern="0" dirty="0">
                <a:solidFill>
                  <a:srgbClr val="000000"/>
                </a:solidFill>
                <a:latin typeface="Segoe UI Semibold" panose="020B0702040204020203" pitchFamily="34" charset="0"/>
                <a:cs typeface="Segoe UI Semibold" panose="020B0702040204020203" pitchFamily="34" charset="0"/>
              </a:rPr>
              <a:t>Attestation Service</a:t>
            </a:r>
          </a:p>
        </p:txBody>
      </p:sp>
      <p:sp>
        <p:nvSpPr>
          <p:cNvPr id="115" name="TextBox 114">
            <a:extLst>
              <a:ext uri="{FF2B5EF4-FFF2-40B4-BE49-F238E27FC236}">
                <a16:creationId xmlns:a16="http://schemas.microsoft.com/office/drawing/2014/main" id="{506F1F53-85C5-4159-8A6C-866C45B8CA64}"/>
              </a:ext>
            </a:extLst>
          </p:cNvPr>
          <p:cNvSpPr txBox="1"/>
          <p:nvPr/>
        </p:nvSpPr>
        <p:spPr>
          <a:xfrm>
            <a:off x="7553592" y="3097236"/>
            <a:ext cx="1423812" cy="307777"/>
          </a:xfrm>
          <a:prstGeom prst="rect">
            <a:avLst/>
          </a:prstGeom>
          <a:noFill/>
        </p:spPr>
        <p:txBody>
          <a:bodyPr wrap="square" rtlCol="0">
            <a:spAutoFit/>
          </a:bodyPr>
          <a:lstStyle/>
          <a:p>
            <a:pPr algn="r" defTabSz="914400">
              <a:defRPr/>
            </a:pPr>
            <a:r>
              <a:rPr lang="en-US" sz="1400" kern="0" dirty="0">
                <a:solidFill>
                  <a:srgbClr val="2F2F2F"/>
                </a:solidFill>
              </a:rPr>
              <a:t>Signed claims</a:t>
            </a:r>
          </a:p>
        </p:txBody>
      </p:sp>
      <p:sp>
        <p:nvSpPr>
          <p:cNvPr id="117" name="TextBox 7">
            <a:extLst>
              <a:ext uri="{FF2B5EF4-FFF2-40B4-BE49-F238E27FC236}">
                <a16:creationId xmlns:a16="http://schemas.microsoft.com/office/drawing/2014/main" id="{1A3DCCC7-C278-4613-9251-65B60CAAFC40}"/>
              </a:ext>
            </a:extLst>
          </p:cNvPr>
          <p:cNvSpPr txBox="1"/>
          <p:nvPr/>
        </p:nvSpPr>
        <p:spPr>
          <a:xfrm>
            <a:off x="338257" y="2286349"/>
            <a:ext cx="4584956" cy="3485327"/>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mj-lt"/>
              <a:buAutoNum type="arabicPeriod"/>
              <a:defRPr/>
            </a:pPr>
            <a:r>
              <a:rPr lang="en-US" sz="1600" kern="0" spc="-41" dirty="0">
                <a:solidFill>
                  <a:srgbClr val="000000"/>
                </a:solidFill>
                <a:cs typeface="Segoe UI Semilight" panose="020B0402040204020203" pitchFamily="34" charset="0"/>
              </a:rPr>
              <a:t>Quote provide proofs:</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Code runs in genuine SGX enclave</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Enclave version and owner is as expected</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Arbitrary enclave supplied data is as expected</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Attestation service attests to hardware, rooted in Intel chain of trust, and issues signed claims as a security token</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Relying party, e.g. another enclave, a cloud service, etc. is presented with security token with certs chained to CPU</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Security token is used to release data and/or secrets to the application enclave</a:t>
            </a:r>
          </a:p>
        </p:txBody>
      </p:sp>
      <p:sp>
        <p:nvSpPr>
          <p:cNvPr id="118" name="TextBox 117">
            <a:extLst>
              <a:ext uri="{FF2B5EF4-FFF2-40B4-BE49-F238E27FC236}">
                <a16:creationId xmlns:a16="http://schemas.microsoft.com/office/drawing/2014/main" id="{A838729E-B123-447D-802D-3398B629E92F}"/>
              </a:ext>
            </a:extLst>
          </p:cNvPr>
          <p:cNvSpPr txBox="1"/>
          <p:nvPr/>
        </p:nvSpPr>
        <p:spPr>
          <a:xfrm>
            <a:off x="7687269" y="4457864"/>
            <a:ext cx="1492819" cy="523220"/>
          </a:xfrm>
          <a:prstGeom prst="rect">
            <a:avLst/>
          </a:prstGeom>
          <a:noFill/>
        </p:spPr>
        <p:txBody>
          <a:bodyPr wrap="square" rtlCol="0">
            <a:spAutoFit/>
          </a:bodyPr>
          <a:lstStyle/>
          <a:p>
            <a:pPr marR="0" lvl="0" indent="0" algn="ctr" defTabSz="914400" fontAlgn="auto">
              <a:lnSpc>
                <a:spcPct val="100000"/>
              </a:lnSpc>
              <a:spcBef>
                <a:spcPts val="0"/>
              </a:spcBef>
              <a:spcAft>
                <a:spcPts val="0"/>
              </a:spcAft>
              <a:buClrTx/>
              <a:buSzTx/>
              <a:buFontTx/>
              <a:buNone/>
              <a:tabLst/>
              <a:defRPr/>
            </a:pPr>
            <a:r>
              <a:rPr lang="en-US" sz="1400" kern="0" dirty="0">
                <a:solidFill>
                  <a:srgbClr val="2F2F2F"/>
                </a:solidFill>
              </a:rPr>
              <a:t>Data and/or secret</a:t>
            </a:r>
          </a:p>
        </p:txBody>
      </p:sp>
      <p:sp>
        <p:nvSpPr>
          <p:cNvPr id="119" name="Rectangle 118">
            <a:extLst>
              <a:ext uri="{FF2B5EF4-FFF2-40B4-BE49-F238E27FC236}">
                <a16:creationId xmlns:a16="http://schemas.microsoft.com/office/drawing/2014/main" id="{4860F128-80FB-4008-AFF8-4191F917BC83}"/>
              </a:ext>
            </a:extLst>
          </p:cNvPr>
          <p:cNvSpPr/>
          <p:nvPr/>
        </p:nvSpPr>
        <p:spPr>
          <a:xfrm>
            <a:off x="5387011" y="5339456"/>
            <a:ext cx="2127382" cy="64179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dirty="0">
                <a:solidFill>
                  <a:srgbClr val="000000"/>
                </a:solidFill>
                <a:latin typeface="Segoe UI Semibold"/>
                <a:cs typeface="Segoe UI" pitchFamily="34" charset="0"/>
              </a:rPr>
              <a:t>SGX Enabled Host</a:t>
            </a:r>
          </a:p>
        </p:txBody>
      </p:sp>
      <p:sp>
        <p:nvSpPr>
          <p:cNvPr id="120" name="Rectangle 119">
            <a:extLst>
              <a:ext uri="{FF2B5EF4-FFF2-40B4-BE49-F238E27FC236}">
                <a16:creationId xmlns:a16="http://schemas.microsoft.com/office/drawing/2014/main" id="{2C72C533-2B01-4AD8-94DC-D5BCAC8A3DB3}"/>
              </a:ext>
            </a:extLst>
          </p:cNvPr>
          <p:cNvSpPr/>
          <p:nvPr/>
        </p:nvSpPr>
        <p:spPr>
          <a:xfrm>
            <a:off x="5387011" y="3040062"/>
            <a:ext cx="2127382" cy="217071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kern="0" dirty="0">
                <a:solidFill>
                  <a:srgbClr val="000000"/>
                </a:solidFill>
                <a:latin typeface="Segoe UI Semibold"/>
                <a:cs typeface="Segoe UI" pitchFamily="34" charset="0"/>
              </a:rPr>
              <a:t>Guest DC_series VM</a:t>
            </a:r>
          </a:p>
        </p:txBody>
      </p:sp>
      <p:sp>
        <p:nvSpPr>
          <p:cNvPr id="121" name="Rectangle 120">
            <a:extLst>
              <a:ext uri="{FF2B5EF4-FFF2-40B4-BE49-F238E27FC236}">
                <a16:creationId xmlns:a16="http://schemas.microsoft.com/office/drawing/2014/main" id="{7A6D2BDE-1A3E-4AFC-83EA-2014A93C9E4F}"/>
              </a:ext>
            </a:extLst>
          </p:cNvPr>
          <p:cNvSpPr/>
          <p:nvPr/>
        </p:nvSpPr>
        <p:spPr>
          <a:xfrm>
            <a:off x="5585191" y="3730485"/>
            <a:ext cx="1241459" cy="1393084"/>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solidFill>
                  <a:srgbClr val="2F2F2F"/>
                </a:solidFill>
                <a:effectLst/>
                <a:uLnTx/>
                <a:uFillTx/>
                <a:ea typeface="+mn-ea"/>
                <a:cs typeface="Segoe UI" panose="020B0502040204020203" pitchFamily="34" charset="0"/>
              </a:rPr>
              <a:t>Host</a:t>
            </a:r>
            <a:endParaRPr kumimoji="0" lang="en-US" sz="1050" b="0" i="0" u="none" strike="noStrike" kern="0" cap="none" spc="0" normalizeH="0" baseline="0" noProof="0" dirty="0">
              <a:ln>
                <a:noFill/>
              </a:ln>
              <a:solidFill>
                <a:srgbClr val="2F2F2F"/>
              </a:solidFill>
              <a:effectLst/>
              <a:uLnTx/>
              <a:uFillTx/>
              <a:ea typeface="+mn-ea"/>
              <a:cs typeface="Segoe UI" panose="020B0502040204020203" pitchFamily="34" charset="0"/>
            </a:endParaRPr>
          </a:p>
        </p:txBody>
      </p:sp>
      <p:sp>
        <p:nvSpPr>
          <p:cNvPr id="122" name="Rectangle 121">
            <a:extLst>
              <a:ext uri="{FF2B5EF4-FFF2-40B4-BE49-F238E27FC236}">
                <a16:creationId xmlns:a16="http://schemas.microsoft.com/office/drawing/2014/main" id="{E810ED8A-B4E7-4A5B-B1D1-DD8AEC68C040}"/>
              </a:ext>
            </a:extLst>
          </p:cNvPr>
          <p:cNvSpPr/>
          <p:nvPr/>
        </p:nvSpPr>
        <p:spPr>
          <a:xfrm>
            <a:off x="5583831" y="4631234"/>
            <a:ext cx="1244379" cy="498344"/>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2F2F2F"/>
                </a:solidFill>
                <a:effectLst/>
                <a:uLnTx/>
                <a:uFillTx/>
                <a:cs typeface="Segoe UI" panose="020B0502040204020203" pitchFamily="34" charset="0"/>
              </a:rPr>
              <a:t>Enclave</a:t>
            </a:r>
            <a:endParaRPr kumimoji="0" lang="en-US" sz="1050" b="0" i="0" u="none" strike="noStrike" kern="0" cap="none" spc="0" normalizeH="0" baseline="0" noProof="0" dirty="0">
              <a:ln>
                <a:noFill/>
              </a:ln>
              <a:solidFill>
                <a:srgbClr val="2F2F2F"/>
              </a:solidFill>
              <a:effectLst/>
              <a:uLnTx/>
              <a:uFillTx/>
              <a:cs typeface="Segoe UI" panose="020B0502040204020203" pitchFamily="34" charset="0"/>
            </a:endParaRPr>
          </a:p>
        </p:txBody>
      </p:sp>
      <p:cxnSp>
        <p:nvCxnSpPr>
          <p:cNvPr id="123" name="Straight Arrow Connector 122">
            <a:extLst>
              <a:ext uri="{FF2B5EF4-FFF2-40B4-BE49-F238E27FC236}">
                <a16:creationId xmlns:a16="http://schemas.microsoft.com/office/drawing/2014/main" id="{1E058164-D7FD-4BF9-8453-2A13ECAFD819}"/>
              </a:ext>
            </a:extLst>
          </p:cNvPr>
          <p:cNvCxnSpPr>
            <a:cxnSpLocks/>
          </p:cNvCxnSpPr>
          <p:nvPr/>
        </p:nvCxnSpPr>
        <p:spPr>
          <a:xfrm flipV="1">
            <a:off x="6026241" y="2133331"/>
            <a:ext cx="2091328" cy="1694155"/>
          </a:xfrm>
          <a:prstGeom prst="straightConnector1">
            <a:avLst/>
          </a:prstGeom>
          <a:noFill/>
          <a:ln w="19050" cap="flat" cmpd="sng" algn="ctr">
            <a:solidFill>
              <a:srgbClr val="0070C0"/>
            </a:solidFill>
            <a:prstDash val="solid"/>
            <a:miter lim="800000"/>
            <a:headEnd type="oval"/>
            <a:tailEnd type="triangle"/>
          </a:ln>
          <a:effectLst/>
        </p:spPr>
      </p:cxnSp>
      <p:cxnSp>
        <p:nvCxnSpPr>
          <p:cNvPr id="124" name="Straight Arrow Connector 123">
            <a:extLst>
              <a:ext uri="{FF2B5EF4-FFF2-40B4-BE49-F238E27FC236}">
                <a16:creationId xmlns:a16="http://schemas.microsoft.com/office/drawing/2014/main" id="{D158CB3E-CD21-49A9-891E-3A1DB48F995E}"/>
              </a:ext>
            </a:extLst>
          </p:cNvPr>
          <p:cNvCxnSpPr>
            <a:cxnSpLocks/>
          </p:cNvCxnSpPr>
          <p:nvPr/>
        </p:nvCxnSpPr>
        <p:spPr>
          <a:xfrm flipH="1">
            <a:off x="6634526" y="2484082"/>
            <a:ext cx="1759734" cy="1495454"/>
          </a:xfrm>
          <a:prstGeom prst="straightConnector1">
            <a:avLst/>
          </a:prstGeom>
          <a:noFill/>
          <a:ln w="19050" cap="flat" cmpd="sng" algn="ctr">
            <a:solidFill>
              <a:srgbClr val="0070C0"/>
            </a:solidFill>
            <a:prstDash val="solid"/>
            <a:miter lim="800000"/>
            <a:headEnd type="oval"/>
            <a:tailEnd type="triangle"/>
          </a:ln>
          <a:effectLst/>
        </p:spPr>
      </p:cxnSp>
      <p:cxnSp>
        <p:nvCxnSpPr>
          <p:cNvPr id="126" name="Straight Arrow Connector 125">
            <a:extLst>
              <a:ext uri="{FF2B5EF4-FFF2-40B4-BE49-F238E27FC236}">
                <a16:creationId xmlns:a16="http://schemas.microsoft.com/office/drawing/2014/main" id="{DB849361-B504-4945-A459-714590B3A428}"/>
              </a:ext>
            </a:extLst>
          </p:cNvPr>
          <p:cNvCxnSpPr>
            <a:cxnSpLocks/>
          </p:cNvCxnSpPr>
          <p:nvPr/>
        </p:nvCxnSpPr>
        <p:spPr>
          <a:xfrm flipV="1">
            <a:off x="6773079" y="3906728"/>
            <a:ext cx="2656086" cy="369241"/>
          </a:xfrm>
          <a:prstGeom prst="straightConnector1">
            <a:avLst/>
          </a:prstGeom>
          <a:noFill/>
          <a:ln w="19050" cap="flat" cmpd="sng" algn="ctr">
            <a:solidFill>
              <a:srgbClr val="0072C6"/>
            </a:solidFill>
            <a:prstDash val="solid"/>
            <a:miter lim="800000"/>
            <a:headEnd type="oval"/>
            <a:tailEnd type="triangle"/>
          </a:ln>
          <a:effectLst/>
        </p:spPr>
      </p:cxnSp>
      <p:sp>
        <p:nvSpPr>
          <p:cNvPr id="127" name="TextBox 126">
            <a:extLst>
              <a:ext uri="{FF2B5EF4-FFF2-40B4-BE49-F238E27FC236}">
                <a16:creationId xmlns:a16="http://schemas.microsoft.com/office/drawing/2014/main" id="{A32707AB-058B-40A7-AFB4-DF32F3255217}"/>
              </a:ext>
            </a:extLst>
          </p:cNvPr>
          <p:cNvSpPr txBox="1"/>
          <p:nvPr/>
        </p:nvSpPr>
        <p:spPr>
          <a:xfrm>
            <a:off x="6018793" y="2076754"/>
            <a:ext cx="1534114" cy="52322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F2F2F"/>
                </a:solidFill>
                <a:effectLst/>
                <a:uLnTx/>
                <a:uFillTx/>
              </a:rPr>
              <a:t>Quote (Measurements) </a:t>
            </a:r>
          </a:p>
        </p:txBody>
      </p:sp>
      <p:cxnSp>
        <p:nvCxnSpPr>
          <p:cNvPr id="128" name="Straight Arrow Connector 127">
            <a:extLst>
              <a:ext uri="{FF2B5EF4-FFF2-40B4-BE49-F238E27FC236}">
                <a16:creationId xmlns:a16="http://schemas.microsoft.com/office/drawing/2014/main" id="{7C5E0883-B59D-449F-9F98-023370B0F6BD}"/>
              </a:ext>
            </a:extLst>
          </p:cNvPr>
          <p:cNvCxnSpPr>
            <a:cxnSpLocks/>
          </p:cNvCxnSpPr>
          <p:nvPr/>
        </p:nvCxnSpPr>
        <p:spPr>
          <a:xfrm flipH="1">
            <a:off x="6778673" y="4181188"/>
            <a:ext cx="2574292" cy="383860"/>
          </a:xfrm>
          <a:prstGeom prst="straightConnector1">
            <a:avLst/>
          </a:prstGeom>
          <a:noFill/>
          <a:ln w="12700" cap="flat" cmpd="sng" algn="ctr">
            <a:solidFill>
              <a:srgbClr val="0070C0"/>
            </a:solidFill>
            <a:prstDash val="solid"/>
            <a:miter lim="800000"/>
            <a:headEnd type="oval"/>
            <a:tailEnd type="triangle"/>
          </a:ln>
          <a:effectLst/>
        </p:spPr>
      </p:cxnSp>
      <p:sp>
        <p:nvSpPr>
          <p:cNvPr id="129" name="Arc 128">
            <a:extLst>
              <a:ext uri="{FF2B5EF4-FFF2-40B4-BE49-F238E27FC236}">
                <a16:creationId xmlns:a16="http://schemas.microsoft.com/office/drawing/2014/main" id="{4EF518D1-981D-47D3-83F6-7E3F4A26A9F9}"/>
              </a:ext>
            </a:extLst>
          </p:cNvPr>
          <p:cNvSpPr/>
          <p:nvPr/>
        </p:nvSpPr>
        <p:spPr>
          <a:xfrm flipH="1">
            <a:off x="6619908" y="4668562"/>
            <a:ext cx="467497" cy="442840"/>
          </a:xfrm>
          <a:prstGeom prst="arc">
            <a:avLst/>
          </a:prstGeom>
          <a:noFill/>
          <a:ln w="12700" cap="flat" cmpd="sng" algn="ctr">
            <a:solidFill>
              <a:srgbClr val="4472C4"/>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6E612A8A-E643-48DC-B577-93F913429C4C}"/>
              </a:ext>
            </a:extLst>
          </p:cNvPr>
          <p:cNvGrpSpPr/>
          <p:nvPr/>
        </p:nvGrpSpPr>
        <p:grpSpPr>
          <a:xfrm>
            <a:off x="8560804" y="2007364"/>
            <a:ext cx="511107" cy="592876"/>
            <a:chOff x="1736787" y="1919884"/>
            <a:chExt cx="397947" cy="446713"/>
          </a:xfrm>
        </p:grpSpPr>
        <p:sp>
          <p:nvSpPr>
            <p:cNvPr id="131" name="document">
              <a:extLst>
                <a:ext uri="{FF2B5EF4-FFF2-40B4-BE49-F238E27FC236}">
                  <a16:creationId xmlns:a16="http://schemas.microsoft.com/office/drawing/2014/main" id="{0E41846E-186D-49BA-B366-F716C108D964}"/>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32" name="Rectangle 131">
              <a:extLst>
                <a:ext uri="{FF2B5EF4-FFF2-40B4-BE49-F238E27FC236}">
                  <a16:creationId xmlns:a16="http://schemas.microsoft.com/office/drawing/2014/main" id="{41280B36-C454-4147-9CF2-0B86D51DF1AD}"/>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3" name="award">
              <a:extLst>
                <a:ext uri="{FF2B5EF4-FFF2-40B4-BE49-F238E27FC236}">
                  <a16:creationId xmlns:a16="http://schemas.microsoft.com/office/drawing/2014/main" id="{0BF7718E-27CF-481A-ADB7-B48F53D903AA}"/>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134" name="Group 133">
            <a:extLst>
              <a:ext uri="{FF2B5EF4-FFF2-40B4-BE49-F238E27FC236}">
                <a16:creationId xmlns:a16="http://schemas.microsoft.com/office/drawing/2014/main" id="{590DD37E-94A9-45C5-B7DA-C365CFCF4D2E}"/>
              </a:ext>
            </a:extLst>
          </p:cNvPr>
          <p:cNvGrpSpPr/>
          <p:nvPr/>
        </p:nvGrpSpPr>
        <p:grpSpPr>
          <a:xfrm>
            <a:off x="8167403" y="2756160"/>
            <a:ext cx="450843" cy="309454"/>
            <a:chOff x="3562924" y="5455094"/>
            <a:chExt cx="1520825" cy="1039597"/>
          </a:xfrm>
        </p:grpSpPr>
        <p:sp>
          <p:nvSpPr>
            <p:cNvPr id="135" name="Freeform: Shape 134">
              <a:extLst>
                <a:ext uri="{FF2B5EF4-FFF2-40B4-BE49-F238E27FC236}">
                  <a16:creationId xmlns:a16="http://schemas.microsoft.com/office/drawing/2014/main" id="{3F468E44-0653-4B5D-8882-F57A2440A05E}"/>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6" name="Oval 135">
              <a:extLst>
                <a:ext uri="{FF2B5EF4-FFF2-40B4-BE49-F238E27FC236}">
                  <a16:creationId xmlns:a16="http://schemas.microsoft.com/office/drawing/2014/main" id="{0ED9E62F-D43A-4CF8-B7E4-3AB7EEA1219F}"/>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Oval 136">
              <a:extLst>
                <a:ext uri="{FF2B5EF4-FFF2-40B4-BE49-F238E27FC236}">
                  <a16:creationId xmlns:a16="http://schemas.microsoft.com/office/drawing/2014/main" id="{E4128BA1-70D4-4C66-B5A1-DF400496507B}"/>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Oval 137">
              <a:extLst>
                <a:ext uri="{FF2B5EF4-FFF2-40B4-BE49-F238E27FC236}">
                  <a16:creationId xmlns:a16="http://schemas.microsoft.com/office/drawing/2014/main" id="{67A00DED-0920-48A8-A056-F8FC8070F4E6}"/>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4CA4546A-1C22-4F49-8A0C-C646657ECE45}"/>
              </a:ext>
            </a:extLst>
          </p:cNvPr>
          <p:cNvGrpSpPr/>
          <p:nvPr/>
        </p:nvGrpSpPr>
        <p:grpSpPr>
          <a:xfrm>
            <a:off x="7827698" y="3697894"/>
            <a:ext cx="458804" cy="320514"/>
            <a:chOff x="3562924" y="5455094"/>
            <a:chExt cx="1520825" cy="1039597"/>
          </a:xfrm>
        </p:grpSpPr>
        <p:sp>
          <p:nvSpPr>
            <p:cNvPr id="140" name="Freeform: Shape 139">
              <a:extLst>
                <a:ext uri="{FF2B5EF4-FFF2-40B4-BE49-F238E27FC236}">
                  <a16:creationId xmlns:a16="http://schemas.microsoft.com/office/drawing/2014/main" id="{8B5BD963-65F5-43EE-B9AB-AF97E9DAA378}"/>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1" name="Oval 140">
              <a:extLst>
                <a:ext uri="{FF2B5EF4-FFF2-40B4-BE49-F238E27FC236}">
                  <a16:creationId xmlns:a16="http://schemas.microsoft.com/office/drawing/2014/main" id="{A5A85511-C207-4BA6-BDEC-3B3766F268DA}"/>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2" name="Oval 141">
              <a:extLst>
                <a:ext uri="{FF2B5EF4-FFF2-40B4-BE49-F238E27FC236}">
                  <a16:creationId xmlns:a16="http://schemas.microsoft.com/office/drawing/2014/main" id="{AAF3D865-E954-4A94-AC19-E3880E5C3CF6}"/>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3" name="Oval 142">
              <a:extLst>
                <a:ext uri="{FF2B5EF4-FFF2-40B4-BE49-F238E27FC236}">
                  <a16:creationId xmlns:a16="http://schemas.microsoft.com/office/drawing/2014/main" id="{AA837295-F926-4198-8504-D4374341AF52}"/>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019FBC1F-9B3E-4326-850B-9A9B99C2AA41}"/>
              </a:ext>
            </a:extLst>
          </p:cNvPr>
          <p:cNvGrpSpPr/>
          <p:nvPr/>
        </p:nvGrpSpPr>
        <p:grpSpPr>
          <a:xfrm>
            <a:off x="8799563" y="4747247"/>
            <a:ext cx="177841" cy="321409"/>
            <a:chOff x="191543" y="2744210"/>
            <a:chExt cx="842668" cy="1522944"/>
          </a:xfrm>
        </p:grpSpPr>
        <p:sp>
          <p:nvSpPr>
            <p:cNvPr id="145" name="Freeform: Shape 144">
              <a:extLst>
                <a:ext uri="{FF2B5EF4-FFF2-40B4-BE49-F238E27FC236}">
                  <a16:creationId xmlns:a16="http://schemas.microsoft.com/office/drawing/2014/main" id="{F0AB11D7-47D1-4BA1-81C5-02ACC9ECEC54}"/>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6" name="Oval 145">
              <a:extLst>
                <a:ext uri="{FF2B5EF4-FFF2-40B4-BE49-F238E27FC236}">
                  <a16:creationId xmlns:a16="http://schemas.microsoft.com/office/drawing/2014/main" id="{5E3374AB-2AAD-4CE8-9285-9B7EB5D13A26}"/>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pic>
        <p:nvPicPr>
          <p:cNvPr id="147" name="Picture 146">
            <a:extLst>
              <a:ext uri="{FF2B5EF4-FFF2-40B4-BE49-F238E27FC236}">
                <a16:creationId xmlns:a16="http://schemas.microsoft.com/office/drawing/2014/main" id="{3BA70C1A-A484-4260-8623-BB7AC5E57D1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8528" y="4823007"/>
            <a:ext cx="376287" cy="375579"/>
          </a:xfrm>
          <a:prstGeom prst="rect">
            <a:avLst/>
          </a:prstGeom>
        </p:spPr>
      </p:pic>
      <p:sp>
        <p:nvSpPr>
          <p:cNvPr id="148" name="Rectangle 147">
            <a:extLst>
              <a:ext uri="{FF2B5EF4-FFF2-40B4-BE49-F238E27FC236}">
                <a16:creationId xmlns:a16="http://schemas.microsoft.com/office/drawing/2014/main" id="{1A603F11-6173-41E9-843A-034D383A473E}"/>
              </a:ext>
            </a:extLst>
          </p:cNvPr>
          <p:cNvSpPr/>
          <p:nvPr/>
        </p:nvSpPr>
        <p:spPr>
          <a:xfrm>
            <a:off x="9489840" y="3001493"/>
            <a:ext cx="1234725" cy="1439186"/>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sp>
        <p:nvSpPr>
          <p:cNvPr id="169" name="TextBox 168">
            <a:extLst>
              <a:ext uri="{FF2B5EF4-FFF2-40B4-BE49-F238E27FC236}">
                <a16:creationId xmlns:a16="http://schemas.microsoft.com/office/drawing/2014/main" id="{9F474EA6-CE14-45E0-B35F-5E4C7049178D}"/>
              </a:ext>
            </a:extLst>
          </p:cNvPr>
          <p:cNvSpPr txBox="1"/>
          <p:nvPr/>
        </p:nvSpPr>
        <p:spPr>
          <a:xfrm>
            <a:off x="5530240" y="1268883"/>
            <a:ext cx="1840923" cy="307777"/>
          </a:xfrm>
          <a:prstGeom prst="rect">
            <a:avLst/>
          </a:prstGeom>
          <a:noFill/>
        </p:spPr>
        <p:txBody>
          <a:bodyPr wrap="square" rtlCol="0">
            <a:spAutoFit/>
          </a:bodyPr>
          <a:lstStyle/>
          <a:p>
            <a:pPr algn="r" defTabSz="914400">
              <a:defRPr/>
            </a:pPr>
            <a:r>
              <a:rPr lang="en-US" sz="1400" kern="0" dirty="0">
                <a:solidFill>
                  <a:srgbClr val="2F2F2F"/>
                </a:solidFill>
              </a:rPr>
              <a:t>Trust relationship</a:t>
            </a:r>
          </a:p>
        </p:txBody>
      </p:sp>
      <p:sp>
        <p:nvSpPr>
          <p:cNvPr id="170" name="TextBox 169">
            <a:extLst>
              <a:ext uri="{FF2B5EF4-FFF2-40B4-BE49-F238E27FC236}">
                <a16:creationId xmlns:a16="http://schemas.microsoft.com/office/drawing/2014/main" id="{F247A00C-F6A4-4480-A76F-6B6D1E18F5D3}"/>
              </a:ext>
            </a:extLst>
          </p:cNvPr>
          <p:cNvSpPr txBox="1"/>
          <p:nvPr/>
        </p:nvSpPr>
        <p:spPr>
          <a:xfrm>
            <a:off x="10470560" y="1270179"/>
            <a:ext cx="1811997" cy="307777"/>
          </a:xfrm>
          <a:prstGeom prst="rect">
            <a:avLst/>
          </a:prstGeom>
          <a:noFill/>
        </p:spPr>
        <p:txBody>
          <a:bodyPr wrap="square" rtlCol="0">
            <a:spAutoFit/>
          </a:bodyPr>
          <a:lstStyle/>
          <a:p>
            <a:pPr marR="0" lvl="0" indent="0" algn="r" defTabSz="914400" fontAlgn="auto">
              <a:lnSpc>
                <a:spcPct val="100000"/>
              </a:lnSpc>
              <a:spcBef>
                <a:spcPts val="0"/>
              </a:spcBef>
              <a:spcAft>
                <a:spcPts val="0"/>
              </a:spcAft>
              <a:buClrTx/>
              <a:buSzTx/>
              <a:buFontTx/>
              <a:buNone/>
              <a:tabLst/>
              <a:defRPr/>
            </a:pPr>
            <a:r>
              <a:rPr lang="en-US" sz="1400" kern="0" dirty="0">
                <a:solidFill>
                  <a:srgbClr val="2F2F2F"/>
                </a:solidFill>
              </a:rPr>
              <a:t>Trust relationship</a:t>
            </a:r>
          </a:p>
        </p:txBody>
      </p:sp>
      <p:sp>
        <p:nvSpPr>
          <p:cNvPr id="172" name="chip" title="Icon of a computer chip">
            <a:extLst>
              <a:ext uri="{FF2B5EF4-FFF2-40B4-BE49-F238E27FC236}">
                <a16:creationId xmlns:a16="http://schemas.microsoft.com/office/drawing/2014/main" id="{0902741A-C28D-4AFD-8695-D725A083A9B2}"/>
              </a:ext>
            </a:extLst>
          </p:cNvPr>
          <p:cNvSpPr>
            <a:spLocks noChangeAspect="1" noEditPoints="1"/>
          </p:cNvSpPr>
          <p:nvPr/>
        </p:nvSpPr>
        <p:spPr bwMode="auto">
          <a:xfrm>
            <a:off x="7214306" y="5561744"/>
            <a:ext cx="431280" cy="50961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 name="Arc 124">
            <a:extLst>
              <a:ext uri="{FF2B5EF4-FFF2-40B4-BE49-F238E27FC236}">
                <a16:creationId xmlns:a16="http://schemas.microsoft.com/office/drawing/2014/main" id="{A055409A-133C-4DCB-8F1F-BE6A3BFA56CA}"/>
              </a:ext>
            </a:extLst>
          </p:cNvPr>
          <p:cNvSpPr/>
          <p:nvPr/>
        </p:nvSpPr>
        <p:spPr>
          <a:xfrm rot="16700294" flipH="1">
            <a:off x="6517651" y="3869029"/>
            <a:ext cx="479375" cy="281071"/>
          </a:xfrm>
          <a:prstGeom prst="arc">
            <a:avLst>
              <a:gd name="adj1" fmla="val 16564373"/>
              <a:gd name="adj2" fmla="val 0"/>
            </a:avLst>
          </a:prstGeom>
          <a:noFill/>
          <a:ln w="19050" cap="flat" cmpd="sng" algn="ctr">
            <a:solidFill>
              <a:srgbClr val="4472C4"/>
            </a:soli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cxnSp>
        <p:nvCxnSpPr>
          <p:cNvPr id="294" name="Connector: Elbow 293">
            <a:extLst>
              <a:ext uri="{FF2B5EF4-FFF2-40B4-BE49-F238E27FC236}">
                <a16:creationId xmlns:a16="http://schemas.microsoft.com/office/drawing/2014/main" id="{0906C97F-C584-45CD-B8CE-3CEBF5AB9720}"/>
              </a:ext>
            </a:extLst>
          </p:cNvPr>
          <p:cNvCxnSpPr>
            <a:cxnSpLocks/>
            <a:stCxn id="148" idx="3"/>
            <a:endCxn id="114" idx="3"/>
          </p:cNvCxnSpPr>
          <p:nvPr/>
        </p:nvCxnSpPr>
        <p:spPr>
          <a:xfrm flipV="1">
            <a:off x="10724565" y="1628417"/>
            <a:ext cx="12700" cy="2092669"/>
          </a:xfrm>
          <a:prstGeom prst="bentConnector3">
            <a:avLst>
              <a:gd name="adj1" fmla="val 1800000"/>
            </a:avLst>
          </a:prstGeom>
          <a:solidFill>
            <a:srgbClr val="FFFFFF">
              <a:alpha val="45000"/>
            </a:srgbClr>
          </a:solidFill>
          <a:ln w="28575" cap="flat" cmpd="sng" algn="ctr">
            <a:solidFill>
              <a:schemeClr val="bg1">
                <a:lumMod val="85000"/>
              </a:schemeClr>
            </a:solidFill>
            <a:prstDash val="sysDot"/>
            <a:miter lim="800000"/>
          </a:ln>
          <a:effectLst/>
        </p:spPr>
      </p:cxnSp>
      <p:cxnSp>
        <p:nvCxnSpPr>
          <p:cNvPr id="304" name="Connector: Elbow 303">
            <a:extLst>
              <a:ext uri="{FF2B5EF4-FFF2-40B4-BE49-F238E27FC236}">
                <a16:creationId xmlns:a16="http://schemas.microsoft.com/office/drawing/2014/main" id="{215651CA-47BA-4EBE-9587-F1E86D3A7BBA}"/>
              </a:ext>
            </a:extLst>
          </p:cNvPr>
          <p:cNvCxnSpPr>
            <a:cxnSpLocks/>
            <a:stCxn id="120" idx="1"/>
            <a:endCxn id="114" idx="1"/>
          </p:cNvCxnSpPr>
          <p:nvPr/>
        </p:nvCxnSpPr>
        <p:spPr>
          <a:xfrm rot="10800000" flipH="1">
            <a:off x="5387011" y="1628418"/>
            <a:ext cx="2817890" cy="2497001"/>
          </a:xfrm>
          <a:prstGeom prst="bentConnector3">
            <a:avLst>
              <a:gd name="adj1" fmla="val -8112"/>
            </a:avLst>
          </a:prstGeom>
          <a:solidFill>
            <a:srgbClr val="FFFFFF">
              <a:alpha val="45000"/>
            </a:srgbClr>
          </a:solidFill>
          <a:ln w="28575" cap="flat" cmpd="sng" algn="ctr">
            <a:solidFill>
              <a:schemeClr val="bg1">
                <a:lumMod val="85000"/>
              </a:schemeClr>
            </a:solidFill>
            <a:prstDash val="sysDot"/>
            <a:miter lim="800000"/>
          </a:ln>
          <a:effectLst/>
        </p:spPr>
      </p:cxnSp>
      <p:pic>
        <p:nvPicPr>
          <p:cNvPr id="4" name="Picture 15">
            <a:extLst>
              <a:ext uri="{FF2B5EF4-FFF2-40B4-BE49-F238E27FC236}">
                <a16:creationId xmlns:a16="http://schemas.microsoft.com/office/drawing/2014/main" id="{DFB19BC5-EB40-42F2-93F8-EB54C338DD07}"/>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01524" y="1397901"/>
            <a:ext cx="690878" cy="690877"/>
          </a:xfrm>
          <a:prstGeom prst="rect">
            <a:avLst/>
          </a:prstGeom>
        </p:spPr>
      </p:pic>
    </p:spTree>
    <p:extLst>
      <p:ext uri="{BB962C8B-B14F-4D97-AF65-F5344CB8AC3E}">
        <p14:creationId xmlns:p14="http://schemas.microsoft.com/office/powerpoint/2010/main" val="5843890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5717363" cy="860424"/>
          </a:xfrm>
        </p:spPr>
        <p:txBody>
          <a:bodyPr/>
          <a:lstStyle/>
          <a:p>
            <a:r>
              <a:rPr lang="en-US" dirty="0"/>
              <a:t>Confidential Computing Consortium</a:t>
            </a:r>
            <a:br>
              <a:rPr lang="en-US" dirty="0"/>
            </a:br>
            <a:r>
              <a:rPr lang="en-US" sz="2400" dirty="0">
                <a:solidFill>
                  <a:srgbClr val="0078D7"/>
                </a:solidFill>
                <a:latin typeface="Segoe UI" panose="020B0502040204020203" pitchFamily="34" charset="0"/>
                <a:cs typeface="Segoe UI" panose="020B0502040204020203" pitchFamily="34" charset="0"/>
              </a:rPr>
              <a:t>Development experience</a:t>
            </a:r>
            <a:endParaRPr lang="en-US" dirty="0">
              <a:solidFill>
                <a:srgbClr val="0078D7"/>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95020" y="1766380"/>
            <a:ext cx="5002926" cy="2704177"/>
          </a:xfrm>
        </p:spPr>
        <p:txBody>
          <a:bodyPr>
            <a:normAutofit/>
          </a:bodyPr>
          <a:lstStyle/>
          <a:p>
            <a:r>
              <a:rPr lang="en-US" sz="2000" dirty="0"/>
              <a:t>Microsoft is a founding member of this open source community dedicated to defining and accelerating the adoption of confidential computing</a:t>
            </a:r>
          </a:p>
          <a:p>
            <a:pPr lvl="1"/>
            <a:r>
              <a:rPr lang="en-US" dirty="0">
                <a:solidFill>
                  <a:srgbClr val="000000"/>
                </a:solidFill>
                <a:cs typeface="Segoe UI Semibold" panose="020B0702040204020203" pitchFamily="34" charset="0"/>
              </a:rPr>
              <a:t>Announced on August 21st, 2019​</a:t>
            </a:r>
          </a:p>
          <a:p>
            <a:pPr lvl="1"/>
            <a:r>
              <a:rPr lang="en-US" dirty="0">
                <a:solidFill>
                  <a:srgbClr val="000000"/>
                </a:solidFill>
                <a:cs typeface="Segoe UI Semibold" panose="020B0702040204020203" pitchFamily="34" charset="0"/>
              </a:rPr>
              <a:t>Under the</a:t>
            </a:r>
          </a:p>
        </p:txBody>
      </p:sp>
      <p:pic>
        <p:nvPicPr>
          <p:cNvPr id="13" name="Picture 12" descr="A picture containing drawing&#10;&#10;Description automatically generated">
            <a:extLst>
              <a:ext uri="{FF2B5EF4-FFF2-40B4-BE49-F238E27FC236}">
                <a16:creationId xmlns:a16="http://schemas.microsoft.com/office/drawing/2014/main" id="{89B8107E-964D-4EE8-9354-AF0F572AF116}"/>
              </a:ext>
            </a:extLst>
          </p:cNvPr>
          <p:cNvPicPr>
            <a:picLocks noChangeAspect="1"/>
          </p:cNvPicPr>
          <p:nvPr/>
        </p:nvPicPr>
        <p:blipFill>
          <a:blip r:embed="rId3"/>
          <a:stretch>
            <a:fillRect/>
          </a:stretch>
        </p:blipFill>
        <p:spPr>
          <a:xfrm>
            <a:off x="1499390" y="3273002"/>
            <a:ext cx="1371600" cy="448519"/>
          </a:xfrm>
          <a:prstGeom prst="rect">
            <a:avLst/>
          </a:prstGeom>
        </p:spPr>
      </p:pic>
      <p:sp>
        <p:nvSpPr>
          <p:cNvPr id="16" name="Rectangle 15">
            <a:extLst>
              <a:ext uri="{FF2B5EF4-FFF2-40B4-BE49-F238E27FC236}">
                <a16:creationId xmlns:a16="http://schemas.microsoft.com/office/drawing/2014/main" id="{83BBC9AB-811C-4F2E-B8EA-ACEB53922424}"/>
              </a:ext>
              <a:ext uri="{C183D7F6-B498-43B3-948B-1728B52AA6E4}">
                <adec:decorative xmlns:adec="http://schemas.microsoft.com/office/drawing/2017/decorative" val="1"/>
              </a:ext>
            </a:extLst>
          </p:cNvPr>
          <p:cNvSpPr/>
          <p:nvPr/>
        </p:nvSpPr>
        <p:spPr bwMode="auto">
          <a:xfrm>
            <a:off x="5469706" y="1"/>
            <a:ext cx="6964680" cy="6293192"/>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179285" tIns="179285" rIns="182854" bIns="179285" numCol="1" spcCol="0" rtlCol="0" fromWordArt="0" anchor="ctr" anchorCtr="0" forceAA="0" compatLnSpc="1">
            <a:prstTxWarp prst="textNoShape">
              <a:avLst/>
            </a:prstTxWarp>
            <a:noAutofit/>
          </a:bodyPr>
          <a:lstStyle/>
          <a:p>
            <a:pPr algn="ctr" defTabSz="932270" fontAlgn="base">
              <a:lnSpc>
                <a:spcPct val="90000"/>
              </a:lnSpc>
              <a:spcBef>
                <a:spcPct val="0"/>
              </a:spcBef>
              <a:spcAft>
                <a:spcPct val="0"/>
              </a:spcAft>
              <a:defRPr/>
            </a:pPr>
            <a:endParaRPr lang="en-US">
              <a:solidFill>
                <a:srgbClr val="000000"/>
              </a:solidFill>
              <a:latin typeface="Segoe UI Semibold"/>
            </a:endParaRPr>
          </a:p>
        </p:txBody>
      </p:sp>
      <p:pic>
        <p:nvPicPr>
          <p:cNvPr id="18" name="Picture 17" descr="Alibaba Cloud logo">
            <a:extLst>
              <a:ext uri="{FF2B5EF4-FFF2-40B4-BE49-F238E27FC236}">
                <a16:creationId xmlns:a16="http://schemas.microsoft.com/office/drawing/2014/main" id="{5DC48F1E-EE0D-48D6-875C-369719DFF0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23968" y="1498971"/>
            <a:ext cx="900458" cy="444225"/>
          </a:xfrm>
          <a:prstGeom prst="rect">
            <a:avLst/>
          </a:prstGeom>
        </p:spPr>
      </p:pic>
      <p:pic>
        <p:nvPicPr>
          <p:cNvPr id="19" name="Picture 18" descr="Arm logo">
            <a:extLst>
              <a:ext uri="{FF2B5EF4-FFF2-40B4-BE49-F238E27FC236}">
                <a16:creationId xmlns:a16="http://schemas.microsoft.com/office/drawing/2014/main" id="{EAC74670-B4FA-4A49-B293-98A6198C36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7865" y="2353935"/>
            <a:ext cx="572665" cy="174903"/>
          </a:xfrm>
          <a:prstGeom prst="rect">
            <a:avLst/>
          </a:prstGeom>
        </p:spPr>
      </p:pic>
      <p:pic>
        <p:nvPicPr>
          <p:cNvPr id="20" name="Picture 19" descr="Baidu logo">
            <a:extLst>
              <a:ext uri="{FF2B5EF4-FFF2-40B4-BE49-F238E27FC236}">
                <a16:creationId xmlns:a16="http://schemas.microsoft.com/office/drawing/2014/main" id="{27355E55-A7FA-4223-9419-BCB85D29EE7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77654" y="2991778"/>
            <a:ext cx="993087" cy="339822"/>
          </a:xfrm>
          <a:prstGeom prst="rect">
            <a:avLst/>
          </a:prstGeom>
        </p:spPr>
      </p:pic>
      <p:pic>
        <p:nvPicPr>
          <p:cNvPr id="21" name="Picture 20" descr="Decentriq logo">
            <a:extLst>
              <a:ext uri="{FF2B5EF4-FFF2-40B4-BE49-F238E27FC236}">
                <a16:creationId xmlns:a16="http://schemas.microsoft.com/office/drawing/2014/main" id="{859E060C-3EBA-48E4-9C92-FFE21DFD9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69050" y="3748467"/>
            <a:ext cx="1010294" cy="267054"/>
          </a:xfrm>
          <a:prstGeom prst="rect">
            <a:avLst/>
          </a:prstGeom>
        </p:spPr>
      </p:pic>
      <p:pic>
        <p:nvPicPr>
          <p:cNvPr id="22" name="Picture 21" descr="facebook logo">
            <a:extLst>
              <a:ext uri="{FF2B5EF4-FFF2-40B4-BE49-F238E27FC236}">
                <a16:creationId xmlns:a16="http://schemas.microsoft.com/office/drawing/2014/main" id="{67D2E230-F257-461B-B557-4398D213C9A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26749" y="4513436"/>
            <a:ext cx="894897" cy="177722"/>
          </a:xfrm>
          <a:prstGeom prst="rect">
            <a:avLst/>
          </a:prstGeom>
        </p:spPr>
      </p:pic>
      <p:pic>
        <p:nvPicPr>
          <p:cNvPr id="23" name="Picture 22" descr="Fortanix logo">
            <a:extLst>
              <a:ext uri="{FF2B5EF4-FFF2-40B4-BE49-F238E27FC236}">
                <a16:creationId xmlns:a16="http://schemas.microsoft.com/office/drawing/2014/main" id="{4BC508A4-F0E0-4455-93DF-B68BEE1F887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6141" y="1614378"/>
            <a:ext cx="1062743" cy="213412"/>
          </a:xfrm>
          <a:prstGeom prst="rect">
            <a:avLst/>
          </a:prstGeom>
        </p:spPr>
      </p:pic>
      <p:pic>
        <p:nvPicPr>
          <p:cNvPr id="24" name="Picture 23" descr="Google logo">
            <a:extLst>
              <a:ext uri="{FF2B5EF4-FFF2-40B4-BE49-F238E27FC236}">
                <a16:creationId xmlns:a16="http://schemas.microsoft.com/office/drawing/2014/main" id="{37D018EC-4BC4-465F-9F26-1CA1AC0AA91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51576" y="2255581"/>
            <a:ext cx="891870" cy="371613"/>
          </a:xfrm>
          <a:prstGeom prst="rect">
            <a:avLst/>
          </a:prstGeom>
        </p:spPr>
      </p:pic>
      <p:pic>
        <p:nvPicPr>
          <p:cNvPr id="25" name="Picture 24" descr="Huawei logo">
            <a:extLst>
              <a:ext uri="{FF2B5EF4-FFF2-40B4-BE49-F238E27FC236}">
                <a16:creationId xmlns:a16="http://schemas.microsoft.com/office/drawing/2014/main" id="{B0059402-1C7D-416C-A21E-6F40230B6D2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95888" y="2858462"/>
            <a:ext cx="603246" cy="631304"/>
          </a:xfrm>
          <a:prstGeom prst="rect">
            <a:avLst/>
          </a:prstGeom>
        </p:spPr>
      </p:pic>
      <p:pic>
        <p:nvPicPr>
          <p:cNvPr id="26" name="Picture 25" descr="Intel">
            <a:extLst>
              <a:ext uri="{FF2B5EF4-FFF2-40B4-BE49-F238E27FC236}">
                <a16:creationId xmlns:a16="http://schemas.microsoft.com/office/drawing/2014/main" id="{69C122E4-7ED0-4EB8-93B0-696937C8EC9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385237" y="3674868"/>
            <a:ext cx="624549" cy="414252"/>
          </a:xfrm>
          <a:prstGeom prst="rect">
            <a:avLst/>
          </a:prstGeom>
        </p:spPr>
      </p:pic>
      <p:pic>
        <p:nvPicPr>
          <p:cNvPr id="27" name="Picture 26" descr="Microsoft logo">
            <a:extLst>
              <a:ext uri="{FF2B5EF4-FFF2-40B4-BE49-F238E27FC236}">
                <a16:creationId xmlns:a16="http://schemas.microsoft.com/office/drawing/2014/main" id="{9C2B4991-888B-4112-9F13-7C67582A8EA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017023" y="4462913"/>
            <a:ext cx="1360976" cy="278771"/>
          </a:xfrm>
          <a:prstGeom prst="rect">
            <a:avLst/>
          </a:prstGeom>
        </p:spPr>
      </p:pic>
      <p:pic>
        <p:nvPicPr>
          <p:cNvPr id="28" name="Picture 27" descr="VM Ware logo">
            <a:extLst>
              <a:ext uri="{FF2B5EF4-FFF2-40B4-BE49-F238E27FC236}">
                <a16:creationId xmlns:a16="http://schemas.microsoft.com/office/drawing/2014/main" id="{B585CE82-223F-4E93-B612-B411FDE6122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798818" y="4470557"/>
            <a:ext cx="1044018" cy="263481"/>
          </a:xfrm>
          <a:prstGeom prst="rect">
            <a:avLst/>
          </a:prstGeom>
        </p:spPr>
      </p:pic>
      <p:pic>
        <p:nvPicPr>
          <p:cNvPr id="29" name="Picture 28" descr="Oracle logo">
            <a:extLst>
              <a:ext uri="{FF2B5EF4-FFF2-40B4-BE49-F238E27FC236}">
                <a16:creationId xmlns:a16="http://schemas.microsoft.com/office/drawing/2014/main" id="{BB17DD57-4710-4A1B-96F9-733A9093597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751727" y="1614376"/>
            <a:ext cx="1138199" cy="213413"/>
          </a:xfrm>
          <a:prstGeom prst="rect">
            <a:avLst/>
          </a:prstGeom>
        </p:spPr>
      </p:pic>
      <p:pic>
        <p:nvPicPr>
          <p:cNvPr id="30" name="Picture 29" descr="Red hat logo">
            <a:extLst>
              <a:ext uri="{FF2B5EF4-FFF2-40B4-BE49-F238E27FC236}">
                <a16:creationId xmlns:a16="http://schemas.microsoft.com/office/drawing/2014/main" id="{71F78B37-C613-4ABD-8B07-D71EF65516E4}"/>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9874892" y="2146418"/>
            <a:ext cx="891871" cy="589937"/>
          </a:xfrm>
          <a:prstGeom prst="rect">
            <a:avLst/>
          </a:prstGeom>
        </p:spPr>
      </p:pic>
      <p:pic>
        <p:nvPicPr>
          <p:cNvPr id="31" name="Picture 30" descr="Swisscom logo">
            <a:extLst>
              <a:ext uri="{FF2B5EF4-FFF2-40B4-BE49-F238E27FC236}">
                <a16:creationId xmlns:a16="http://schemas.microsoft.com/office/drawing/2014/main" id="{FDAB1C07-4679-4DD9-8DE5-D26A387C90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743049" y="2960513"/>
            <a:ext cx="1155555" cy="402352"/>
          </a:xfrm>
          <a:prstGeom prst="rect">
            <a:avLst/>
          </a:prstGeom>
        </p:spPr>
      </p:pic>
      <p:pic>
        <p:nvPicPr>
          <p:cNvPr id="32" name="Picture 31" descr="Tencent logo">
            <a:extLst>
              <a:ext uri="{FF2B5EF4-FFF2-40B4-BE49-F238E27FC236}">
                <a16:creationId xmlns:a16="http://schemas.microsoft.com/office/drawing/2014/main" id="{39785614-FE17-49D9-AF8E-96D5B20BF0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695250" y="3758355"/>
            <a:ext cx="1241225" cy="247276"/>
          </a:xfrm>
          <a:prstGeom prst="rect">
            <a:avLst/>
          </a:prstGeom>
        </p:spPr>
      </p:pic>
      <p:sp>
        <p:nvSpPr>
          <p:cNvPr id="33" name="Rectangle 32">
            <a:extLst>
              <a:ext uri="{FF2B5EF4-FFF2-40B4-BE49-F238E27FC236}">
                <a16:creationId xmlns:a16="http://schemas.microsoft.com/office/drawing/2014/main" id="{ED7DA26A-7CCE-4141-AA9E-6825B765DBFC}"/>
              </a:ext>
              <a:ext uri="{C183D7F6-B498-43B3-948B-1728B52AA6E4}">
                <adec:decorative xmlns:adec="http://schemas.microsoft.com/office/drawing/2017/decorative" val="1"/>
              </a:ext>
            </a:extLst>
          </p:cNvPr>
          <p:cNvSpPr/>
          <p:nvPr/>
        </p:nvSpPr>
        <p:spPr bwMode="auto">
          <a:xfrm>
            <a:off x="6540508" y="1881787"/>
            <a:ext cx="4823077" cy="383501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Graphic 33" descr="Confidential computing consortium logo">
            <a:extLst>
              <a:ext uri="{FF2B5EF4-FFF2-40B4-BE49-F238E27FC236}">
                <a16:creationId xmlns:a16="http://schemas.microsoft.com/office/drawing/2014/main" id="{6AB274AE-D45E-47B4-BCEA-EBDDFDA70047}"/>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429177" y="272434"/>
            <a:ext cx="2919981" cy="805246"/>
          </a:xfrm>
          <a:prstGeom prst="rect">
            <a:avLst/>
          </a:prstGeom>
        </p:spPr>
      </p:pic>
      <p:sp>
        <p:nvSpPr>
          <p:cNvPr id="35" name="Rectangle 34">
            <a:extLst>
              <a:ext uri="{FF2B5EF4-FFF2-40B4-BE49-F238E27FC236}">
                <a16:creationId xmlns:a16="http://schemas.microsoft.com/office/drawing/2014/main" id="{606D95AD-F8A7-472F-826E-551038D2EAA8}"/>
              </a:ext>
            </a:extLst>
          </p:cNvPr>
          <p:cNvSpPr/>
          <p:nvPr/>
        </p:nvSpPr>
        <p:spPr bwMode="auto">
          <a:xfrm>
            <a:off x="7122029" y="5283701"/>
            <a:ext cx="3227129" cy="2443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70" fontAlgn="base">
              <a:lnSpc>
                <a:spcPct val="90000"/>
              </a:lnSpc>
              <a:spcBef>
                <a:spcPct val="0"/>
              </a:spcBef>
              <a:spcAft>
                <a:spcPct val="0"/>
              </a:spcAft>
              <a:defRPr/>
            </a:pPr>
            <a:r>
              <a:rPr lang="en-US">
                <a:solidFill>
                  <a:srgbClr val="0078D3"/>
                </a:solidFill>
                <a:latin typeface="Segoe UI Semibold"/>
              </a:rPr>
              <a:t>and more…</a:t>
            </a:r>
          </a:p>
        </p:txBody>
      </p:sp>
      <p:sp>
        <p:nvSpPr>
          <p:cNvPr id="36" name="Footer Placeholder 2">
            <a:extLst>
              <a:ext uri="{FF2B5EF4-FFF2-40B4-BE49-F238E27FC236}">
                <a16:creationId xmlns:a16="http://schemas.microsoft.com/office/drawing/2014/main" id="{F60ADC49-3568-489C-B7D8-0489C30FB285}"/>
              </a:ext>
            </a:extLst>
          </p:cNvPr>
          <p:cNvSpPr txBox="1">
            <a:spLocks/>
          </p:cNvSpPr>
          <p:nvPr/>
        </p:nvSpPr>
        <p:spPr>
          <a:xfrm>
            <a:off x="7256492" y="5621003"/>
            <a:ext cx="2958202" cy="105604"/>
          </a:xfrm>
          <a:prstGeom prst="rect">
            <a:avLst/>
          </a:prstGeom>
        </p:spPr>
        <p:txBody>
          <a:bodyPr lIns="0" tIns="0" rIns="0" bIns="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554371"/>
            <a:r>
              <a:rPr lang="en-US" sz="686" spc="3">
                <a:solidFill>
                  <a:srgbClr val="FFFFFF">
                    <a:lumMod val="65000"/>
                  </a:srgbClr>
                </a:solidFill>
                <a:latin typeface="Segoe UI"/>
              </a:rPr>
              <a:t>*Other names and brands may be claimed as the property of others.</a:t>
            </a:r>
          </a:p>
        </p:txBody>
      </p:sp>
      <p:sp>
        <p:nvSpPr>
          <p:cNvPr id="9" name="TextBox 8">
            <a:extLst>
              <a:ext uri="{FF2B5EF4-FFF2-40B4-BE49-F238E27FC236}">
                <a16:creationId xmlns:a16="http://schemas.microsoft.com/office/drawing/2014/main" id="{AA9194DE-643B-48BA-AAA2-CBFBB19E0151}"/>
              </a:ext>
            </a:extLst>
          </p:cNvPr>
          <p:cNvSpPr txBox="1"/>
          <p:nvPr/>
        </p:nvSpPr>
        <p:spPr>
          <a:xfrm>
            <a:off x="431337" y="5252289"/>
            <a:ext cx="3810000" cy="369332"/>
          </a:xfrm>
          <a:prstGeom prst="rect">
            <a:avLst/>
          </a:prstGeom>
          <a:noFill/>
        </p:spPr>
        <p:txBody>
          <a:bodyPr wrap="square">
            <a:spAutoFit/>
          </a:bodyPr>
          <a:lstStyle/>
          <a:p>
            <a:r>
              <a:rPr lang="en-US" b="0" i="0" u="sng" strike="noStrike" dirty="0">
                <a:solidFill>
                  <a:srgbClr val="0097A7"/>
                </a:solidFill>
                <a:effectLst/>
                <a:latin typeface="Arial" panose="020B0604020202020204" pitchFamily="34" charset="0"/>
                <a:hlinkClick r:id="rId21"/>
              </a:rPr>
              <a:t>https://confidentialcomputing.io</a:t>
            </a:r>
            <a:r>
              <a:rPr lang="en-US" b="0" i="0" dirty="0">
                <a:solidFill>
                  <a:srgbClr val="000000"/>
                </a:solidFill>
                <a:effectLst/>
                <a:latin typeface="Arial" panose="020B0604020202020204" pitchFamily="34" charset="0"/>
              </a:rPr>
              <a:t>​</a:t>
            </a:r>
            <a:endParaRPr lang="en-US" dirty="0"/>
          </a:p>
        </p:txBody>
      </p:sp>
      <p:pic>
        <p:nvPicPr>
          <p:cNvPr id="10" name="Picture 9">
            <a:extLst>
              <a:ext uri="{FF2B5EF4-FFF2-40B4-BE49-F238E27FC236}">
                <a16:creationId xmlns:a16="http://schemas.microsoft.com/office/drawing/2014/main" id="{43485F5D-B081-4848-AC4E-C99165293B6A}"/>
              </a:ext>
            </a:extLst>
          </p:cNvPr>
          <p:cNvPicPr>
            <a:picLocks noChangeAspect="1"/>
          </p:cNvPicPr>
          <p:nvPr/>
        </p:nvPicPr>
        <p:blipFill>
          <a:blip r:embed="rId22"/>
          <a:stretch>
            <a:fillRect/>
          </a:stretch>
        </p:blipFill>
        <p:spPr>
          <a:xfrm>
            <a:off x="-1" y="6293192"/>
            <a:ext cx="12436475" cy="701334"/>
          </a:xfrm>
          <a:prstGeom prst="rect">
            <a:avLst/>
          </a:prstGeom>
        </p:spPr>
      </p:pic>
    </p:spTree>
    <p:extLst>
      <p:ext uri="{BB962C8B-B14F-4D97-AF65-F5344CB8AC3E}">
        <p14:creationId xmlns:p14="http://schemas.microsoft.com/office/powerpoint/2010/main" val="24709580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Our agenda for this Common Track</a:t>
            </a:r>
          </a:p>
        </p:txBody>
      </p:sp>
      <p:sp>
        <p:nvSpPr>
          <p:cNvPr id="3" name="Espace réservé du texte 2"/>
          <p:cNvSpPr>
            <a:spLocks noGrp="1"/>
          </p:cNvSpPr>
          <p:nvPr>
            <p:ph type="body" sz="quarter" idx="10"/>
          </p:nvPr>
        </p:nvSpPr>
        <p:spPr>
          <a:xfrm>
            <a:off x="274638" y="1212850"/>
            <a:ext cx="11887200" cy="4265612"/>
          </a:xfrm>
        </p:spPr>
        <p:txBody>
          <a:bodyPr>
            <a:normAutofit/>
          </a:bodyPr>
          <a:lstStyle/>
          <a:p>
            <a:pPr lvl="0"/>
            <a:r>
              <a:rPr lang="en-US" dirty="0"/>
              <a:t>Context and cloud data threads</a:t>
            </a:r>
          </a:p>
          <a:p>
            <a:pPr lvl="0">
              <a:spcBef>
                <a:spcPts val="1200"/>
              </a:spcBef>
            </a:pPr>
            <a:r>
              <a:rPr lang="en-US" dirty="0"/>
              <a:t>Core mitigation techniques</a:t>
            </a:r>
          </a:p>
          <a:p>
            <a:pPr marL="342900" lvl="0" indent="-342900">
              <a:buFont typeface="Arial" panose="020B0604020202020204" pitchFamily="34" charset="0"/>
              <a:buChar char="•"/>
            </a:pPr>
            <a:r>
              <a:rPr lang="en-US" sz="2000" dirty="0">
                <a:solidFill>
                  <a:schemeClr val="tx1"/>
                </a:solidFill>
              </a:rPr>
              <a:t>Confidential Computing</a:t>
            </a:r>
          </a:p>
          <a:p>
            <a:pPr marL="342900" lvl="0" indent="-342900">
              <a:buFont typeface="Arial" panose="020B0604020202020204" pitchFamily="34" charset="0"/>
              <a:buChar char="•"/>
            </a:pPr>
            <a:r>
              <a:rPr lang="en-US" sz="2000" dirty="0">
                <a:solidFill>
                  <a:schemeClr val="tx1"/>
                </a:solidFill>
              </a:rPr>
              <a:t>Homomorphic Encryption (HE)</a:t>
            </a:r>
          </a:p>
          <a:p>
            <a:pPr marL="342900" lvl="0" indent="-342900">
              <a:buFont typeface="Arial" panose="020B0604020202020204" pitchFamily="34" charset="0"/>
              <a:buChar char="•"/>
            </a:pPr>
            <a:r>
              <a:rPr lang="en-US" sz="2000" dirty="0">
                <a:solidFill>
                  <a:schemeClr val="tx1"/>
                </a:solidFill>
              </a:rPr>
              <a:t>Secure Multi-Party Computing (MPC)</a:t>
            </a:r>
          </a:p>
          <a:p>
            <a:pPr lvl="2"/>
            <a:r>
              <a:rPr lang="en-US" sz="1200" dirty="0"/>
              <a:t>   </a:t>
            </a:r>
            <a:r>
              <a:rPr lang="en-US" sz="1800" dirty="0"/>
              <a:t>And in the line of sight a so-called Collaborative Machine Learning Market</a:t>
            </a:r>
            <a:endParaRPr lang="en-US" sz="2000" dirty="0">
              <a:solidFill>
                <a:schemeClr val="tx1"/>
              </a:solidFill>
            </a:endParaRPr>
          </a:p>
          <a:p>
            <a:pPr>
              <a:spcBef>
                <a:spcPts val="1200"/>
              </a:spcBef>
            </a:pPr>
            <a:r>
              <a:rPr lang="en-US" dirty="0"/>
              <a:t>Other techniques to consider (if time permits)</a:t>
            </a:r>
          </a:p>
          <a:p>
            <a:pPr marL="342900" indent="-342900">
              <a:buFont typeface="Arial" panose="020B0604020202020204" pitchFamily="34" charset="0"/>
              <a:buChar char="•"/>
            </a:pPr>
            <a:r>
              <a:rPr lang="en-US" sz="2000" dirty="0">
                <a:solidFill>
                  <a:schemeClr val="tx1"/>
                </a:solidFill>
              </a:rPr>
              <a:t>Differential Privacy (DP)</a:t>
            </a:r>
          </a:p>
          <a:p>
            <a:pPr marL="342900" indent="-34290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41645534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Common applications patterns of confidential Computing</a:t>
            </a:r>
            <a:br>
              <a:rPr lang="en-US" dirty="0"/>
            </a:br>
            <a:r>
              <a:rPr lang="en-US" sz="2400" dirty="0">
                <a:solidFill>
                  <a:srgbClr val="0072C6"/>
                </a:solidFill>
                <a:latin typeface="Segoe UI" panose="020B0502040204020203" pitchFamily="34" charset="0"/>
                <a:cs typeface="Segoe UI" panose="020B0502040204020203" pitchFamily="34" charset="0"/>
              </a:rPr>
              <a:t>Common scenarios</a:t>
            </a:r>
            <a:endParaRPr lang="en-US" dirty="0"/>
          </a:p>
        </p:txBody>
      </p:sp>
      <p:sp>
        <p:nvSpPr>
          <p:cNvPr id="6" name="Text Placeholder 2">
            <a:extLst>
              <a:ext uri="{FF2B5EF4-FFF2-40B4-BE49-F238E27FC236}">
                <a16:creationId xmlns:a16="http://schemas.microsoft.com/office/drawing/2014/main" id="{725291A7-82A2-4FCD-9DB1-F5A249C82B99}"/>
              </a:ext>
            </a:extLst>
          </p:cNvPr>
          <p:cNvSpPr txBox="1">
            <a:spLocks/>
          </p:cNvSpPr>
          <p:nvPr/>
        </p:nvSpPr>
        <p:spPr>
          <a:xfrm>
            <a:off x="427037" y="1363662"/>
            <a:ext cx="10782298" cy="3323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41" dirty="0">
                <a:solidFill>
                  <a:schemeClr val="tx2"/>
                </a:solidFill>
              </a:rPr>
              <a:t>Protect data confidentiality </a:t>
            </a:r>
            <a:r>
              <a:rPr lang="en-US" spc="-41" dirty="0">
                <a:solidFill>
                  <a:schemeClr val="tx1"/>
                </a:solidFill>
              </a:rPr>
              <a:t>and integrity on remote machine</a:t>
            </a:r>
          </a:p>
        </p:txBody>
      </p:sp>
      <p:sp>
        <p:nvSpPr>
          <p:cNvPr id="7" name="Text Placeholder 2">
            <a:extLst>
              <a:ext uri="{FF2B5EF4-FFF2-40B4-BE49-F238E27FC236}">
                <a16:creationId xmlns:a16="http://schemas.microsoft.com/office/drawing/2014/main" id="{1B06C3F1-6F0C-4BC6-9568-951A7FB099C7}"/>
              </a:ext>
            </a:extLst>
          </p:cNvPr>
          <p:cNvSpPr txBox="1">
            <a:spLocks/>
          </p:cNvSpPr>
          <p:nvPr/>
        </p:nvSpPr>
        <p:spPr>
          <a:xfrm>
            <a:off x="427037" y="1987098"/>
            <a:ext cx="10782298"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Protect sensitive algorithmic IP </a:t>
            </a:r>
            <a:r>
              <a:rPr lang="en-US" sz="2400" spc="-41" dirty="0">
                <a:solidFill>
                  <a:schemeClr val="tx1"/>
                </a:solidFill>
                <a:latin typeface="Segoe UI Semibold" panose="020B0702040204020203" pitchFamily="34" charset="0"/>
                <a:cs typeface="Segoe UI Semibold" panose="020B0702040204020203" pitchFamily="34" charset="0"/>
              </a:rPr>
              <a:t>(e.g. financial trade algorithms)</a:t>
            </a:r>
          </a:p>
        </p:txBody>
      </p:sp>
      <p:sp>
        <p:nvSpPr>
          <p:cNvPr id="8" name="Text Placeholder 2">
            <a:extLst>
              <a:ext uri="{FF2B5EF4-FFF2-40B4-BE49-F238E27FC236}">
                <a16:creationId xmlns:a16="http://schemas.microsoft.com/office/drawing/2014/main" id="{98A54F8C-F309-426C-A149-94C65EA8B685}"/>
              </a:ext>
            </a:extLst>
          </p:cNvPr>
          <p:cNvSpPr txBox="1">
            <a:spLocks/>
          </p:cNvSpPr>
          <p:nvPr/>
        </p:nvSpPr>
        <p:spPr>
          <a:xfrm>
            <a:off x="427036" y="2548978"/>
            <a:ext cx="109346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Code access security, </a:t>
            </a:r>
            <a:r>
              <a:rPr lang="en-US" sz="2400" spc="-41" dirty="0">
                <a:solidFill>
                  <a:schemeClr val="tx1"/>
                </a:solidFill>
                <a:latin typeface="Segoe UI Semibold" panose="020B0702040204020203" pitchFamily="34" charset="0"/>
                <a:cs typeface="Segoe UI Semibold" panose="020B0702040204020203" pitchFamily="34" charset="0"/>
              </a:rPr>
              <a:t>including remote clients </a:t>
            </a:r>
          </a:p>
        </p:txBody>
      </p:sp>
      <p:sp>
        <p:nvSpPr>
          <p:cNvPr id="9" name="Text Placeholder 2">
            <a:extLst>
              <a:ext uri="{FF2B5EF4-FFF2-40B4-BE49-F238E27FC236}">
                <a16:creationId xmlns:a16="http://schemas.microsoft.com/office/drawing/2014/main" id="{8967608B-B3DF-4ED0-8B6F-68CC4681ED9E}"/>
              </a:ext>
            </a:extLst>
          </p:cNvPr>
          <p:cNvSpPr txBox="1">
            <a:spLocks/>
          </p:cNvSpPr>
          <p:nvPr/>
        </p:nvSpPr>
        <p:spPr>
          <a:xfrm>
            <a:off x="427036" y="3172414"/>
            <a:ext cx="107822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Create a trusted network </a:t>
            </a:r>
            <a:r>
              <a:rPr lang="en-US" sz="2400" spc="-41" dirty="0">
                <a:solidFill>
                  <a:schemeClr val="tx1"/>
                </a:solidFill>
                <a:latin typeface="Segoe UI Semibold" panose="020B0702040204020203" pitchFamily="34" charset="0"/>
                <a:cs typeface="Segoe UI Semibold" panose="020B0702040204020203" pitchFamily="34" charset="0"/>
              </a:rPr>
              <a:t>of nodes among a set of untrusted parties</a:t>
            </a:r>
          </a:p>
        </p:txBody>
      </p:sp>
      <p:sp>
        <p:nvSpPr>
          <p:cNvPr id="10" name="Text Placeholder 2">
            <a:extLst>
              <a:ext uri="{FF2B5EF4-FFF2-40B4-BE49-F238E27FC236}">
                <a16:creationId xmlns:a16="http://schemas.microsoft.com/office/drawing/2014/main" id="{A50DEB45-667D-4808-8422-43A14CB346F3}"/>
              </a:ext>
            </a:extLst>
          </p:cNvPr>
          <p:cNvSpPr txBox="1">
            <a:spLocks/>
          </p:cNvSpPr>
          <p:nvPr/>
        </p:nvSpPr>
        <p:spPr>
          <a:xfrm>
            <a:off x="427036" y="3748560"/>
            <a:ext cx="9944099" cy="664797"/>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Centrally combine different data sources </a:t>
            </a:r>
            <a:r>
              <a:rPr lang="en-US" sz="2400" spc="-41" dirty="0">
                <a:solidFill>
                  <a:schemeClr val="tx1"/>
                </a:solidFill>
                <a:latin typeface="Segoe UI Semibold" panose="020B0702040204020203" pitchFamily="34" charset="0"/>
                <a:cs typeface="Segoe UI Semibold" panose="020B0702040204020203" pitchFamily="34" charset="0"/>
              </a:rPr>
              <a:t>for a better algorithmic outcome without loss of confidentiality </a:t>
            </a:r>
          </a:p>
        </p:txBody>
      </p:sp>
      <p:sp>
        <p:nvSpPr>
          <p:cNvPr id="11" name="Text Placeholder 2">
            <a:extLst>
              <a:ext uri="{FF2B5EF4-FFF2-40B4-BE49-F238E27FC236}">
                <a16:creationId xmlns:a16="http://schemas.microsoft.com/office/drawing/2014/main" id="{7E1EEBA1-C181-4BC3-B520-306FE619BE6F}"/>
              </a:ext>
            </a:extLst>
          </p:cNvPr>
          <p:cNvSpPr txBox="1">
            <a:spLocks/>
          </p:cNvSpPr>
          <p:nvPr/>
        </p:nvSpPr>
        <p:spPr>
          <a:xfrm>
            <a:off x="427037" y="4618217"/>
            <a:ext cx="10934698" cy="664797"/>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Protect communication </a:t>
            </a:r>
            <a:r>
              <a:rPr lang="en-US" sz="2400" spc="-41" dirty="0">
                <a:solidFill>
                  <a:schemeClr val="tx1"/>
                </a:solidFill>
                <a:latin typeface="Segoe UI Semibold" panose="020B0702040204020203" pitchFamily="34" charset="0"/>
                <a:cs typeface="Segoe UI Semibold" panose="020B0702040204020203" pitchFamily="34" charset="0"/>
              </a:rPr>
              <a:t>with other secure device endpoints (e.g. local peer to remote HSM)</a:t>
            </a:r>
          </a:p>
        </p:txBody>
      </p:sp>
      <p:sp>
        <p:nvSpPr>
          <p:cNvPr id="12" name="Text Placeholder 2">
            <a:extLst>
              <a:ext uri="{FF2B5EF4-FFF2-40B4-BE49-F238E27FC236}">
                <a16:creationId xmlns:a16="http://schemas.microsoft.com/office/drawing/2014/main" id="{C4281A10-C950-4709-9565-D57852EC6E3E}"/>
              </a:ext>
            </a:extLst>
          </p:cNvPr>
          <p:cNvSpPr txBox="1">
            <a:spLocks/>
          </p:cNvSpPr>
          <p:nvPr/>
        </p:nvSpPr>
        <p:spPr>
          <a:xfrm>
            <a:off x="427036" y="5487876"/>
            <a:ext cx="110870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Secure licensing and DRM</a:t>
            </a:r>
          </a:p>
        </p:txBody>
      </p:sp>
    </p:spTree>
    <p:extLst>
      <p:ext uri="{BB962C8B-B14F-4D97-AF65-F5344CB8AC3E}">
        <p14:creationId xmlns:p14="http://schemas.microsoft.com/office/powerpoint/2010/main" val="1819791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par>
                                <p:cTn id="8" presetID="64" presetClass="path" presetSubtype="0" decel="100000" fill="hold" grpId="1" nodeType="withEffect">
                                  <p:stCondLst>
                                    <p:cond delay="0"/>
                                  </p:stCondLst>
                                  <p:childTnLst>
                                    <p:animMotion origin="layout" path="M 6.07608E-7 0.19201 L 6.07608E-7 1.37086E-6 " pathEditMode="relative" rAng="0" ptsTypes="AA">
                                      <p:cBhvr>
                                        <p:cTn id="9" dur="750" fill="hold"/>
                                        <p:tgtEl>
                                          <p:spTgt spid="6">
                                            <p:txEl>
                                              <p:pRg st="0" end="0"/>
                                            </p:txEl>
                                          </p:spTgt>
                                        </p:tgtEl>
                                        <p:attrNameLst>
                                          <p:attrName>ppt_x</p:attrName>
                                          <p:attrName>ppt_y</p:attrName>
                                        </p:attrNameLst>
                                      </p:cBhvr>
                                      <p:rCtr x="0" y="-9601"/>
                                    </p:animMotion>
                                  </p:childTnLst>
                                </p:cTn>
                              </p:par>
                              <p:par>
                                <p:cTn id="10" presetID="10" presetClass="entr" presetSubtype="0"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50"/>
                                        <p:tgtEl>
                                          <p:spTgt spid="7">
                                            <p:txEl>
                                              <p:pRg st="0" end="0"/>
                                            </p:txEl>
                                          </p:spTgt>
                                        </p:tgtEl>
                                      </p:cBhvr>
                                    </p:animEffect>
                                  </p:childTnLst>
                                </p:cTn>
                              </p:par>
                              <p:par>
                                <p:cTn id="13" presetID="64" presetClass="path" presetSubtype="0" decel="100000" fill="hold" grpId="1" nodeType="withEffect">
                                  <p:stCondLst>
                                    <p:cond delay="250"/>
                                  </p:stCondLst>
                                  <p:childTnLst>
                                    <p:animMotion origin="layout" path="M 1.06204E-6 0.19223 L 1.06204E-6 4.8207E-6 " pathEditMode="relative" rAng="0" ptsTypes="AA">
                                      <p:cBhvr>
                                        <p:cTn id="14" dur="750" fill="hold"/>
                                        <p:tgtEl>
                                          <p:spTgt spid="7">
                                            <p:txEl>
                                              <p:pRg st="0" end="0"/>
                                            </p:txEl>
                                          </p:spTgt>
                                        </p:tgtEl>
                                        <p:attrNameLst>
                                          <p:attrName>ppt_x</p:attrName>
                                          <p:attrName>ppt_y</p:attrName>
                                        </p:attrNameLst>
                                      </p:cBhvr>
                                      <p:rCtr x="0" y="-9623"/>
                                    </p:animMotion>
                                  </p:childTnLst>
                                </p:cTn>
                              </p:par>
                              <p:par>
                                <p:cTn id="15" presetID="10" presetClass="entr" presetSubtype="0" fill="hold" grpId="0" nodeType="withEffect">
                                  <p:stCondLst>
                                    <p:cond delay="75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50"/>
                                        <p:tgtEl>
                                          <p:spTgt spid="8">
                                            <p:txEl>
                                              <p:pRg st="0" end="0"/>
                                            </p:txEl>
                                          </p:spTgt>
                                        </p:tgtEl>
                                      </p:cBhvr>
                                    </p:animEffect>
                                  </p:childTnLst>
                                </p:cTn>
                              </p:par>
                              <p:par>
                                <p:cTn id="18" presetID="64" presetClass="path" presetSubtype="0" decel="100000" fill="hold" grpId="1" nodeType="withEffect">
                                  <p:stCondLst>
                                    <p:cond delay="500"/>
                                  </p:stCondLst>
                                  <p:childTnLst>
                                    <p:animMotion origin="layout" path="M 3.96987E-6 0.19224 L 3.96987E-6 -1.63414E-7 " pathEditMode="relative" rAng="0" ptsTypes="AA">
                                      <p:cBhvr>
                                        <p:cTn id="19" dur="750" fill="hold"/>
                                        <p:tgtEl>
                                          <p:spTgt spid="8">
                                            <p:txEl>
                                              <p:pRg st="0" end="0"/>
                                            </p:txEl>
                                          </p:spTgt>
                                        </p:tgtEl>
                                        <p:attrNameLst>
                                          <p:attrName>ppt_x</p:attrName>
                                          <p:attrName>ppt_y</p:attrName>
                                        </p:attrNameLst>
                                      </p:cBhvr>
                                      <p:rCtr x="0" y="-9623"/>
                                    </p:animMotion>
                                  </p:childTnLst>
                                </p:cTn>
                              </p:par>
                              <p:par>
                                <p:cTn id="20" presetID="10" presetClass="entr" presetSubtype="0" fill="hold" grpId="0" nodeType="withEffect">
                                  <p:stCondLst>
                                    <p:cond delay="10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250"/>
                                        <p:tgtEl>
                                          <p:spTgt spid="9">
                                            <p:txEl>
                                              <p:pRg st="0" end="0"/>
                                            </p:txEl>
                                          </p:spTgt>
                                        </p:tgtEl>
                                      </p:cBhvr>
                                    </p:animEffect>
                                  </p:childTnLst>
                                </p:cTn>
                              </p:par>
                              <p:par>
                                <p:cTn id="23" presetID="64" presetClass="path" presetSubtype="0" decel="100000" fill="hold" grpId="1" nodeType="withEffect">
                                  <p:stCondLst>
                                    <p:cond delay="750"/>
                                  </p:stCondLst>
                                  <p:childTnLst>
                                    <p:animMotion origin="layout" path="M 3.67118E-6 0.19224 L 3.67118E-6 2.4966E-7 " pathEditMode="relative" rAng="0" ptsTypes="AA">
                                      <p:cBhvr>
                                        <p:cTn id="24" dur="750" fill="hold"/>
                                        <p:tgtEl>
                                          <p:spTgt spid="9">
                                            <p:txEl>
                                              <p:pRg st="0" end="0"/>
                                            </p:txEl>
                                          </p:spTgt>
                                        </p:tgtEl>
                                        <p:attrNameLst>
                                          <p:attrName>ppt_x</p:attrName>
                                          <p:attrName>ppt_y</p:attrName>
                                        </p:attrNameLst>
                                      </p:cBhvr>
                                      <p:rCtr x="0" y="-9623"/>
                                    </p:animMotion>
                                  </p:childTnLst>
                                </p:cTn>
                              </p:par>
                              <p:par>
                                <p:cTn id="25" presetID="10" presetClass="entr" presetSubtype="0" fill="hold" grpId="0" nodeType="withEffect">
                                  <p:stCondLst>
                                    <p:cond delay="125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250"/>
                                        <p:tgtEl>
                                          <p:spTgt spid="10">
                                            <p:txEl>
                                              <p:pRg st="0" end="0"/>
                                            </p:txEl>
                                          </p:spTgt>
                                        </p:tgtEl>
                                      </p:cBhvr>
                                    </p:animEffect>
                                  </p:childTnLst>
                                </p:cTn>
                              </p:par>
                              <p:par>
                                <p:cTn id="28" presetID="64" presetClass="path" presetSubtype="0" decel="100000" fill="hold" grpId="1" nodeType="withEffect">
                                  <p:stCondLst>
                                    <p:cond delay="1000"/>
                                  </p:stCondLst>
                                  <p:childTnLst>
                                    <p:animMotion origin="layout" path="M -2.07557E-6 0.19224 L -2.07557E-6 -1.57966E-6 " pathEditMode="relative" rAng="0" ptsTypes="AA">
                                      <p:cBhvr>
                                        <p:cTn id="29" dur="750" fill="hold"/>
                                        <p:tgtEl>
                                          <p:spTgt spid="10">
                                            <p:txEl>
                                              <p:pRg st="0" end="0"/>
                                            </p:txEl>
                                          </p:spTgt>
                                        </p:tgtEl>
                                        <p:attrNameLst>
                                          <p:attrName>ppt_x</p:attrName>
                                          <p:attrName>ppt_y</p:attrName>
                                        </p:attrNameLst>
                                      </p:cBhvr>
                                      <p:rCtr x="0" y="-9623"/>
                                    </p:animMotion>
                                  </p:childTnLst>
                                </p:cTn>
                              </p:par>
                              <p:par>
                                <p:cTn id="30" presetID="10" presetClass="entr" presetSubtype="0" fill="hold" grpId="0" nodeType="withEffect">
                                  <p:stCondLst>
                                    <p:cond delay="150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250"/>
                                        <p:tgtEl>
                                          <p:spTgt spid="11">
                                            <p:txEl>
                                              <p:pRg st="0" end="0"/>
                                            </p:txEl>
                                          </p:spTgt>
                                        </p:tgtEl>
                                      </p:cBhvr>
                                    </p:animEffect>
                                  </p:childTnLst>
                                </p:cTn>
                              </p:par>
                              <p:par>
                                <p:cTn id="33" presetID="64" presetClass="path" presetSubtype="0" decel="100000" fill="hold" grpId="1" nodeType="withEffect">
                                  <p:stCondLst>
                                    <p:cond delay="1250"/>
                                  </p:stCondLst>
                                  <p:childTnLst>
                                    <p:animMotion origin="layout" path="M 1.83559E-6 0.19224 L 1.83559E-6 2.56922E-6 " pathEditMode="relative" rAng="0" ptsTypes="AA">
                                      <p:cBhvr>
                                        <p:cTn id="34" dur="750" fill="hold"/>
                                        <p:tgtEl>
                                          <p:spTgt spid="11">
                                            <p:txEl>
                                              <p:pRg st="0" end="0"/>
                                            </p:txEl>
                                          </p:spTgt>
                                        </p:tgtEl>
                                        <p:attrNameLst>
                                          <p:attrName>ppt_x</p:attrName>
                                          <p:attrName>ppt_y</p:attrName>
                                        </p:attrNameLst>
                                      </p:cBhvr>
                                      <p:rCtr x="0" y="-9623"/>
                                    </p:animMotion>
                                  </p:childTnLst>
                                </p:cTn>
                              </p:par>
                              <p:par>
                                <p:cTn id="35" presetID="10" presetClass="entr" presetSubtype="0" fill="hold" grpId="0" nodeType="withEffect">
                                  <p:stCondLst>
                                    <p:cond delay="175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250"/>
                                        <p:tgtEl>
                                          <p:spTgt spid="12">
                                            <p:txEl>
                                              <p:pRg st="0" end="0"/>
                                            </p:txEl>
                                          </p:spTgt>
                                        </p:tgtEl>
                                      </p:cBhvr>
                                    </p:animEffect>
                                  </p:childTnLst>
                                </p:cTn>
                              </p:par>
                              <p:par>
                                <p:cTn id="38" presetID="64" presetClass="path" presetSubtype="0" decel="100000" fill="hold" grpId="1" nodeType="withEffect">
                                  <p:stCondLst>
                                    <p:cond delay="1500"/>
                                  </p:stCondLst>
                                  <p:childTnLst>
                                    <p:animMotion origin="layout" path="M 3.58948E-6 0.19224 L 3.58948E-6 8.94235E-7 " pathEditMode="relative" rAng="0" ptsTypes="AA">
                                      <p:cBhvr>
                                        <p:cTn id="39" dur="750" fill="hold"/>
                                        <p:tgtEl>
                                          <p:spTgt spid="12">
                                            <p:txEl>
                                              <p:pRg st="0" end="0"/>
                                            </p:txEl>
                                          </p:spTgt>
                                        </p:tgtEl>
                                        <p:attrNameLst>
                                          <p:attrName>ppt_x</p:attrName>
                                          <p:attrName>ppt_y</p:attrName>
                                        </p:attrNameLst>
                                      </p:cBhvr>
                                      <p:rCtr x="0" y="-9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build="p"/>
      <p:bldP spid="7" grpId="1" build="p"/>
      <p:bldP spid="8" grpId="0" build="p"/>
      <p:bldP spid="8" grpId="1" build="p"/>
      <p:bldP spid="9" grpId="0" build="p"/>
      <p:bldP spid="9" grpId="1" build="p"/>
      <p:bldP spid="10" grpId="0" build="p"/>
      <p:bldP spid="10" grpId="1" build="p"/>
      <p:bldP spid="11" grpId="0" build="p"/>
      <p:bldP spid="11" grpId="1" build="p"/>
      <p:bldP spid="12" grpId="0" build="p"/>
      <p:bldP spid="12"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D5B939-B5DA-49AB-98AB-1F0127EFBDA0}"/>
              </a:ext>
              <a:ext uri="{C183D7F6-B498-43B3-948B-1728B52AA6E4}">
                <adec:decorative xmlns:adec="http://schemas.microsoft.com/office/drawing/2017/decorative" val="1"/>
              </a:ext>
            </a:extLst>
          </p:cNvPr>
          <p:cNvSpPr/>
          <p:nvPr/>
        </p:nvSpPr>
        <p:spPr bwMode="auto">
          <a:xfrm>
            <a:off x="865" y="3578215"/>
            <a:ext cx="12435610" cy="341631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D865C27A-8B44-4CA7-9804-0C34C332391B}"/>
              </a:ext>
            </a:extLst>
          </p:cNvPr>
          <p:cNvSpPr>
            <a:spLocks noGrp="1"/>
          </p:cNvSpPr>
          <p:nvPr>
            <p:ph type="title"/>
          </p:nvPr>
        </p:nvSpPr>
        <p:spPr/>
        <p:txBody>
          <a:bodyPr/>
          <a:lstStyle/>
          <a:p>
            <a:r>
              <a:rPr lang="en-US" dirty="0"/>
              <a:t>Confidential computing can help</a:t>
            </a:r>
            <a:br>
              <a:rPr lang="en-US" dirty="0"/>
            </a:br>
            <a:r>
              <a:rPr lang="en-US" sz="2400" dirty="0">
                <a:solidFill>
                  <a:srgbClr val="0072C6"/>
                </a:solidFill>
                <a:latin typeface="Segoe UI" panose="020B0502040204020203" pitchFamily="34" charset="0"/>
                <a:cs typeface="Segoe UI" panose="020B0502040204020203" pitchFamily="34" charset="0"/>
              </a:rPr>
              <a:t>Use cases</a:t>
            </a:r>
            <a:endParaRPr lang="en-US" dirty="0">
              <a:solidFill>
                <a:srgbClr val="0072C6"/>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536859A0-D93F-49B5-BE6C-3ED08461ACAF}"/>
              </a:ext>
              <a:ext uri="{C183D7F6-B498-43B3-948B-1728B52AA6E4}">
                <adec:decorative xmlns:adec="http://schemas.microsoft.com/office/drawing/2017/decorative" val="1"/>
              </a:ext>
            </a:extLst>
          </p:cNvPr>
          <p:cNvSpPr/>
          <p:nvPr/>
        </p:nvSpPr>
        <p:spPr bwMode="auto">
          <a:xfrm>
            <a:off x="731837" y="2361297"/>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8F5E4B47-55B8-4987-8F93-7859DD81CEB3}"/>
              </a:ext>
            </a:extLst>
          </p:cNvPr>
          <p:cNvSpPr/>
          <p:nvPr/>
        </p:nvSpPr>
        <p:spPr>
          <a:xfrm>
            <a:off x="969504" y="3385202"/>
            <a:ext cx="2591449" cy="965524"/>
          </a:xfrm>
          <a:prstGeom prst="rect">
            <a:avLst/>
          </a:prstGeom>
        </p:spPr>
        <p:txBody>
          <a:bodyPr wrap="square" lIns="0" tIns="0" rIns="0" bIns="0">
            <a:spAutoFit/>
          </a:bodyPr>
          <a:lstStyle/>
          <a:p>
            <a:pPr algn="ctr">
              <a:spcAft>
                <a:spcPts val="1176"/>
              </a:spcAft>
              <a:buSzPct val="90000"/>
            </a:pPr>
            <a:r>
              <a:rPr lang="en-US" sz="1568">
                <a:solidFill>
                  <a:srgbClr val="000000"/>
                </a:solidFill>
                <a:latin typeface="Segoe UI"/>
              </a:rPr>
              <a:t>Make your </a:t>
            </a:r>
            <a:r>
              <a:rPr lang="en-US" sz="1568">
                <a:solidFill>
                  <a:srgbClr val="0078D3"/>
                </a:solidFill>
                <a:latin typeface="Segoe UI Semibold"/>
              </a:rPr>
              <a:t>applications more secure</a:t>
            </a:r>
            <a:r>
              <a:rPr lang="en-US" sz="1568">
                <a:solidFill>
                  <a:srgbClr val="000000"/>
                </a:solidFill>
                <a:latin typeface="Segoe UI"/>
              </a:rPr>
              <a:t> by leveraging confidential computing VMs and the Open Enclave SDK</a:t>
            </a:r>
          </a:p>
        </p:txBody>
      </p:sp>
      <p:grpSp>
        <p:nvGrpSpPr>
          <p:cNvPr id="6" name="Group 5">
            <a:extLst>
              <a:ext uri="{FF2B5EF4-FFF2-40B4-BE49-F238E27FC236}">
                <a16:creationId xmlns:a16="http://schemas.microsoft.com/office/drawing/2014/main" id="{152EF2DA-2D2A-4104-B1DB-6B87620C02CC}"/>
              </a:ext>
              <a:ext uri="{C183D7F6-B498-43B3-948B-1728B52AA6E4}">
                <adec:decorative xmlns:adec="http://schemas.microsoft.com/office/drawing/2017/decorative" val="1"/>
              </a:ext>
            </a:extLst>
          </p:cNvPr>
          <p:cNvGrpSpPr/>
          <p:nvPr/>
        </p:nvGrpSpPr>
        <p:grpSpPr>
          <a:xfrm>
            <a:off x="8691830" y="2361297"/>
            <a:ext cx="3066782" cy="2808887"/>
            <a:chOff x="8542607" y="2356715"/>
            <a:chExt cx="3066782" cy="2808887"/>
          </a:xfrm>
        </p:grpSpPr>
        <p:sp>
          <p:nvSpPr>
            <p:cNvPr id="7" name="Rectangle 6">
              <a:extLst>
                <a:ext uri="{FF2B5EF4-FFF2-40B4-BE49-F238E27FC236}">
                  <a16:creationId xmlns:a16="http://schemas.microsoft.com/office/drawing/2014/main" id="{2ED03349-F47B-400D-B4E9-6A7DB25EBCE0}"/>
                </a:ext>
              </a:extLst>
            </p:cNvPr>
            <p:cNvSpPr/>
            <p:nvPr/>
          </p:nvSpPr>
          <p:spPr bwMode="auto">
            <a:xfrm>
              <a:off x="8542607" y="2356715"/>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8" name="Rectangle 7">
              <a:extLst>
                <a:ext uri="{FF2B5EF4-FFF2-40B4-BE49-F238E27FC236}">
                  <a16:creationId xmlns:a16="http://schemas.microsoft.com/office/drawing/2014/main" id="{5275CE34-1489-4F86-81BD-06D72FDDA931}"/>
                </a:ext>
              </a:extLst>
            </p:cNvPr>
            <p:cNvSpPr/>
            <p:nvPr/>
          </p:nvSpPr>
          <p:spPr>
            <a:xfrm>
              <a:off x="8780274" y="3380620"/>
              <a:ext cx="2591449" cy="1447704"/>
            </a:xfrm>
            <a:prstGeom prst="rect">
              <a:avLst/>
            </a:prstGeom>
          </p:spPr>
          <p:txBody>
            <a:bodyPr wrap="square" lIns="0" tIns="0" rIns="0" bIns="0">
              <a:spAutoFit/>
            </a:bodyPr>
            <a:lstStyle/>
            <a:p>
              <a:pPr algn="ctr">
                <a:spcBef>
                  <a:spcPct val="20000"/>
                </a:spcBef>
                <a:spcAft>
                  <a:spcPts val="1176"/>
                </a:spcAft>
                <a:buSzPct val="90000"/>
                <a:defRPr/>
              </a:pPr>
              <a:r>
                <a:rPr lang="en-US" sz="1568" dirty="0">
                  <a:solidFill>
                    <a:srgbClr val="000000"/>
                  </a:solidFill>
                  <a:latin typeface="Segoe UI"/>
                </a:rPr>
                <a:t>Preserve privacy and sensitive customer data across organizations with </a:t>
              </a:r>
              <a:br>
                <a:rPr lang="en-US" sz="1568" dirty="0">
                  <a:solidFill>
                    <a:srgbClr val="000000"/>
                  </a:solidFill>
                  <a:latin typeface="Segoe UI"/>
                </a:rPr>
              </a:br>
              <a:r>
                <a:rPr lang="en-US" sz="1568" dirty="0">
                  <a:solidFill>
                    <a:srgbClr val="0078D3"/>
                  </a:solidFill>
                  <a:latin typeface="Segoe UI Semibold"/>
                </a:rPr>
                <a:t>multi-party dataset analytics and machine learning</a:t>
              </a:r>
              <a:r>
                <a:rPr lang="en-US" sz="1568" dirty="0">
                  <a:solidFill>
                    <a:srgbClr val="000000"/>
                  </a:solidFill>
                  <a:latin typeface="Segoe UI"/>
                </a:rPr>
                <a:t>, both training and inference.</a:t>
              </a:r>
            </a:p>
          </p:txBody>
        </p:sp>
      </p:grpSp>
      <p:grpSp>
        <p:nvGrpSpPr>
          <p:cNvPr id="9" name="Group 8">
            <a:extLst>
              <a:ext uri="{FF2B5EF4-FFF2-40B4-BE49-F238E27FC236}">
                <a16:creationId xmlns:a16="http://schemas.microsoft.com/office/drawing/2014/main" id="{F5149E5D-B7D7-4FBB-AEE5-4D94B9819AFB}"/>
              </a:ext>
              <a:ext uri="{C183D7F6-B498-43B3-948B-1728B52AA6E4}">
                <adec:decorative xmlns:adec="http://schemas.microsoft.com/office/drawing/2017/decorative" val="1"/>
              </a:ext>
            </a:extLst>
          </p:cNvPr>
          <p:cNvGrpSpPr/>
          <p:nvPr/>
        </p:nvGrpSpPr>
        <p:grpSpPr>
          <a:xfrm>
            <a:off x="4711832" y="2361297"/>
            <a:ext cx="3066783" cy="2808887"/>
            <a:chOff x="4562609" y="2356715"/>
            <a:chExt cx="3066783" cy="2808887"/>
          </a:xfrm>
        </p:grpSpPr>
        <p:sp>
          <p:nvSpPr>
            <p:cNvPr id="10" name="Rectangle 9">
              <a:extLst>
                <a:ext uri="{FF2B5EF4-FFF2-40B4-BE49-F238E27FC236}">
                  <a16:creationId xmlns:a16="http://schemas.microsoft.com/office/drawing/2014/main" id="{CCA14AF5-80D9-43FC-A684-A5159683A1B1}"/>
                </a:ext>
              </a:extLst>
            </p:cNvPr>
            <p:cNvSpPr/>
            <p:nvPr/>
          </p:nvSpPr>
          <p:spPr bwMode="auto">
            <a:xfrm>
              <a:off x="4562609" y="2356715"/>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11" name="Text Placeholder 2">
              <a:extLst>
                <a:ext uri="{FF2B5EF4-FFF2-40B4-BE49-F238E27FC236}">
                  <a16:creationId xmlns:a16="http://schemas.microsoft.com/office/drawing/2014/main" id="{8A5CB53F-5226-4709-A98F-75BC0EEEC43E}"/>
                </a:ext>
              </a:extLst>
            </p:cNvPr>
            <p:cNvSpPr txBox="1">
              <a:spLocks/>
            </p:cNvSpPr>
            <p:nvPr/>
          </p:nvSpPr>
          <p:spPr>
            <a:xfrm>
              <a:off x="4562610" y="3380620"/>
              <a:ext cx="3066782" cy="1206421"/>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spcAft>
                  <a:spcPts val="1176"/>
                </a:spcAft>
                <a:buNone/>
                <a:defRPr/>
              </a:pPr>
              <a:r>
                <a:rPr lang="en-US" sz="1568" dirty="0">
                  <a:solidFill>
                    <a:srgbClr val="000000"/>
                  </a:solidFill>
                  <a:latin typeface="Segoe UI"/>
                </a:rPr>
                <a:t>Enable </a:t>
              </a:r>
              <a:r>
                <a:rPr lang="en-US" sz="1568" dirty="0">
                  <a:solidFill>
                    <a:srgbClr val="0078D3"/>
                  </a:solidFill>
                  <a:latin typeface="Segoe UI Semibold"/>
                </a:rPr>
                <a:t>Customer workloads,</a:t>
              </a:r>
              <a:r>
                <a:rPr lang="en-US" sz="1568" dirty="0">
                  <a:solidFill>
                    <a:srgbClr val="000000"/>
                  </a:solidFill>
                  <a:latin typeface="Segoe UI"/>
                </a:rPr>
                <a:t> </a:t>
              </a:r>
              <a:br>
                <a:rPr lang="en-US" sz="1568" dirty="0">
                  <a:solidFill>
                    <a:srgbClr val="000000"/>
                  </a:solidFill>
                  <a:latin typeface="Segoe UI"/>
                </a:rPr>
              </a:br>
              <a:r>
                <a:rPr lang="en-US" sz="1568" dirty="0">
                  <a:solidFill>
                    <a:srgbClr val="000000"/>
                  </a:solidFill>
                  <a:latin typeface="Segoe UI"/>
                </a:rPr>
                <a:t>confidential blockchain,</a:t>
              </a:r>
              <a:br>
                <a:rPr lang="en-US" sz="1568" dirty="0">
                  <a:solidFill>
                    <a:srgbClr val="000000"/>
                  </a:solidFill>
                  <a:latin typeface="Segoe UI"/>
                </a:rPr>
              </a:br>
              <a:r>
                <a:rPr lang="en-US" sz="1568" dirty="0">
                  <a:solidFill>
                    <a:srgbClr val="000000"/>
                  </a:solidFill>
                  <a:latin typeface="Segoe UI"/>
                </a:rPr>
                <a:t>secrets storage and processing, analytics, ML training and inferencing, datastores, IoT</a:t>
              </a:r>
            </a:p>
          </p:txBody>
        </p:sp>
      </p:grpSp>
      <p:sp>
        <p:nvSpPr>
          <p:cNvPr id="12" name="Oval 11">
            <a:extLst>
              <a:ext uri="{FF2B5EF4-FFF2-40B4-BE49-F238E27FC236}">
                <a16:creationId xmlns:a16="http://schemas.microsoft.com/office/drawing/2014/main" id="{78A1B2A4-ED68-40E7-B38F-F32B6EEE63A1}"/>
              </a:ext>
            </a:extLst>
          </p:cNvPr>
          <p:cNvSpPr/>
          <p:nvPr/>
        </p:nvSpPr>
        <p:spPr bwMode="auto">
          <a:xfrm>
            <a:off x="1662386"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1</a:t>
            </a:r>
          </a:p>
        </p:txBody>
      </p:sp>
      <p:sp>
        <p:nvSpPr>
          <p:cNvPr id="13" name="Oval 12">
            <a:extLst>
              <a:ext uri="{FF2B5EF4-FFF2-40B4-BE49-F238E27FC236}">
                <a16:creationId xmlns:a16="http://schemas.microsoft.com/office/drawing/2014/main" id="{7B406B88-7AC9-4069-B52A-B8C2CA07FAFA}"/>
              </a:ext>
            </a:extLst>
          </p:cNvPr>
          <p:cNvSpPr/>
          <p:nvPr/>
        </p:nvSpPr>
        <p:spPr bwMode="auto">
          <a:xfrm>
            <a:off x="5642383"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2</a:t>
            </a:r>
          </a:p>
        </p:txBody>
      </p:sp>
      <p:sp>
        <p:nvSpPr>
          <p:cNvPr id="14" name="Oval 13">
            <a:extLst>
              <a:ext uri="{FF2B5EF4-FFF2-40B4-BE49-F238E27FC236}">
                <a16:creationId xmlns:a16="http://schemas.microsoft.com/office/drawing/2014/main" id="{85D526F3-5A31-47D0-919F-BA5EC6AAB613}"/>
              </a:ext>
            </a:extLst>
          </p:cNvPr>
          <p:cNvSpPr/>
          <p:nvPr/>
        </p:nvSpPr>
        <p:spPr bwMode="auto">
          <a:xfrm>
            <a:off x="9622380"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3</a:t>
            </a:r>
          </a:p>
        </p:txBody>
      </p:sp>
    </p:spTree>
    <p:extLst>
      <p:ext uri="{BB962C8B-B14F-4D97-AF65-F5344CB8AC3E}">
        <p14:creationId xmlns:p14="http://schemas.microsoft.com/office/powerpoint/2010/main" val="750691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2"/>
                                        </p:tgtEl>
                                      </p:cBhvr>
                                      <p:by x="0" y="0"/>
                                    </p:animScale>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500"/>
                                  </p:stCondLst>
                                  <p:childTnLst>
                                    <p:animMotion origin="layout" path="M -4.71024E-6 3.2138E-6 L -4.71024E-6 0.05946 " pathEditMode="relative" rAng="0" ptsTypes="AA">
                                      <p:cBhvr>
                                        <p:cTn id="13" dur="750" spd="-100000" fill="hold"/>
                                        <p:tgtEl>
                                          <p:spTgt spid="4"/>
                                        </p:tgtEl>
                                        <p:attrNameLst>
                                          <p:attrName>ppt_x</p:attrName>
                                          <p:attrName>ppt_y</p:attrName>
                                        </p:attrNameLst>
                                      </p:cBhvr>
                                      <p:rCtr x="0" y="2973"/>
                                    </p:animMotion>
                                  </p:childTnLst>
                                </p:cTn>
                              </p:par>
                              <p:par>
                                <p:cTn id="14" presetID="10" presetClass="entr" presetSubtype="0"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500"/>
                                  </p:stCondLst>
                                  <p:childTnLst>
                                    <p:animMotion origin="layout" path="M -4.71024E-6 -2.43305E-6 L -4.71024E-6 0.05947 " pathEditMode="relative" rAng="0" ptsTypes="AA">
                                      <p:cBhvr>
                                        <p:cTn id="18" dur="750" spd="-100000" fill="hold"/>
                                        <p:tgtEl>
                                          <p:spTgt spid="5"/>
                                        </p:tgtEl>
                                        <p:attrNameLst>
                                          <p:attrName>ppt_x</p:attrName>
                                          <p:attrName>ppt_y</p:attrName>
                                        </p:attrNameLst>
                                      </p:cBhvr>
                                      <p:rCtr x="0" y="2973"/>
                                    </p:animMotion>
                                  </p:childTnLst>
                                </p:cTn>
                              </p:par>
                              <p:par>
                                <p:cTn id="19" presetID="1" presetClass="entr" presetSubtype="0" fill="hold" grpId="0" nodeType="withEffect">
                                  <p:stCondLst>
                                    <p:cond delay="750"/>
                                  </p:stCondLst>
                                  <p:childTnLst>
                                    <p:set>
                                      <p:cBhvr>
                                        <p:cTn id="20" dur="1" fill="hold">
                                          <p:stCondLst>
                                            <p:cond delay="0"/>
                                          </p:stCondLst>
                                        </p:cTn>
                                        <p:tgtEl>
                                          <p:spTgt spid="13"/>
                                        </p:tgtEl>
                                        <p:attrNameLst>
                                          <p:attrName>style.visibility</p:attrName>
                                        </p:attrNameLst>
                                      </p:cBhvr>
                                      <p:to>
                                        <p:strVal val="visible"/>
                                      </p:to>
                                    </p:set>
                                  </p:childTnLst>
                                </p:cTn>
                              </p:par>
                              <p:par>
                                <p:cTn id="21" presetID="6" presetClass="emph" presetSubtype="0" accel="100000" autoRev="1" fill="hold" grpId="1" nodeType="withEffect">
                                  <p:stCondLst>
                                    <p:cond delay="250"/>
                                  </p:stCondLst>
                                  <p:childTnLst>
                                    <p:animScale>
                                      <p:cBhvr>
                                        <p:cTn id="22" dur="500" fill="hold"/>
                                        <p:tgtEl>
                                          <p:spTgt spid="13"/>
                                        </p:tgtEl>
                                      </p:cBhvr>
                                      <p:by x="0" y="0"/>
                                    </p:animScale>
                                  </p:childTnLst>
                                </p:cTn>
                              </p:par>
                              <p:par>
                                <p:cTn id="23" presetID="10" presetClass="entr" presetSubtype="0" fill="hold" nodeType="withEffect">
                                  <p:stCondLst>
                                    <p:cond delay="7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42" presetClass="path" presetSubtype="0" decel="100000" fill="hold" nodeType="withEffect">
                                  <p:stCondLst>
                                    <p:cond delay="750"/>
                                  </p:stCondLst>
                                  <p:childTnLst>
                                    <p:animMotion origin="layout" path="M -2.80827E-8 3.2138E-6 L -2.80827E-8 0.05946 " pathEditMode="relative" rAng="0" ptsTypes="AA">
                                      <p:cBhvr>
                                        <p:cTn id="27" dur="750" spd="-100000" fill="hold"/>
                                        <p:tgtEl>
                                          <p:spTgt spid="9"/>
                                        </p:tgtEl>
                                        <p:attrNameLst>
                                          <p:attrName>ppt_x</p:attrName>
                                          <p:attrName>ppt_y</p:attrName>
                                        </p:attrNameLst>
                                      </p:cBhvr>
                                      <p:rCtr x="0" y="2973"/>
                                    </p:animMotion>
                                  </p:childTnLst>
                                </p:cTn>
                              </p:par>
                              <p:par>
                                <p:cTn id="28" presetID="1" presetClass="entr" presetSubtype="0" fill="hold" grpId="0" nodeType="withEffect">
                                  <p:stCondLst>
                                    <p:cond delay="1000"/>
                                  </p:stCondLst>
                                  <p:childTnLst>
                                    <p:set>
                                      <p:cBhvr>
                                        <p:cTn id="29" dur="1" fill="hold">
                                          <p:stCondLst>
                                            <p:cond delay="0"/>
                                          </p:stCondLst>
                                        </p:cTn>
                                        <p:tgtEl>
                                          <p:spTgt spid="14"/>
                                        </p:tgtEl>
                                        <p:attrNameLst>
                                          <p:attrName>style.visibility</p:attrName>
                                        </p:attrNameLst>
                                      </p:cBhvr>
                                      <p:to>
                                        <p:strVal val="visible"/>
                                      </p:to>
                                    </p:set>
                                  </p:childTnLst>
                                </p:cTn>
                              </p:par>
                              <p:par>
                                <p:cTn id="30" presetID="6" presetClass="emph" presetSubtype="0" accel="100000" autoRev="1" fill="hold" grpId="1" nodeType="withEffect">
                                  <p:stCondLst>
                                    <p:cond delay="500"/>
                                  </p:stCondLst>
                                  <p:childTnLst>
                                    <p:animScale>
                                      <p:cBhvr>
                                        <p:cTn id="31" dur="500" fill="hold"/>
                                        <p:tgtEl>
                                          <p:spTgt spid="14"/>
                                        </p:tgtEl>
                                      </p:cBhvr>
                                      <p:by x="0" y="0"/>
                                    </p:animScale>
                                  </p:childTnLst>
                                </p:cTn>
                              </p:par>
                              <p:par>
                                <p:cTn id="32" presetID="10" presetClass="entr" presetSubtype="0" fill="hold" nodeType="with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42" presetClass="path" presetSubtype="0" decel="100000" fill="hold" nodeType="withEffect">
                                  <p:stCondLst>
                                    <p:cond delay="1000"/>
                                  </p:stCondLst>
                                  <p:childTnLst>
                                    <p:animMotion origin="layout" path="M 4.65407E-6 3.2138E-6 L 4.65407E-6 0.05946 " pathEditMode="relative" rAng="0" ptsTypes="AA">
                                      <p:cBhvr>
                                        <p:cTn id="36" dur="750" spd="-100000" fill="hold"/>
                                        <p:tgtEl>
                                          <p:spTgt spid="6"/>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12" grpId="0" animBg="1"/>
      <p:bldP spid="12" grpId="1" animBg="1"/>
      <p:bldP spid="13" grpId="0" animBg="1"/>
      <p:bldP spid="13"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5920-B992-47AC-81E9-16D7438337A0}"/>
              </a:ext>
            </a:extLst>
          </p:cNvPr>
          <p:cNvSpPr>
            <a:spLocks noGrp="1"/>
          </p:cNvSpPr>
          <p:nvPr>
            <p:ph type="title"/>
          </p:nvPr>
        </p:nvSpPr>
        <p:spPr/>
        <p:txBody>
          <a:bodyPr/>
          <a:lstStyle/>
          <a:p>
            <a:r>
              <a:rPr lang="en-US" dirty="0"/>
              <a:t>An enclave-based application model</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a:t>
            </a:r>
            <a:endParaRPr lang="en-US" dirty="0"/>
          </a:p>
        </p:txBody>
      </p:sp>
      <p:grpSp>
        <p:nvGrpSpPr>
          <p:cNvPr id="70" name="Group 69">
            <a:extLst>
              <a:ext uri="{FF2B5EF4-FFF2-40B4-BE49-F238E27FC236}">
                <a16:creationId xmlns:a16="http://schemas.microsoft.com/office/drawing/2014/main" id="{1AA30836-4FF6-41EE-8EB2-BCD3E5845CA0}"/>
              </a:ext>
            </a:extLst>
          </p:cNvPr>
          <p:cNvGrpSpPr/>
          <p:nvPr/>
        </p:nvGrpSpPr>
        <p:grpSpPr>
          <a:xfrm>
            <a:off x="960437" y="2278062"/>
            <a:ext cx="1792911" cy="1649419"/>
            <a:chOff x="562940" y="2059498"/>
            <a:chExt cx="1792911" cy="1649419"/>
          </a:xfrm>
        </p:grpSpPr>
        <p:grpSp>
          <p:nvGrpSpPr>
            <p:cNvPr id="71" name="Group 70">
              <a:extLst>
                <a:ext uri="{FF2B5EF4-FFF2-40B4-BE49-F238E27FC236}">
                  <a16:creationId xmlns:a16="http://schemas.microsoft.com/office/drawing/2014/main" id="{43BAFBBF-CC7C-4C54-8D1C-A8334692CB05}"/>
                </a:ext>
              </a:extLst>
            </p:cNvPr>
            <p:cNvGrpSpPr/>
            <p:nvPr/>
          </p:nvGrpSpPr>
          <p:grpSpPr>
            <a:xfrm>
              <a:off x="562940" y="2059498"/>
              <a:ext cx="1792911" cy="1649419"/>
              <a:chOff x="498434" y="1548811"/>
              <a:chExt cx="1757915" cy="1617224"/>
            </a:xfrm>
          </p:grpSpPr>
          <p:sp>
            <p:nvSpPr>
              <p:cNvPr id="75" name="Rectangle 74">
                <a:extLst>
                  <a:ext uri="{FF2B5EF4-FFF2-40B4-BE49-F238E27FC236}">
                    <a16:creationId xmlns:a16="http://schemas.microsoft.com/office/drawing/2014/main" id="{175C8947-72F2-4CB2-AE48-912A2D7E554C}"/>
                  </a:ext>
                </a:extLst>
              </p:cNvPr>
              <p:cNvSpPr/>
              <p:nvPr/>
            </p:nvSpPr>
            <p:spPr bwMode="auto">
              <a:xfrm>
                <a:off x="568779" y="1548811"/>
                <a:ext cx="1617226" cy="1617224"/>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D91227A3-A064-45D9-BC88-F2EC8EFC248F}"/>
                  </a:ext>
                </a:extLst>
              </p:cNvPr>
              <p:cNvSpPr txBox="1">
                <a:spLocks/>
              </p:cNvSpPr>
              <p:nvPr/>
            </p:nvSpPr>
            <p:spPr>
              <a:xfrm>
                <a:off x="498434" y="1608031"/>
                <a:ext cx="1757915"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rPr>
                  <a:t>User</a:t>
                </a:r>
                <a:endParaRPr kumimoji="0" lang="en-US" sz="1836" b="0" i="0" u="none" strike="noStrike" kern="1200" cap="none" spc="0" normalizeH="0" baseline="-2500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endParaRPr>
              </a:p>
            </p:txBody>
          </p:sp>
        </p:grpSp>
        <p:grpSp>
          <p:nvGrpSpPr>
            <p:cNvPr id="72" name="Group 4">
              <a:extLst>
                <a:ext uri="{FF2B5EF4-FFF2-40B4-BE49-F238E27FC236}">
                  <a16:creationId xmlns:a16="http://schemas.microsoft.com/office/drawing/2014/main" id="{9D04F42D-4A3A-4C58-A18A-B3242E818EE8}"/>
                </a:ext>
              </a:extLst>
            </p:cNvPr>
            <p:cNvGrpSpPr>
              <a:grpSpLocks noChangeAspect="1"/>
            </p:cNvGrpSpPr>
            <p:nvPr/>
          </p:nvGrpSpPr>
          <p:grpSpPr bwMode="auto">
            <a:xfrm>
              <a:off x="1212201" y="2690391"/>
              <a:ext cx="494389" cy="613409"/>
              <a:chOff x="404" y="1797"/>
              <a:chExt cx="270" cy="335"/>
            </a:xfrm>
            <a:solidFill>
              <a:srgbClr val="000000"/>
            </a:solidFill>
          </p:grpSpPr>
          <p:sp>
            <p:nvSpPr>
              <p:cNvPr id="73" name="Freeform 5">
                <a:extLst>
                  <a:ext uri="{FF2B5EF4-FFF2-40B4-BE49-F238E27FC236}">
                    <a16:creationId xmlns:a16="http://schemas.microsoft.com/office/drawing/2014/main" id="{47CD038D-767E-47A2-9BA8-2940E5B202F9}"/>
                  </a:ext>
                </a:extLst>
              </p:cNvPr>
              <p:cNvSpPr>
                <a:spLocks/>
              </p:cNvSpPr>
              <p:nvPr/>
            </p:nvSpPr>
            <p:spPr bwMode="auto">
              <a:xfrm>
                <a:off x="450" y="1797"/>
                <a:ext cx="179" cy="179"/>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74" name="Freeform 6">
                <a:extLst>
                  <a:ext uri="{FF2B5EF4-FFF2-40B4-BE49-F238E27FC236}">
                    <a16:creationId xmlns:a16="http://schemas.microsoft.com/office/drawing/2014/main" id="{5FB54D06-C379-4039-9C56-F2CADFF71D31}"/>
                  </a:ext>
                </a:extLst>
              </p:cNvPr>
              <p:cNvSpPr>
                <a:spLocks/>
              </p:cNvSpPr>
              <p:nvPr/>
            </p:nvSpPr>
            <p:spPr bwMode="auto">
              <a:xfrm>
                <a:off x="404" y="1998"/>
                <a:ext cx="270" cy="13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nvGrpSpPr>
          <p:cNvPr id="77" name="Group 76">
            <a:extLst>
              <a:ext uri="{FF2B5EF4-FFF2-40B4-BE49-F238E27FC236}">
                <a16:creationId xmlns:a16="http://schemas.microsoft.com/office/drawing/2014/main" id="{B8D43E9F-8E6A-4773-AB6E-25726F2A2C8E}"/>
              </a:ext>
            </a:extLst>
          </p:cNvPr>
          <p:cNvGrpSpPr/>
          <p:nvPr/>
        </p:nvGrpSpPr>
        <p:grpSpPr>
          <a:xfrm>
            <a:off x="918839" y="4118414"/>
            <a:ext cx="1876106" cy="1649419"/>
            <a:chOff x="521342" y="3899850"/>
            <a:chExt cx="1876106" cy="1649419"/>
          </a:xfrm>
        </p:grpSpPr>
        <p:grpSp>
          <p:nvGrpSpPr>
            <p:cNvPr id="78" name="Group 77">
              <a:extLst>
                <a:ext uri="{FF2B5EF4-FFF2-40B4-BE49-F238E27FC236}">
                  <a16:creationId xmlns:a16="http://schemas.microsoft.com/office/drawing/2014/main" id="{68C42970-B418-4E97-BAEA-28CAEC20691B}"/>
                </a:ext>
              </a:extLst>
            </p:cNvPr>
            <p:cNvGrpSpPr/>
            <p:nvPr/>
          </p:nvGrpSpPr>
          <p:grpSpPr>
            <a:xfrm>
              <a:off x="521342" y="3899850"/>
              <a:ext cx="1876106" cy="1649419"/>
              <a:chOff x="453515" y="3505000"/>
              <a:chExt cx="1839487" cy="1617224"/>
            </a:xfrm>
          </p:grpSpPr>
          <p:sp>
            <p:nvSpPr>
              <p:cNvPr id="82" name="Rectangle 81">
                <a:extLst>
                  <a:ext uri="{FF2B5EF4-FFF2-40B4-BE49-F238E27FC236}">
                    <a16:creationId xmlns:a16="http://schemas.microsoft.com/office/drawing/2014/main" id="{4269A001-DD7C-4721-A8C7-CBD519F5467C}"/>
                  </a:ext>
                </a:extLst>
              </p:cNvPr>
              <p:cNvSpPr/>
              <p:nvPr/>
            </p:nvSpPr>
            <p:spPr bwMode="auto">
              <a:xfrm>
                <a:off x="564646" y="3505000"/>
                <a:ext cx="1617226" cy="1617224"/>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itle 1">
                <a:extLst>
                  <a:ext uri="{FF2B5EF4-FFF2-40B4-BE49-F238E27FC236}">
                    <a16:creationId xmlns:a16="http://schemas.microsoft.com/office/drawing/2014/main" id="{1083A0B9-624A-484F-B01F-11FC1C1A121C}"/>
                  </a:ext>
                </a:extLst>
              </p:cNvPr>
              <p:cNvSpPr txBox="1">
                <a:spLocks/>
              </p:cNvSpPr>
              <p:nvPr/>
            </p:nvSpPr>
            <p:spPr>
              <a:xfrm>
                <a:off x="453515" y="3558314"/>
                <a:ext cx="1839487" cy="5200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rPr>
                  <a:t>App</a:t>
                </a:r>
              </a:p>
            </p:txBody>
          </p:sp>
        </p:grpSp>
        <p:grpSp>
          <p:nvGrpSpPr>
            <p:cNvPr id="79" name="Group 9">
              <a:extLst>
                <a:ext uri="{FF2B5EF4-FFF2-40B4-BE49-F238E27FC236}">
                  <a16:creationId xmlns:a16="http://schemas.microsoft.com/office/drawing/2014/main" id="{0B2AC080-0EC4-4B5B-8A01-24BC98457348}"/>
                </a:ext>
              </a:extLst>
            </p:cNvPr>
            <p:cNvGrpSpPr>
              <a:grpSpLocks noChangeAspect="1"/>
            </p:cNvGrpSpPr>
            <p:nvPr/>
          </p:nvGrpSpPr>
          <p:grpSpPr bwMode="auto">
            <a:xfrm>
              <a:off x="1084447" y="4557679"/>
              <a:ext cx="749897" cy="636276"/>
              <a:chOff x="408" y="2886"/>
              <a:chExt cx="264" cy="224"/>
            </a:xfrm>
          </p:grpSpPr>
          <p:sp>
            <p:nvSpPr>
              <p:cNvPr id="80" name="Freeform 10">
                <a:extLst>
                  <a:ext uri="{FF2B5EF4-FFF2-40B4-BE49-F238E27FC236}">
                    <a16:creationId xmlns:a16="http://schemas.microsoft.com/office/drawing/2014/main" id="{BE34545C-9EFF-43A7-9B61-91A70BEB0042}"/>
                  </a:ext>
                </a:extLst>
              </p:cNvPr>
              <p:cNvSpPr>
                <a:spLocks noEditPoints="1"/>
              </p:cNvSpPr>
              <p:nvPr/>
            </p:nvSpPr>
            <p:spPr bwMode="auto">
              <a:xfrm>
                <a:off x="581" y="2886"/>
                <a:ext cx="91" cy="160"/>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1" name="Freeform 11">
                <a:extLst>
                  <a:ext uri="{FF2B5EF4-FFF2-40B4-BE49-F238E27FC236}">
                    <a16:creationId xmlns:a16="http://schemas.microsoft.com/office/drawing/2014/main" id="{DE9986EF-489A-45D5-A246-3219F904CEFF}"/>
                  </a:ext>
                </a:extLst>
              </p:cNvPr>
              <p:cNvSpPr>
                <a:spLocks noEditPoints="1"/>
              </p:cNvSpPr>
              <p:nvPr/>
            </p:nvSpPr>
            <p:spPr bwMode="auto">
              <a:xfrm>
                <a:off x="408" y="2945"/>
                <a:ext cx="232" cy="165"/>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nvGrpSpPr>
          <p:cNvPr id="84" name="Group 83">
            <a:extLst>
              <a:ext uri="{FF2B5EF4-FFF2-40B4-BE49-F238E27FC236}">
                <a16:creationId xmlns:a16="http://schemas.microsoft.com/office/drawing/2014/main" id="{DDC80042-08F3-4E75-B7EF-7883F75DD3D3}"/>
              </a:ext>
            </a:extLst>
          </p:cNvPr>
          <p:cNvGrpSpPr/>
          <p:nvPr/>
        </p:nvGrpSpPr>
        <p:grpSpPr>
          <a:xfrm>
            <a:off x="2794945" y="1496308"/>
            <a:ext cx="8619811" cy="5065284"/>
            <a:chOff x="2349788" y="1223163"/>
            <a:chExt cx="8451562" cy="4966416"/>
          </a:xfrm>
        </p:grpSpPr>
        <p:sp>
          <p:nvSpPr>
            <p:cNvPr id="85" name="Rectangle 84">
              <a:extLst>
                <a:ext uri="{FF2B5EF4-FFF2-40B4-BE49-F238E27FC236}">
                  <a16:creationId xmlns:a16="http://schemas.microsoft.com/office/drawing/2014/main" id="{85B3A2CF-DA9A-4C40-9356-99161F88FF64}"/>
                </a:ext>
              </a:extLst>
            </p:cNvPr>
            <p:cNvSpPr/>
            <p:nvPr/>
          </p:nvSpPr>
          <p:spPr>
            <a:xfrm>
              <a:off x="3594945" y="1223163"/>
              <a:ext cx="7206405" cy="4966416"/>
            </a:xfrm>
            <a:prstGeom prst="rect">
              <a:avLst/>
            </a:prstGeom>
            <a:solidFill>
              <a:srgbClr val="FFFFFF">
                <a:lumMod val="95000"/>
              </a:srgbClr>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86" name="Title 1">
              <a:extLst>
                <a:ext uri="{FF2B5EF4-FFF2-40B4-BE49-F238E27FC236}">
                  <a16:creationId xmlns:a16="http://schemas.microsoft.com/office/drawing/2014/main" id="{4CD413BF-5AAE-407E-891B-927CA63D1FD9}"/>
                </a:ext>
              </a:extLst>
            </p:cNvPr>
            <p:cNvSpPr txBox="1">
              <a:spLocks/>
            </p:cNvSpPr>
            <p:nvPr/>
          </p:nvSpPr>
          <p:spPr>
            <a:xfrm>
              <a:off x="3691411" y="1317530"/>
              <a:ext cx="2713381"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lang="en-US" sz="4000" b="0" kern="1200" dirty="0">
                  <a:solidFill>
                    <a:schemeClr val="accent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48" b="0" i="0" u="none" strike="noStrike" kern="1200" cap="none" spc="0" normalizeH="0" baseline="0" noProof="0" dirty="0">
                  <a:ln>
                    <a:noFill/>
                  </a:ln>
                  <a:solidFill>
                    <a:srgbClr val="000000"/>
                  </a:solidFill>
                  <a:effectLst/>
                  <a:uLnTx/>
                  <a:uFillTx/>
                  <a:latin typeface="Segoe UI Semibold"/>
                  <a:ea typeface="+mj-ea"/>
                  <a:cs typeface="Segoe UI" panose="020B0502040204020203" pitchFamily="34" charset="0"/>
                </a:rPr>
                <a:t>Node</a:t>
              </a:r>
            </a:p>
          </p:txBody>
        </p:sp>
        <p:sp>
          <p:nvSpPr>
            <p:cNvPr id="87" name="Rectangle 86">
              <a:extLst>
                <a:ext uri="{FF2B5EF4-FFF2-40B4-BE49-F238E27FC236}">
                  <a16:creationId xmlns:a16="http://schemas.microsoft.com/office/drawing/2014/main" id="{DB0EADDB-402C-416B-A04E-B31114A3D3B3}"/>
                </a:ext>
              </a:extLst>
            </p:cNvPr>
            <p:cNvSpPr/>
            <p:nvPr/>
          </p:nvSpPr>
          <p:spPr>
            <a:xfrm>
              <a:off x="6649084" y="1408627"/>
              <a:ext cx="3907974" cy="4606546"/>
            </a:xfrm>
            <a:prstGeom prst="rect">
              <a:avLst/>
            </a:prstGeom>
            <a:solidFill>
              <a:srgbClr val="FFFFFF">
                <a:lumMod val="8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0149F873-1010-4A92-B3D7-62DA360B367E}"/>
                </a:ext>
              </a:extLst>
            </p:cNvPr>
            <p:cNvSpPr/>
            <p:nvPr/>
          </p:nvSpPr>
          <p:spPr>
            <a:xfrm>
              <a:off x="7982682" y="1635729"/>
              <a:ext cx="2333623" cy="2305011"/>
            </a:xfrm>
            <a:prstGeom prst="rect">
              <a:avLst/>
            </a:prstGeom>
            <a:solidFill>
              <a:srgbClr val="FFFFFF">
                <a:lumMod val="75000"/>
              </a:srgbClr>
            </a:solidFill>
            <a:ln w="6350" cap="flat" cmpd="sng" algn="ctr">
              <a:noFill/>
              <a:prstDash val="solid"/>
            </a:ln>
            <a:effectLst/>
          </p:spPr>
          <p:txBody>
            <a:bodyPr tIns="9326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1</a:t>
              </a:r>
            </a:p>
          </p:txBody>
        </p:sp>
        <p:sp>
          <p:nvSpPr>
            <p:cNvPr id="89" name="Title 1">
              <a:extLst>
                <a:ext uri="{FF2B5EF4-FFF2-40B4-BE49-F238E27FC236}">
                  <a16:creationId xmlns:a16="http://schemas.microsoft.com/office/drawing/2014/main" id="{6CCDEC61-241A-4499-81CE-EA5F651C450A}"/>
                </a:ext>
              </a:extLst>
            </p:cNvPr>
            <p:cNvSpPr txBox="1">
              <a:spLocks/>
            </p:cNvSpPr>
            <p:nvPr/>
          </p:nvSpPr>
          <p:spPr>
            <a:xfrm>
              <a:off x="5655803" y="1396020"/>
              <a:ext cx="2800018"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Semibold"/>
                  <a:ea typeface="+mj-ea"/>
                  <a:cs typeface="Segoe UI" panose="020B0502040204020203" pitchFamily="34" charset="0"/>
                </a:rPr>
                <a:t>TEE</a:t>
              </a:r>
              <a:endParaRPr kumimoji="0" lang="en-US" sz="1836" b="0" i="0" u="none" strike="noStrike" kern="1200" cap="none" spc="0" normalizeH="0" baseline="-25000" noProof="0">
                <a:ln>
                  <a:noFill/>
                </a:ln>
                <a:solidFill>
                  <a:srgbClr val="000000"/>
                </a:solidFill>
                <a:effectLst/>
                <a:uLnTx/>
                <a:uFillTx/>
                <a:latin typeface="Segoe UI Semibold"/>
                <a:ea typeface="+mj-ea"/>
                <a:cs typeface="Segoe UI" panose="020B0502040204020203" pitchFamily="34" charset="0"/>
              </a:endParaRPr>
            </a:p>
          </p:txBody>
        </p:sp>
        <p:cxnSp>
          <p:nvCxnSpPr>
            <p:cNvPr id="90" name="Straight Arrow Connector 89">
              <a:extLst>
                <a:ext uri="{FF2B5EF4-FFF2-40B4-BE49-F238E27FC236}">
                  <a16:creationId xmlns:a16="http://schemas.microsoft.com/office/drawing/2014/main" id="{C0BBEF80-2834-4AAA-9EFF-1C9E9DFC9749}"/>
                </a:ext>
              </a:extLst>
            </p:cNvPr>
            <p:cNvCxnSpPr>
              <a:cxnSpLocks/>
              <a:endCxn id="88" idx="1"/>
            </p:cNvCxnSpPr>
            <p:nvPr/>
          </p:nvCxnSpPr>
          <p:spPr>
            <a:xfrm flipV="1">
              <a:off x="6166730" y="2788235"/>
              <a:ext cx="1815952" cy="8162"/>
            </a:xfrm>
            <a:prstGeom prst="straightConnector1">
              <a:avLst/>
            </a:prstGeom>
            <a:noFill/>
            <a:ln w="19050" cap="flat" cmpd="sng" algn="ctr">
              <a:solidFill>
                <a:srgbClr val="0078D3"/>
              </a:solidFill>
              <a:prstDash val="solid"/>
              <a:tailEnd type="arrow"/>
            </a:ln>
            <a:effectLst/>
          </p:spPr>
        </p:cxnSp>
        <p:cxnSp>
          <p:nvCxnSpPr>
            <p:cNvPr id="91" name="Straight Arrow Connector 90">
              <a:extLst>
                <a:ext uri="{FF2B5EF4-FFF2-40B4-BE49-F238E27FC236}">
                  <a16:creationId xmlns:a16="http://schemas.microsoft.com/office/drawing/2014/main" id="{A133E8C6-1098-437A-9984-B1A4945278CF}"/>
                </a:ext>
              </a:extLst>
            </p:cNvPr>
            <p:cNvCxnSpPr>
              <a:cxnSpLocks/>
            </p:cNvCxnSpPr>
            <p:nvPr/>
          </p:nvCxnSpPr>
          <p:spPr>
            <a:xfrm>
              <a:off x="2349788" y="2796397"/>
              <a:ext cx="2397107" cy="1"/>
            </a:xfrm>
            <a:prstGeom prst="straightConnector1">
              <a:avLst/>
            </a:prstGeom>
            <a:noFill/>
            <a:ln w="19050" cap="flat" cmpd="sng" algn="ctr">
              <a:solidFill>
                <a:srgbClr val="0078D3"/>
              </a:solidFill>
              <a:prstDash val="solid"/>
              <a:headEnd type="oval"/>
              <a:tailEnd type="none"/>
            </a:ln>
            <a:effectLst/>
          </p:spPr>
        </p:cxnSp>
        <p:sp>
          <p:nvSpPr>
            <p:cNvPr id="92" name="Rectangle 91">
              <a:extLst>
                <a:ext uri="{FF2B5EF4-FFF2-40B4-BE49-F238E27FC236}">
                  <a16:creationId xmlns:a16="http://schemas.microsoft.com/office/drawing/2014/main" id="{269F8379-E30D-4763-8CF1-51D2FB97B70A}"/>
                </a:ext>
              </a:extLst>
            </p:cNvPr>
            <p:cNvSpPr/>
            <p:nvPr/>
          </p:nvSpPr>
          <p:spPr>
            <a:xfrm>
              <a:off x="8296764" y="2120671"/>
              <a:ext cx="1733440" cy="713930"/>
            </a:xfrm>
            <a:prstGeom prst="rect">
              <a:avLst/>
            </a:prstGeom>
            <a:solidFill>
              <a:srgbClr val="0078D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Code</a:t>
              </a:r>
            </a:p>
          </p:txBody>
        </p:sp>
        <p:sp>
          <p:nvSpPr>
            <p:cNvPr id="93" name="Rectangle 92">
              <a:extLst>
                <a:ext uri="{FF2B5EF4-FFF2-40B4-BE49-F238E27FC236}">
                  <a16:creationId xmlns:a16="http://schemas.microsoft.com/office/drawing/2014/main" id="{F1308CA6-2229-472D-B243-2F27CDFC772E}"/>
                </a:ext>
              </a:extLst>
            </p:cNvPr>
            <p:cNvSpPr/>
            <p:nvPr/>
          </p:nvSpPr>
          <p:spPr>
            <a:xfrm>
              <a:off x="8296764" y="2936516"/>
              <a:ext cx="1733440" cy="713930"/>
            </a:xfrm>
            <a:prstGeom prst="rect">
              <a:avLst/>
            </a:prstGeom>
            <a:solidFill>
              <a:srgbClr val="0078D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Data</a:t>
              </a:r>
            </a:p>
          </p:txBody>
        </p:sp>
        <p:sp>
          <p:nvSpPr>
            <p:cNvPr id="94" name="Rectangle 93">
              <a:extLst>
                <a:ext uri="{FF2B5EF4-FFF2-40B4-BE49-F238E27FC236}">
                  <a16:creationId xmlns:a16="http://schemas.microsoft.com/office/drawing/2014/main" id="{DD661936-1A54-42B1-9C96-9E7EEAD81D8F}"/>
                </a:ext>
              </a:extLst>
            </p:cNvPr>
            <p:cNvSpPr/>
            <p:nvPr/>
          </p:nvSpPr>
          <p:spPr>
            <a:xfrm>
              <a:off x="7982682" y="4114232"/>
              <a:ext cx="2333623" cy="747199"/>
            </a:xfrm>
            <a:prstGeom prst="rect">
              <a:avLst/>
            </a:prstGeom>
            <a:solidFill>
              <a:srgbClr val="FFFFFF">
                <a:lumMod val="75000"/>
              </a:srgbClr>
            </a:solidFill>
            <a:ln w="635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2</a:t>
              </a:r>
            </a:p>
          </p:txBody>
        </p:sp>
        <p:sp>
          <p:nvSpPr>
            <p:cNvPr id="95" name="Rectangle 94">
              <a:extLst>
                <a:ext uri="{FF2B5EF4-FFF2-40B4-BE49-F238E27FC236}">
                  <a16:creationId xmlns:a16="http://schemas.microsoft.com/office/drawing/2014/main" id="{2EED3B9B-51A0-4183-BFD9-B20B916F8637}"/>
                </a:ext>
              </a:extLst>
            </p:cNvPr>
            <p:cNvSpPr/>
            <p:nvPr/>
          </p:nvSpPr>
          <p:spPr>
            <a:xfrm>
              <a:off x="7982682" y="5034923"/>
              <a:ext cx="2333623" cy="747199"/>
            </a:xfrm>
            <a:prstGeom prst="rect">
              <a:avLst/>
            </a:prstGeom>
            <a:solidFill>
              <a:srgbClr val="FFFFFF">
                <a:lumMod val="75000"/>
              </a:srgbClr>
            </a:solidFill>
            <a:ln w="635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3</a:t>
              </a:r>
            </a:p>
          </p:txBody>
        </p:sp>
        <p:cxnSp>
          <p:nvCxnSpPr>
            <p:cNvPr id="96" name="Straight Arrow Connector 95">
              <a:extLst>
                <a:ext uri="{FF2B5EF4-FFF2-40B4-BE49-F238E27FC236}">
                  <a16:creationId xmlns:a16="http://schemas.microsoft.com/office/drawing/2014/main" id="{9E8E8965-4B2F-45C1-84C3-A4FCF312BCB7}"/>
                </a:ext>
              </a:extLst>
            </p:cNvPr>
            <p:cNvCxnSpPr>
              <a:cxnSpLocks/>
            </p:cNvCxnSpPr>
            <p:nvPr/>
          </p:nvCxnSpPr>
          <p:spPr>
            <a:xfrm>
              <a:off x="2349788" y="4569363"/>
              <a:ext cx="2486372" cy="0"/>
            </a:xfrm>
            <a:prstGeom prst="straightConnector1">
              <a:avLst/>
            </a:prstGeom>
            <a:noFill/>
            <a:ln w="19050" cap="flat" cmpd="sng" algn="ctr">
              <a:solidFill>
                <a:srgbClr val="0078D3"/>
              </a:solidFill>
              <a:prstDash val="solid"/>
              <a:headEnd type="oval"/>
              <a:tailEnd type="none"/>
            </a:ln>
            <a:effectLst/>
          </p:spPr>
        </p:cxnSp>
        <p:cxnSp>
          <p:nvCxnSpPr>
            <p:cNvPr id="97" name="Straight Arrow Connector 96">
              <a:extLst>
                <a:ext uri="{FF2B5EF4-FFF2-40B4-BE49-F238E27FC236}">
                  <a16:creationId xmlns:a16="http://schemas.microsoft.com/office/drawing/2014/main" id="{E4FB0EF6-9A47-46CF-A1AC-3C6B2212A51B}"/>
                </a:ext>
              </a:extLst>
            </p:cNvPr>
            <p:cNvCxnSpPr>
              <a:cxnSpLocks/>
            </p:cNvCxnSpPr>
            <p:nvPr/>
          </p:nvCxnSpPr>
          <p:spPr>
            <a:xfrm flipV="1">
              <a:off x="6189276" y="4558695"/>
              <a:ext cx="1793406" cy="1"/>
            </a:xfrm>
            <a:prstGeom prst="straightConnector1">
              <a:avLst/>
            </a:prstGeom>
            <a:noFill/>
            <a:ln w="19050" cap="flat" cmpd="sng" algn="ctr">
              <a:solidFill>
                <a:srgbClr val="0078D3"/>
              </a:solidFill>
              <a:prstDash val="solid"/>
              <a:tailEnd type="arrow"/>
            </a:ln>
            <a:effectLst/>
          </p:spPr>
        </p:cxnSp>
        <p:cxnSp>
          <p:nvCxnSpPr>
            <p:cNvPr id="98" name="Straight Arrow Connector 97">
              <a:extLst>
                <a:ext uri="{FF2B5EF4-FFF2-40B4-BE49-F238E27FC236}">
                  <a16:creationId xmlns:a16="http://schemas.microsoft.com/office/drawing/2014/main" id="{D9D478BD-5743-4330-A65B-BBD423194DFF}"/>
                </a:ext>
              </a:extLst>
            </p:cNvPr>
            <p:cNvCxnSpPr>
              <a:cxnSpLocks/>
            </p:cNvCxnSpPr>
            <p:nvPr/>
          </p:nvCxnSpPr>
          <p:spPr>
            <a:xfrm flipV="1">
              <a:off x="6166730" y="5223804"/>
              <a:ext cx="1815952" cy="1"/>
            </a:xfrm>
            <a:prstGeom prst="straightConnector1">
              <a:avLst/>
            </a:prstGeom>
            <a:noFill/>
            <a:ln w="19050" cap="flat" cmpd="sng" algn="ctr">
              <a:solidFill>
                <a:srgbClr val="0078D3"/>
              </a:solidFill>
              <a:prstDash val="solid"/>
              <a:tailEnd type="arrow"/>
            </a:ln>
            <a:effectLst/>
          </p:spPr>
        </p:cxnSp>
        <p:cxnSp>
          <p:nvCxnSpPr>
            <p:cNvPr id="99" name="Straight Arrow Connector 98">
              <a:extLst>
                <a:ext uri="{FF2B5EF4-FFF2-40B4-BE49-F238E27FC236}">
                  <a16:creationId xmlns:a16="http://schemas.microsoft.com/office/drawing/2014/main" id="{554FE179-39F2-452C-ADC9-01F57D604C71}"/>
                </a:ext>
              </a:extLst>
            </p:cNvPr>
            <p:cNvCxnSpPr>
              <a:cxnSpLocks/>
            </p:cNvCxnSpPr>
            <p:nvPr/>
          </p:nvCxnSpPr>
          <p:spPr>
            <a:xfrm flipH="1">
              <a:off x="6166732" y="4750107"/>
              <a:ext cx="1815950" cy="0"/>
            </a:xfrm>
            <a:prstGeom prst="straightConnector1">
              <a:avLst/>
            </a:prstGeom>
            <a:noFill/>
            <a:ln w="19050" cap="flat" cmpd="sng" algn="ctr">
              <a:solidFill>
                <a:srgbClr val="0078D3"/>
              </a:solidFill>
              <a:prstDash val="solid"/>
              <a:tailEnd type="arrow"/>
            </a:ln>
            <a:effectLst/>
          </p:spPr>
        </p:cxnSp>
        <p:cxnSp>
          <p:nvCxnSpPr>
            <p:cNvPr id="100" name="Straight Arrow Connector 99">
              <a:extLst>
                <a:ext uri="{FF2B5EF4-FFF2-40B4-BE49-F238E27FC236}">
                  <a16:creationId xmlns:a16="http://schemas.microsoft.com/office/drawing/2014/main" id="{D1A6FD70-20DB-483D-B40D-74311358A6CE}"/>
                </a:ext>
              </a:extLst>
            </p:cNvPr>
            <p:cNvCxnSpPr>
              <a:cxnSpLocks/>
            </p:cNvCxnSpPr>
            <p:nvPr/>
          </p:nvCxnSpPr>
          <p:spPr>
            <a:xfrm flipH="1">
              <a:off x="6166732" y="3089338"/>
              <a:ext cx="1815950" cy="0"/>
            </a:xfrm>
            <a:prstGeom prst="straightConnector1">
              <a:avLst/>
            </a:prstGeom>
            <a:noFill/>
            <a:ln w="19050" cap="flat" cmpd="sng" algn="ctr">
              <a:solidFill>
                <a:srgbClr val="0078D3"/>
              </a:solidFill>
              <a:prstDash val="solid"/>
              <a:tailEnd type="arrow"/>
            </a:ln>
            <a:effectLst/>
          </p:spPr>
        </p:cxnSp>
        <p:sp>
          <p:nvSpPr>
            <p:cNvPr id="101" name="Rectangle 100">
              <a:extLst>
                <a:ext uri="{FF2B5EF4-FFF2-40B4-BE49-F238E27FC236}">
                  <a16:creationId xmlns:a16="http://schemas.microsoft.com/office/drawing/2014/main" id="{7868C3C4-94B7-4E6A-954E-87CE74A0E1C8}"/>
                </a:ext>
              </a:extLst>
            </p:cNvPr>
            <p:cNvSpPr/>
            <p:nvPr/>
          </p:nvSpPr>
          <p:spPr>
            <a:xfrm>
              <a:off x="4576303" y="4166412"/>
              <a:ext cx="1590427" cy="1699893"/>
            </a:xfrm>
            <a:prstGeom prst="rect">
              <a:avLst/>
            </a:prstGeom>
            <a:solidFill>
              <a:srgbClr val="FFFFFF">
                <a:lumMod val="75000"/>
              </a:srgbClr>
            </a:solidFill>
            <a:ln w="6350" cap="flat" cmpd="sng" algn="ctr">
              <a:noFill/>
              <a:prstDash val="solid"/>
            </a:ln>
            <a:effectLst/>
          </p:spPr>
          <p:txBody>
            <a:bodyPr lIns="186521"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Host Application 2</a:t>
              </a:r>
            </a:p>
          </p:txBody>
        </p:sp>
        <p:sp>
          <p:nvSpPr>
            <p:cNvPr id="102" name="Rectangle 101">
              <a:extLst>
                <a:ext uri="{FF2B5EF4-FFF2-40B4-BE49-F238E27FC236}">
                  <a16:creationId xmlns:a16="http://schemas.microsoft.com/office/drawing/2014/main" id="{B39064CC-5649-4E80-B888-D1C64A00CD56}"/>
                </a:ext>
              </a:extLst>
            </p:cNvPr>
            <p:cNvSpPr/>
            <p:nvPr/>
          </p:nvSpPr>
          <p:spPr>
            <a:xfrm>
              <a:off x="4565025" y="2282037"/>
              <a:ext cx="1590427" cy="1699893"/>
            </a:xfrm>
            <a:prstGeom prst="rect">
              <a:avLst/>
            </a:prstGeom>
            <a:solidFill>
              <a:srgbClr val="FFFFFF">
                <a:lumMod val="75000"/>
              </a:srgbClr>
            </a:solidFill>
            <a:ln w="6350" cap="flat" cmpd="sng" algn="ctr">
              <a:noFill/>
              <a:prstDash val="solid"/>
            </a:ln>
            <a:effectLst/>
          </p:spPr>
          <p:txBody>
            <a:bodyPr lIns="186521"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Host Application 1</a:t>
              </a:r>
            </a:p>
          </p:txBody>
        </p:sp>
      </p:grpSp>
    </p:spTree>
    <p:extLst>
      <p:ext uri="{BB962C8B-B14F-4D97-AF65-F5344CB8AC3E}">
        <p14:creationId xmlns:p14="http://schemas.microsoft.com/office/powerpoint/2010/main" val="70383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left)">
                                      <p:cBhvr>
                                        <p:cTn id="15"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6D8E-7F5E-42EE-B8AD-1BF196AF3A74}"/>
              </a:ext>
            </a:extLst>
          </p:cNvPr>
          <p:cNvSpPr>
            <a:spLocks noGrp="1"/>
          </p:cNvSpPr>
          <p:nvPr>
            <p:ph type="title"/>
          </p:nvPr>
        </p:nvSpPr>
        <p:spPr/>
        <p:txBody>
          <a:bodyPr/>
          <a:lstStyle/>
          <a:p>
            <a:r>
              <a:rPr lang="en-US" dirty="0"/>
              <a:t>Three abstraction layers for enclaves</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a:t>
            </a:r>
            <a:endParaRPr lang="en-US" dirty="0">
              <a:solidFill>
                <a:srgbClr val="0072C6"/>
              </a:solidFill>
              <a:latin typeface="Segoe UI" panose="020B0502040204020203" pitchFamily="34" charset="0"/>
              <a:cs typeface="Segoe UI" panose="020B0502040204020203" pitchFamily="34" charset="0"/>
            </a:endParaRPr>
          </a:p>
        </p:txBody>
      </p:sp>
      <p:sp>
        <p:nvSpPr>
          <p:cNvPr id="17" name="Text Placeholder 2">
            <a:extLst>
              <a:ext uri="{FF2B5EF4-FFF2-40B4-BE49-F238E27FC236}">
                <a16:creationId xmlns:a16="http://schemas.microsoft.com/office/drawing/2014/main" id="{69CC1D34-8D27-4CEC-A912-7C6165965762}"/>
              </a:ext>
            </a:extLst>
          </p:cNvPr>
          <p:cNvSpPr txBox="1">
            <a:spLocks/>
          </p:cNvSpPr>
          <p:nvPr/>
        </p:nvSpPr>
        <p:spPr>
          <a:xfrm>
            <a:off x="875384" y="3012320"/>
            <a:ext cx="3246568"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Font typeface="Wingdings" panose="05000000000000000000" pitchFamily="2" charset="2"/>
              <a:buNone/>
              <a:defRPr/>
            </a:pPr>
            <a:r>
              <a:rPr lang="en-US" sz="2000" dirty="0">
                <a:solidFill>
                  <a:schemeClr val="accent1"/>
                </a:solidFill>
                <a:latin typeface="Segoe UI Semibold"/>
                <a:cs typeface="Segoe UI Semibold" panose="020B0702040204020203" pitchFamily="34" charset="0"/>
              </a:rPr>
              <a:t>New/Refactor</a:t>
            </a:r>
          </a:p>
          <a:p>
            <a:pPr marL="0" indent="0" algn="ctr" defTabSz="951304">
              <a:spcBef>
                <a:spcPts val="1224"/>
              </a:spcBef>
              <a:buNone/>
              <a:defRPr/>
            </a:pPr>
            <a:r>
              <a:rPr lang="en-US" sz="1800" dirty="0">
                <a:solidFill>
                  <a:srgbClr val="0D0D0D"/>
                </a:solidFill>
                <a:latin typeface="Segoe UI"/>
                <a:cs typeface="Segoe UI Semibold" panose="020B0702040204020203" pitchFamily="34" charset="0"/>
              </a:rPr>
              <a:t>Understand fundamentals, create a trusted portion of your application to run inside the enclave/TEE with “the building blocks”</a:t>
            </a:r>
          </a:p>
          <a:p>
            <a:pPr marL="0" indent="0" algn="ctr" defTabSz="951304">
              <a:spcBef>
                <a:spcPts val="1224"/>
              </a:spcBef>
              <a:buNone/>
              <a:defRPr/>
            </a:pPr>
            <a:r>
              <a:rPr lang="en-US" sz="1800" dirty="0">
                <a:solidFill>
                  <a:srgbClr val="0D0D0D"/>
                </a:solidFill>
                <a:latin typeface="Segoe UI Semibold" panose="020B0702040204020203" pitchFamily="34" charset="0"/>
                <a:cs typeface="Segoe UI Semibold" panose="020B0702040204020203" pitchFamily="34" charset="0"/>
              </a:rPr>
              <a:t>Open Enclave SDK </a:t>
            </a:r>
            <a:br>
              <a:rPr lang="en-US" sz="1800" dirty="0">
                <a:solidFill>
                  <a:srgbClr val="0D0D0D"/>
                </a:solidFill>
                <a:latin typeface="Segoe UI"/>
                <a:cs typeface="Segoe UI Semibold" panose="020B0702040204020203" pitchFamily="34" charset="0"/>
              </a:rPr>
            </a:br>
            <a:r>
              <a:rPr lang="en-US" sz="1800" dirty="0">
                <a:solidFill>
                  <a:srgbClr val="0D0D0D"/>
                </a:solidFill>
                <a:latin typeface="Segoe UI"/>
                <a:cs typeface="Segoe UI Semibold" panose="020B0702040204020203" pitchFamily="34" charset="0"/>
              </a:rPr>
              <a:t>(OE SDK)</a:t>
            </a:r>
          </a:p>
          <a:p>
            <a:pPr marL="0" indent="0" algn="ctr" defTabSz="951304">
              <a:spcBef>
                <a:spcPts val="1224"/>
              </a:spcBef>
              <a:buNone/>
              <a:defRPr/>
            </a:pPr>
            <a:r>
              <a:rPr lang="en-US" sz="1800" dirty="0">
                <a:solidFill>
                  <a:srgbClr val="0D0D0D"/>
                </a:solidFill>
                <a:latin typeface="Segoe UI Semibold" panose="020B0702040204020203" pitchFamily="34" charset="0"/>
                <a:cs typeface="Segoe UI Semibold" panose="020B0702040204020203" pitchFamily="34" charset="0"/>
              </a:rPr>
              <a:t>Confidential Consortium Framework </a:t>
            </a:r>
            <a:r>
              <a:rPr lang="en-US" sz="1800" dirty="0">
                <a:solidFill>
                  <a:srgbClr val="0D0D0D"/>
                </a:solidFill>
                <a:latin typeface="Segoe UI"/>
                <a:cs typeface="Segoe UI Semibold" panose="020B0702040204020203" pitchFamily="34" charset="0"/>
              </a:rPr>
              <a:t>(CCF)</a:t>
            </a:r>
            <a:endParaRPr lang="en-US" sz="2040" b="1" i="1" dirty="0">
              <a:solidFill>
                <a:srgbClr val="000000"/>
              </a:solidFill>
              <a:latin typeface="Segoe UI"/>
              <a:cs typeface="Segoe UI Semibold" panose="020B0702040204020203" pitchFamily="34" charset="0"/>
            </a:endParaRPr>
          </a:p>
        </p:txBody>
      </p:sp>
      <p:sp>
        <p:nvSpPr>
          <p:cNvPr id="19" name="Text Placeholder 2">
            <a:extLst>
              <a:ext uri="{FF2B5EF4-FFF2-40B4-BE49-F238E27FC236}">
                <a16:creationId xmlns:a16="http://schemas.microsoft.com/office/drawing/2014/main" id="{DC128A04-3813-458A-9968-409B33BA1CF6}"/>
              </a:ext>
            </a:extLst>
          </p:cNvPr>
          <p:cNvSpPr txBox="1">
            <a:spLocks/>
          </p:cNvSpPr>
          <p:nvPr/>
        </p:nvSpPr>
        <p:spPr>
          <a:xfrm>
            <a:off x="4801905" y="3012320"/>
            <a:ext cx="3246567" cy="341632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None/>
              <a:defRPr/>
            </a:pPr>
            <a:r>
              <a:rPr lang="en-US" sz="2000" dirty="0">
                <a:solidFill>
                  <a:schemeClr val="accent1"/>
                </a:solidFill>
                <a:latin typeface="Segoe UI Semibold"/>
                <a:cs typeface="Segoe UI Semibold" panose="020B0702040204020203" pitchFamily="34" charset="0"/>
              </a:rPr>
              <a:t>“Lift and shift” model </a:t>
            </a:r>
          </a:p>
          <a:p>
            <a:pPr marL="0" indent="0" algn="ctr" defTabSz="951304">
              <a:spcBef>
                <a:spcPts val="1224"/>
              </a:spcBef>
              <a:buFont typeface="Wingdings" panose="05000000000000000000" pitchFamily="2" charset="2"/>
              <a:buNone/>
              <a:defRPr/>
            </a:pPr>
            <a:r>
              <a:rPr lang="en-US" sz="1800" dirty="0">
                <a:solidFill>
                  <a:srgbClr val="0D0D0D"/>
                </a:solidFill>
                <a:latin typeface="Segoe UI"/>
                <a:cs typeface="Segoe UI Semibold" panose="020B0702040204020203" pitchFamily="34" charset="0"/>
              </a:rPr>
              <a:t>Application just works inside secure hardware with no/minimal changes</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Secure containers/</a:t>
            </a:r>
            <a:r>
              <a:rPr lang="en-US" sz="1800" dirty="0" err="1">
                <a:solidFill>
                  <a:srgbClr val="0D0D0D"/>
                </a:solidFill>
                <a:latin typeface="Segoe UI Semibold" panose="020B0702040204020203" pitchFamily="34" charset="0"/>
                <a:cs typeface="Segoe UI Semibold" panose="020B0702040204020203" pitchFamily="34" charset="0"/>
              </a:rPr>
              <a:t>LibOS</a:t>
            </a:r>
            <a:r>
              <a:rPr lang="en-US" sz="1800" dirty="0">
                <a:solidFill>
                  <a:srgbClr val="0D0D0D"/>
                </a:solidFill>
                <a:latin typeface="Segoe UI Semibold" panose="020B0702040204020203" pitchFamily="34" charset="0"/>
                <a:cs typeface="Segoe UI Semibold" panose="020B0702040204020203" pitchFamily="34" charset="0"/>
              </a:rPr>
              <a:t> Strategy</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Open source, such as SGX-LKL</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Leverage one of the ISVs available in the Marketplace </a:t>
            </a:r>
            <a:r>
              <a:rPr lang="en-US" sz="1800" dirty="0">
                <a:solidFill>
                  <a:srgbClr val="0D0D0D"/>
                </a:solidFill>
                <a:latin typeface="Segoe UI"/>
                <a:cs typeface="Segoe UI Semibold" panose="020B0702040204020203" pitchFamily="34" charset="0"/>
              </a:rPr>
              <a:t>(e.g. </a:t>
            </a:r>
            <a:r>
              <a:rPr lang="en-US" sz="1800" dirty="0" err="1">
                <a:solidFill>
                  <a:srgbClr val="0D0D0D"/>
                </a:solidFill>
                <a:latin typeface="Segoe UI"/>
                <a:cs typeface="Segoe UI Semibold" panose="020B0702040204020203" pitchFamily="34" charset="0"/>
              </a:rPr>
              <a:t>Fortanix</a:t>
            </a:r>
            <a:r>
              <a:rPr lang="en-US" sz="1800" dirty="0">
                <a:solidFill>
                  <a:srgbClr val="0D0D0D"/>
                </a:solidFill>
                <a:latin typeface="Segoe UI"/>
                <a:cs typeface="Segoe UI Semibold" panose="020B0702040204020203" pitchFamily="34" charset="0"/>
              </a:rPr>
              <a:t>, </a:t>
            </a:r>
            <a:r>
              <a:rPr lang="en-US" sz="1800" dirty="0" err="1">
                <a:solidFill>
                  <a:srgbClr val="0D0D0D"/>
                </a:solidFill>
                <a:latin typeface="Segoe UI"/>
                <a:cs typeface="Segoe UI Semibold" panose="020B0702040204020203" pitchFamily="34" charset="0"/>
              </a:rPr>
              <a:t>Anjuna</a:t>
            </a:r>
            <a:r>
              <a:rPr lang="en-US" sz="1800" dirty="0">
                <a:solidFill>
                  <a:srgbClr val="0D0D0D"/>
                </a:solidFill>
                <a:latin typeface="Segoe UI"/>
                <a:cs typeface="Segoe UI Semibold" panose="020B0702040204020203" pitchFamily="34" charset="0"/>
              </a:rPr>
              <a:t>)</a:t>
            </a:r>
            <a:endParaRPr lang="en-US" sz="2040" b="1" i="1" dirty="0">
              <a:solidFill>
                <a:srgbClr val="000000"/>
              </a:solidFill>
              <a:latin typeface="Segoe UI"/>
              <a:cs typeface="Segoe UI Semibold" panose="020B0702040204020203" pitchFamily="34" charset="0"/>
            </a:endParaRPr>
          </a:p>
        </p:txBody>
      </p:sp>
      <p:sp>
        <p:nvSpPr>
          <p:cNvPr id="21" name="Text Placeholder 2">
            <a:extLst>
              <a:ext uri="{FF2B5EF4-FFF2-40B4-BE49-F238E27FC236}">
                <a16:creationId xmlns:a16="http://schemas.microsoft.com/office/drawing/2014/main" id="{40EB791C-5E7D-40BE-B1C6-D12DEA1A4164}"/>
              </a:ext>
            </a:extLst>
          </p:cNvPr>
          <p:cNvSpPr txBox="1">
            <a:spLocks/>
          </p:cNvSpPr>
          <p:nvPr/>
        </p:nvSpPr>
        <p:spPr>
          <a:xfrm>
            <a:off x="8728426" y="3012320"/>
            <a:ext cx="3246567" cy="33239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None/>
              <a:defRPr/>
            </a:pPr>
            <a:r>
              <a:rPr lang="en-US" sz="2000" dirty="0">
                <a:solidFill>
                  <a:schemeClr val="accent1"/>
                </a:solidFill>
                <a:latin typeface="Segoe UI Semibold"/>
                <a:cs typeface="Segoe UI Semibold" panose="020B0702040204020203" pitchFamily="34" charset="0"/>
              </a:rPr>
              <a:t>Confidential workloads using PaaS services</a:t>
            </a:r>
          </a:p>
          <a:p>
            <a:pPr marL="0" indent="0" algn="ctr" defTabSz="951304">
              <a:spcBef>
                <a:spcPts val="1224"/>
              </a:spcBef>
              <a:buNone/>
              <a:defRPr/>
            </a:pPr>
            <a:r>
              <a:rPr lang="en-US" sz="1800" dirty="0">
                <a:solidFill>
                  <a:srgbClr val="0D0D0D"/>
                </a:solidFill>
                <a:latin typeface="Segoe UI"/>
                <a:cs typeface="Segoe UI Semibold" panose="020B0702040204020203" pitchFamily="34" charset="0"/>
              </a:rPr>
              <a:t>It’s taken care of by services already used</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SQL Azure DB Always Encrypted</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Confidential ML</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Confidential AKS</a:t>
            </a:r>
          </a:p>
          <a:p>
            <a:pPr marL="0" indent="0" algn="ctr" defTabSz="951304">
              <a:spcBef>
                <a:spcPts val="1224"/>
              </a:spcBef>
              <a:buFont typeface="Wingdings" panose="05000000000000000000" pitchFamily="2" charset="2"/>
              <a:buNone/>
              <a:defRPr/>
            </a:pPr>
            <a:r>
              <a:rPr lang="en-US" sz="1800">
                <a:solidFill>
                  <a:srgbClr val="0D0D0D"/>
                </a:solidFill>
                <a:latin typeface="Segoe UI Semibold" panose="020B0702040204020203" pitchFamily="34" charset="0"/>
                <a:cs typeface="Segoe UI Semibold" panose="020B0702040204020203" pitchFamily="34" charset="0"/>
              </a:rPr>
              <a:t>Confidential </a:t>
            </a:r>
            <a:r>
              <a:rPr lang="en-US" sz="1800" dirty="0">
                <a:solidFill>
                  <a:srgbClr val="0D0D0D"/>
                </a:solidFill>
                <a:latin typeface="Segoe UI Semibold" panose="020B0702040204020203" pitchFamily="34" charset="0"/>
                <a:cs typeface="Segoe UI Semibold" panose="020B0702040204020203" pitchFamily="34" charset="0"/>
              </a:rPr>
              <a:t>Blockchain</a:t>
            </a:r>
          </a:p>
        </p:txBody>
      </p:sp>
      <p:pic>
        <p:nvPicPr>
          <p:cNvPr id="23" name="Graphic 22" descr="Tools">
            <a:extLst>
              <a:ext uri="{FF2B5EF4-FFF2-40B4-BE49-F238E27FC236}">
                <a16:creationId xmlns:a16="http://schemas.microsoft.com/office/drawing/2014/main" id="{F49902CE-F7B1-46C8-B8B8-BE469AF24A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3037" y="1754233"/>
            <a:ext cx="932603" cy="932603"/>
          </a:xfrm>
          <a:prstGeom prst="rect">
            <a:avLst/>
          </a:prstGeom>
        </p:spPr>
      </p:pic>
      <p:pic>
        <p:nvPicPr>
          <p:cNvPr id="25" name="Graphic 24" descr="Share">
            <a:extLst>
              <a:ext uri="{FF2B5EF4-FFF2-40B4-BE49-F238E27FC236}">
                <a16:creationId xmlns:a16="http://schemas.microsoft.com/office/drawing/2014/main" id="{C3F9E0E1-951D-4B3C-B2F5-D8C5F4B4DE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7808" y="1754233"/>
            <a:ext cx="932603" cy="932603"/>
          </a:xfrm>
          <a:prstGeom prst="rect">
            <a:avLst/>
          </a:prstGeom>
        </p:spPr>
      </p:pic>
      <p:pic>
        <p:nvPicPr>
          <p:cNvPr id="27" name="Graphic 26" descr="Cloud">
            <a:extLst>
              <a:ext uri="{FF2B5EF4-FFF2-40B4-BE49-F238E27FC236}">
                <a16:creationId xmlns:a16="http://schemas.microsoft.com/office/drawing/2014/main" id="{919F0B07-1E06-4586-AF51-DA70FB455A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3437" y="1592262"/>
            <a:ext cx="1256545" cy="1256545"/>
          </a:xfrm>
          <a:prstGeom prst="rect">
            <a:avLst/>
          </a:prstGeom>
        </p:spPr>
      </p:pic>
    </p:spTree>
    <p:extLst>
      <p:ext uri="{BB962C8B-B14F-4D97-AF65-F5344CB8AC3E}">
        <p14:creationId xmlns:p14="http://schemas.microsoft.com/office/powerpoint/2010/main" val="41216974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BF0E69E-99BF-4992-836D-4751554A200F}"/>
              </a:ext>
            </a:extLst>
          </p:cNvPr>
          <p:cNvPicPr>
            <a:picLocks noChangeAspect="1"/>
          </p:cNvPicPr>
          <p:nvPr/>
        </p:nvPicPr>
        <p:blipFill>
          <a:blip r:embed="rId3"/>
          <a:stretch>
            <a:fillRect/>
          </a:stretch>
        </p:blipFill>
        <p:spPr>
          <a:xfrm>
            <a:off x="7252976" y="-15452"/>
            <a:ext cx="5183500" cy="5533585"/>
          </a:xfrm>
          <a:prstGeom prst="rect">
            <a:avLst/>
          </a:prstGeom>
        </p:spPr>
      </p:pic>
      <p:sp>
        <p:nvSpPr>
          <p:cNvPr id="12" name="Rectangle 11">
            <a:extLst>
              <a:ext uri="{FF2B5EF4-FFF2-40B4-BE49-F238E27FC236}">
                <a16:creationId xmlns:a16="http://schemas.microsoft.com/office/drawing/2014/main" id="{9FC6541D-132F-457C-B609-3E7390D742B3}"/>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re 1"/>
          <p:cNvSpPr>
            <a:spLocks noGrp="1"/>
          </p:cNvSpPr>
          <p:nvPr>
            <p:ph type="title"/>
          </p:nvPr>
        </p:nvSpPr>
        <p:spPr/>
        <p:txBody>
          <a:bodyPr/>
          <a:lstStyle/>
          <a:p>
            <a:r>
              <a:rPr lang="fr-FR" dirty="0"/>
              <a:t>Open Enclave SDK</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New/Refactor</a:t>
            </a:r>
            <a:endParaRPr lang="en-US" dirty="0">
              <a:solidFill>
                <a:srgbClr val="0070C0"/>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74636" y="1516618"/>
            <a:ext cx="6781801" cy="3352243"/>
          </a:xfrm>
        </p:spPr>
        <p:txBody>
          <a:bodyPr>
            <a:normAutofit/>
          </a:bodyPr>
          <a:lstStyle/>
          <a:p>
            <a:pPr lvl="0"/>
            <a:r>
              <a:rPr lang="en-US" sz="2200" dirty="0"/>
              <a:t>Driving towards a consistent API surface around enclaving abstraction, supporting portability across enclave types and flexibility in architecture</a:t>
            </a:r>
          </a:p>
          <a:p>
            <a:pPr lvl="0">
              <a:spcBef>
                <a:spcPts val="1200"/>
              </a:spcBef>
            </a:pPr>
            <a:r>
              <a:rPr lang="en-US" sz="2200" dirty="0"/>
              <a:t>Open sourced by Microsoft in October 2018 under the MIT license</a:t>
            </a:r>
          </a:p>
          <a:p>
            <a:r>
              <a:rPr lang="fr-FR" sz="1600" dirty="0">
                <a:solidFill>
                  <a:srgbClr val="000000"/>
                </a:solidFill>
                <a:latin typeface="+mn-lt"/>
                <a:hlinkClick r:id="rId4"/>
              </a:rPr>
              <a:t>https://github.com/openenclave/openenclave</a:t>
            </a:r>
            <a:endParaRPr lang="fr-FR" sz="1600" dirty="0">
              <a:solidFill>
                <a:srgbClr val="000000"/>
              </a:solidFill>
              <a:latin typeface="+mn-lt"/>
            </a:endParaRPr>
          </a:p>
          <a:p>
            <a:r>
              <a:rPr lang="en-US" sz="1600" dirty="0">
                <a:solidFill>
                  <a:srgbClr val="000000"/>
                </a:solidFill>
                <a:latin typeface="+mn-lt"/>
              </a:rPr>
              <a:t>More than 6,000 commits and 16 versions since the original release date</a:t>
            </a:r>
          </a:p>
          <a:p>
            <a:r>
              <a:rPr lang="en-US" sz="1600" dirty="0">
                <a:solidFill>
                  <a:srgbClr val="000000"/>
                </a:solidFill>
                <a:latin typeface="+mn-lt"/>
              </a:rPr>
              <a:t>More than 70 contributors, 150 forks, 400 stars and 1,200 pull-requests</a:t>
            </a:r>
          </a:p>
          <a:p>
            <a:r>
              <a:rPr lang="en-US" sz="1600" dirty="0">
                <a:solidFill>
                  <a:srgbClr val="000000"/>
                </a:solidFill>
                <a:latin typeface="+mn-lt"/>
              </a:rPr>
              <a:t>Very active project with 25-100 commits per week</a:t>
            </a:r>
          </a:p>
        </p:txBody>
      </p:sp>
      <p:sp>
        <p:nvSpPr>
          <p:cNvPr id="7" name="Rectangle 6">
            <a:extLst>
              <a:ext uri="{FF2B5EF4-FFF2-40B4-BE49-F238E27FC236}">
                <a16:creationId xmlns:a16="http://schemas.microsoft.com/office/drawing/2014/main" id="{F11B7DBB-050B-40CD-B5F2-338C64CF5851}"/>
              </a:ext>
            </a:extLst>
          </p:cNvPr>
          <p:cNvSpPr/>
          <p:nvPr/>
        </p:nvSpPr>
        <p:spPr bwMode="auto">
          <a:xfrm>
            <a:off x="350838" y="4868862"/>
            <a:ext cx="3581400" cy="1788156"/>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Core functionalities</a:t>
            </a:r>
          </a:p>
          <a:p>
            <a:pPr marL="285750" lvl="1" indent="-285750" defTabSz="913841">
              <a:lnSpc>
                <a:spcPct val="90000"/>
              </a:lnSpc>
              <a:buFont typeface="Arial" panose="020B0604020202020204" pitchFamily="34" charset="0"/>
              <a:buChar char="•"/>
              <a:defRPr/>
            </a:pPr>
            <a:r>
              <a:rPr lang="en-US" sz="1400" dirty="0">
                <a:solidFill>
                  <a:srgbClr val="000000"/>
                </a:solidFill>
              </a:rPr>
              <a:t>Enclave creation and management</a:t>
            </a:r>
          </a:p>
          <a:p>
            <a:pPr marL="285750" lvl="1" indent="-285750" defTabSz="913841">
              <a:lnSpc>
                <a:spcPct val="90000"/>
              </a:lnSpc>
              <a:buFont typeface="Arial" panose="020B0604020202020204" pitchFamily="34" charset="0"/>
              <a:buChar char="•"/>
              <a:defRPr/>
            </a:pPr>
            <a:r>
              <a:rPr lang="en-US" sz="1400" dirty="0">
                <a:solidFill>
                  <a:srgbClr val="000000"/>
                </a:solidFill>
              </a:rPr>
              <a:t>Expressions of enclave measurement and identity</a:t>
            </a:r>
          </a:p>
          <a:p>
            <a:pPr marL="285750" lvl="1" indent="-285750" defTabSz="913841">
              <a:lnSpc>
                <a:spcPct val="90000"/>
              </a:lnSpc>
              <a:buFont typeface="Arial" panose="020B0604020202020204" pitchFamily="34" charset="0"/>
              <a:buChar char="•"/>
              <a:defRPr/>
            </a:pPr>
            <a:r>
              <a:rPr lang="en-US" sz="1400" dirty="0">
                <a:solidFill>
                  <a:srgbClr val="000000"/>
                </a:solidFill>
              </a:rPr>
              <a:t>Mechanisms for defining call-ins and call-outs</a:t>
            </a:r>
          </a:p>
          <a:p>
            <a:pPr marL="285750" lvl="1" indent="-285750" defTabSz="913841">
              <a:lnSpc>
                <a:spcPct val="90000"/>
              </a:lnSpc>
              <a:buFont typeface="Arial" panose="020B0604020202020204" pitchFamily="34" charset="0"/>
              <a:buChar char="•"/>
              <a:defRPr/>
            </a:pPr>
            <a:r>
              <a:rPr lang="en-US" sz="1400" dirty="0">
                <a:solidFill>
                  <a:srgbClr val="000000"/>
                </a:solidFill>
              </a:rPr>
              <a:t>and the data marshalling associated with them</a:t>
            </a:r>
          </a:p>
        </p:txBody>
      </p:sp>
      <p:sp>
        <p:nvSpPr>
          <p:cNvPr id="8" name="Rectangle 7">
            <a:extLst>
              <a:ext uri="{FF2B5EF4-FFF2-40B4-BE49-F238E27FC236}">
                <a16:creationId xmlns:a16="http://schemas.microsoft.com/office/drawing/2014/main" id="{45BFC5ED-5C49-4535-837E-822DFE85120B}"/>
              </a:ext>
            </a:extLst>
          </p:cNvPr>
          <p:cNvSpPr/>
          <p:nvPr/>
        </p:nvSpPr>
        <p:spPr bwMode="auto">
          <a:xfrm>
            <a:off x="7874113" y="4900838"/>
            <a:ext cx="4363924" cy="1840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Extending support to:</a:t>
            </a: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Operating System: Linux, Windows, OP-TEE OS* </a:t>
            </a: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Trusted Execution Environments: Intel SGX, Arm TrustZone  </a:t>
            </a:r>
          </a:p>
          <a:p>
            <a:pPr marL="285750" indent="-285750" defTabSz="913841">
              <a:lnSpc>
                <a:spcPct val="90000"/>
              </a:lnSpc>
              <a:buFont typeface="Arial" panose="020B0604020202020204" pitchFamily="34" charset="0"/>
              <a:buChar char="•"/>
              <a:defRPr/>
            </a:pPr>
            <a:r>
              <a:rPr lang="en-US" sz="1400" dirty="0">
                <a:solidFill>
                  <a:srgbClr val="000000"/>
                </a:solidFill>
              </a:rPr>
              <a:t>Runtime Libraries: C/C++ </a:t>
            </a:r>
          </a:p>
          <a:p>
            <a:pPr marL="285750" indent="-285750" defTabSz="913841">
              <a:lnSpc>
                <a:spcPct val="90000"/>
              </a:lnSpc>
              <a:buFont typeface="Arial" panose="020B0604020202020204" pitchFamily="34" charset="0"/>
              <a:buChar char="•"/>
              <a:defRPr/>
            </a:pPr>
            <a:r>
              <a:rPr lang="en-US" sz="1400" dirty="0">
                <a:solidFill>
                  <a:srgbClr val="000000"/>
                </a:solidFill>
              </a:rPr>
              <a:t>Cryptographic Libraries: </a:t>
            </a:r>
            <a:r>
              <a:rPr lang="en-US" sz="1400" dirty="0" err="1">
                <a:solidFill>
                  <a:srgbClr val="000000"/>
                </a:solidFill>
              </a:rPr>
              <a:t>mBedTLS</a:t>
            </a:r>
            <a:endParaRPr lang="en-US" sz="1400" dirty="0">
              <a:solidFill>
                <a:srgbClr val="000000"/>
              </a:solidFill>
            </a:endParaRPr>
          </a:p>
          <a:p>
            <a:pPr defTabSz="913841">
              <a:lnSpc>
                <a:spcPct val="90000"/>
              </a:lnSpc>
              <a:defRPr/>
            </a:pPr>
            <a:endParaRPr lang="da-DK" sz="1400" dirty="0">
              <a:solidFill>
                <a:srgbClr val="000000"/>
              </a:solidFill>
            </a:endParaRPr>
          </a:p>
          <a:p>
            <a:pPr defTabSz="913841">
              <a:lnSpc>
                <a:spcPct val="90000"/>
              </a:lnSpc>
              <a:defRPr/>
            </a:pPr>
            <a:r>
              <a:rPr lang="da-DK" sz="1400" dirty="0">
                <a:solidFill>
                  <a:srgbClr val="000000"/>
                </a:solidFill>
              </a:rPr>
              <a:t>*OP-TEE OS: </a:t>
            </a:r>
            <a:r>
              <a:rPr lang="da-DK" sz="1400" dirty="0">
                <a:solidFill>
                  <a:srgbClr val="000000"/>
                </a:solidFill>
                <a:hlinkClick r:id="rId5"/>
              </a:rPr>
              <a:t>https://www.op-tee.org/</a:t>
            </a:r>
            <a:r>
              <a:rPr lang="da-DK" sz="1400" dirty="0">
                <a:solidFill>
                  <a:srgbClr val="000000"/>
                </a:solidFill>
              </a:rPr>
              <a:t>  </a:t>
            </a:r>
          </a:p>
        </p:txBody>
      </p:sp>
      <p:sp>
        <p:nvSpPr>
          <p:cNvPr id="10" name="Rectangle 9">
            <a:extLst>
              <a:ext uri="{FF2B5EF4-FFF2-40B4-BE49-F238E27FC236}">
                <a16:creationId xmlns:a16="http://schemas.microsoft.com/office/drawing/2014/main" id="{CE954FF0-6E48-4429-BB26-7499116C08DF}"/>
              </a:ext>
            </a:extLst>
          </p:cNvPr>
          <p:cNvSpPr/>
          <p:nvPr/>
        </p:nvSpPr>
        <p:spPr bwMode="auto">
          <a:xfrm>
            <a:off x="3703637" y="5096433"/>
            <a:ext cx="3676876" cy="1735834"/>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marL="285750" lvl="1" indent="-285750" defTabSz="913841">
              <a:lnSpc>
                <a:spcPct val="90000"/>
              </a:lnSpc>
              <a:buFont typeface="Arial" panose="020B0604020202020204" pitchFamily="34" charset="0"/>
              <a:buChar char="•"/>
              <a:defRPr/>
            </a:pPr>
            <a:r>
              <a:rPr lang="en-US" sz="1400" dirty="0">
                <a:solidFill>
                  <a:srgbClr val="000000"/>
                </a:solidFill>
              </a:rPr>
              <a:t>System primitives exposed by enclave runtime,</a:t>
            </a:r>
          </a:p>
          <a:p>
            <a:pPr marL="285750" lvl="1" indent="-285750" defTabSz="913841">
              <a:lnSpc>
                <a:spcPct val="90000"/>
              </a:lnSpc>
              <a:buFont typeface="Arial" panose="020B0604020202020204" pitchFamily="34" charset="0"/>
              <a:buChar char="•"/>
              <a:defRPr/>
            </a:pPr>
            <a:r>
              <a:rPr lang="en-US" sz="1400" dirty="0">
                <a:solidFill>
                  <a:srgbClr val="000000"/>
                </a:solidFill>
              </a:rPr>
              <a:t>such as thread and memory management</a:t>
            </a:r>
          </a:p>
          <a:p>
            <a:pPr marL="285750" lvl="1" indent="-285750" defTabSz="913841">
              <a:lnSpc>
                <a:spcPct val="90000"/>
              </a:lnSpc>
              <a:buFont typeface="Arial" panose="020B0604020202020204" pitchFamily="34" charset="0"/>
              <a:buChar char="•"/>
              <a:defRPr/>
            </a:pPr>
            <a:r>
              <a:rPr lang="en-US" sz="1400" dirty="0">
                <a:solidFill>
                  <a:srgbClr val="000000"/>
                </a:solidFill>
              </a:rPr>
              <a:t>Sealing functions</a:t>
            </a:r>
          </a:p>
          <a:p>
            <a:pPr marL="285750" lvl="1" indent="-285750" defTabSz="913841">
              <a:lnSpc>
                <a:spcPct val="90000"/>
              </a:lnSpc>
              <a:buFont typeface="Arial" panose="020B0604020202020204" pitchFamily="34" charset="0"/>
              <a:buChar char="•"/>
              <a:defRPr/>
            </a:pPr>
            <a:r>
              <a:rPr lang="en-US" sz="1400" dirty="0">
                <a:solidFill>
                  <a:srgbClr val="000000"/>
                </a:solidFill>
              </a:rPr>
              <a:t>Attestation functions</a:t>
            </a:r>
          </a:p>
          <a:p>
            <a:pPr marL="285750" lvl="1" indent="-285750" defTabSz="913841">
              <a:lnSpc>
                <a:spcPct val="90000"/>
              </a:lnSpc>
              <a:buFont typeface="Arial" panose="020B0604020202020204" pitchFamily="34" charset="0"/>
              <a:buChar char="•"/>
              <a:defRPr/>
            </a:pPr>
            <a:r>
              <a:rPr lang="en-US" sz="1400" dirty="0">
                <a:solidFill>
                  <a:srgbClr val="000000"/>
                </a:solidFill>
              </a:rPr>
              <a:t>Runtime and cryptographic library support</a:t>
            </a:r>
          </a:p>
        </p:txBody>
      </p:sp>
    </p:spTree>
    <p:extLst>
      <p:ext uri="{BB962C8B-B14F-4D97-AF65-F5344CB8AC3E}">
        <p14:creationId xmlns:p14="http://schemas.microsoft.com/office/powerpoint/2010/main" val="17195761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432363" cy="860424"/>
          </a:xfrm>
        </p:spPr>
        <p:txBody>
          <a:bodyPr/>
          <a:lstStyle/>
          <a:p>
            <a:r>
              <a:rPr lang="en-US" dirty="0"/>
              <a:t>Confidential Consortium Framework</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New/Refactor</a:t>
            </a:r>
            <a:endParaRPr lang="en-US" dirty="0"/>
          </a:p>
        </p:txBody>
      </p:sp>
      <p:sp>
        <p:nvSpPr>
          <p:cNvPr id="3" name="Espace réservé du texte 2"/>
          <p:cNvSpPr>
            <a:spLocks noGrp="1"/>
          </p:cNvSpPr>
          <p:nvPr>
            <p:ph type="body" sz="quarter" idx="10"/>
          </p:nvPr>
        </p:nvSpPr>
        <p:spPr>
          <a:xfrm>
            <a:off x="274638" y="1233485"/>
            <a:ext cx="7086599" cy="3025777"/>
          </a:xfrm>
        </p:spPr>
        <p:txBody>
          <a:bodyPr>
            <a:normAutofit/>
          </a:bodyPr>
          <a:lstStyle/>
          <a:p>
            <a:pPr lvl="0">
              <a:spcBef>
                <a:spcPts val="1200"/>
              </a:spcBef>
            </a:pPr>
            <a:r>
              <a:rPr lang="en-US" sz="2400" dirty="0"/>
              <a:t>Open sourced by Microsoft in May 2019 under the Apache license 2.0</a:t>
            </a:r>
          </a:p>
          <a:p>
            <a:r>
              <a:rPr lang="fr-FR" sz="1600" dirty="0">
                <a:latin typeface="+mn-lt"/>
                <a:hlinkClick r:id="rId3"/>
              </a:rPr>
              <a:t>https://github.com/microsoft/</a:t>
            </a:r>
            <a:r>
              <a:rPr lang="fr-FR" sz="1600" dirty="0">
                <a:hlinkClick r:id="rId3"/>
              </a:rPr>
              <a:t>ccf</a:t>
            </a:r>
            <a:endParaRPr lang="fr-FR" sz="1600" dirty="0"/>
          </a:p>
          <a:p>
            <a:r>
              <a:rPr lang="fr-FR" sz="1600" b="0" i="0" u="none" strike="noStrike" dirty="0">
                <a:solidFill>
                  <a:srgbClr val="0366D6"/>
                </a:solidFill>
                <a:effectLst/>
                <a:latin typeface="+mn-lt"/>
                <a:hlinkClick r:id="rId4"/>
              </a:rPr>
              <a:t>https://microsoft.github.io/</a:t>
            </a:r>
            <a:r>
              <a:rPr lang="fr-FR" sz="1600" b="0" i="0" u="none" strike="noStrike" dirty="0">
                <a:solidFill>
                  <a:srgbClr val="0366D6"/>
                </a:solidFill>
                <a:effectLst/>
                <a:hlinkClick r:id="rId4"/>
              </a:rPr>
              <a:t>CCF</a:t>
            </a:r>
            <a:r>
              <a:rPr lang="fr-FR" sz="1600" b="0" i="0" u="none" strike="noStrike" dirty="0">
                <a:solidFill>
                  <a:srgbClr val="0366D6"/>
                </a:solidFill>
                <a:effectLst/>
                <a:latin typeface="+mn-lt"/>
                <a:hlinkClick r:id="rId4"/>
              </a:rPr>
              <a:t>/</a:t>
            </a:r>
            <a:endParaRPr lang="fr-FR" sz="1900" dirty="0">
              <a:latin typeface="+mn-lt"/>
            </a:endParaRPr>
          </a:p>
          <a:p>
            <a:pPr>
              <a:spcBef>
                <a:spcPts val="1200"/>
              </a:spcBef>
              <a:defRPr/>
            </a:pPr>
            <a:r>
              <a:rPr lang="en-US" dirty="0"/>
              <a:t>Demoed at //Build </a:t>
            </a:r>
          </a:p>
          <a:p>
            <a:pPr>
              <a:spcBef>
                <a:spcPts val="1200"/>
              </a:spcBef>
              <a:defRPr/>
            </a:pPr>
            <a:r>
              <a:rPr lang="en-US" dirty="0"/>
              <a:t>Active collaboration with</a:t>
            </a:r>
          </a:p>
        </p:txBody>
      </p:sp>
      <p:pic>
        <p:nvPicPr>
          <p:cNvPr id="5" name="Picture 4">
            <a:extLst>
              <a:ext uri="{FF2B5EF4-FFF2-40B4-BE49-F238E27FC236}">
                <a16:creationId xmlns:a16="http://schemas.microsoft.com/office/drawing/2014/main" id="{1D982194-7B99-4ED0-9FEA-F4A8C7205F4A}"/>
              </a:ext>
            </a:extLst>
          </p:cNvPr>
          <p:cNvPicPr>
            <a:picLocks noChangeAspect="1"/>
          </p:cNvPicPr>
          <p:nvPr/>
        </p:nvPicPr>
        <p:blipFill>
          <a:blip r:embed="rId5"/>
          <a:stretch>
            <a:fillRect/>
          </a:stretch>
        </p:blipFill>
        <p:spPr>
          <a:xfrm>
            <a:off x="2787525" y="3497262"/>
            <a:ext cx="4573712" cy="3494162"/>
          </a:xfrm>
          <a:prstGeom prst="rect">
            <a:avLst/>
          </a:prstGeom>
        </p:spPr>
      </p:pic>
      <p:pic>
        <p:nvPicPr>
          <p:cNvPr id="4" name="Picture 3">
            <a:extLst>
              <a:ext uri="{FF2B5EF4-FFF2-40B4-BE49-F238E27FC236}">
                <a16:creationId xmlns:a16="http://schemas.microsoft.com/office/drawing/2014/main" id="{A7218E1B-6828-4580-BCB1-4EB15BFD6FDA}"/>
              </a:ext>
            </a:extLst>
          </p:cNvPr>
          <p:cNvPicPr>
            <a:picLocks noChangeAspect="1"/>
          </p:cNvPicPr>
          <p:nvPr/>
        </p:nvPicPr>
        <p:blipFill>
          <a:blip r:embed="rId6"/>
          <a:stretch>
            <a:fillRect/>
          </a:stretch>
        </p:blipFill>
        <p:spPr>
          <a:xfrm>
            <a:off x="7272501" y="9677"/>
            <a:ext cx="5203245" cy="5554663"/>
          </a:xfrm>
          <a:prstGeom prst="rect">
            <a:avLst/>
          </a:prstGeom>
        </p:spPr>
      </p:pic>
      <p:pic>
        <p:nvPicPr>
          <p:cNvPr id="8" name="Picture 7">
            <a:extLst>
              <a:ext uri="{FF2B5EF4-FFF2-40B4-BE49-F238E27FC236}">
                <a16:creationId xmlns:a16="http://schemas.microsoft.com/office/drawing/2014/main" id="{FE5BAEDC-75A6-4614-9375-DC29CDFE05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2237" y="2793584"/>
            <a:ext cx="2895600" cy="765058"/>
          </a:xfrm>
          <a:prstGeom prst="rect">
            <a:avLst/>
          </a:prstGeom>
        </p:spPr>
      </p:pic>
      <p:sp>
        <p:nvSpPr>
          <p:cNvPr id="11" name="Rectangle 10">
            <a:extLst>
              <a:ext uri="{FF2B5EF4-FFF2-40B4-BE49-F238E27FC236}">
                <a16:creationId xmlns:a16="http://schemas.microsoft.com/office/drawing/2014/main" id="{102662D3-BA45-4B16-9BB5-EDE9086C5553}"/>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2" name="Rectangle 11">
            <a:extLst>
              <a:ext uri="{FF2B5EF4-FFF2-40B4-BE49-F238E27FC236}">
                <a16:creationId xmlns:a16="http://schemas.microsoft.com/office/drawing/2014/main" id="{D2A39B7D-AB10-4390-BF22-A4AE8D25E050}"/>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3" name="Rectangle 12">
            <a:extLst>
              <a:ext uri="{FF2B5EF4-FFF2-40B4-BE49-F238E27FC236}">
                <a16:creationId xmlns:a16="http://schemas.microsoft.com/office/drawing/2014/main" id="{0773A301-89CF-4D7B-B2FA-39DCB07C8FB2}"/>
              </a:ext>
            </a:extLst>
          </p:cNvPr>
          <p:cNvSpPr/>
          <p:nvPr/>
        </p:nvSpPr>
        <p:spPr bwMode="auto">
          <a:xfrm>
            <a:off x="350838" y="5021262"/>
            <a:ext cx="3581399" cy="134393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Provides an open Framework </a:t>
            </a:r>
          </a:p>
          <a:p>
            <a:pPr>
              <a:spcBef>
                <a:spcPts val="392"/>
              </a:spcBef>
            </a:pPr>
            <a:r>
              <a:rPr lang="en-US" sz="1400" dirty="0">
                <a:solidFill>
                  <a:srgbClr val="000000"/>
                </a:solidFill>
              </a:rPr>
              <a:t>That enables high-throughput (~100x), fine-grained confidentiality, and consortium governance for blockchain or any other distributed applications</a:t>
            </a:r>
          </a:p>
        </p:txBody>
      </p:sp>
      <p:sp>
        <p:nvSpPr>
          <p:cNvPr id="14" name="Rectangle 13">
            <a:extLst>
              <a:ext uri="{FF2B5EF4-FFF2-40B4-BE49-F238E27FC236}">
                <a16:creationId xmlns:a16="http://schemas.microsoft.com/office/drawing/2014/main" id="{3625C5B7-01FC-4F90-BC94-1E4430BA7092}"/>
              </a:ext>
            </a:extLst>
          </p:cNvPr>
          <p:cNvSpPr/>
          <p:nvPr/>
        </p:nvSpPr>
        <p:spPr bwMode="auto">
          <a:xfrm>
            <a:off x="8102713" y="5053238"/>
            <a:ext cx="3830524" cy="8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Uses TEEs</a:t>
            </a:r>
          </a:p>
          <a:p>
            <a:pPr defTabSz="913841">
              <a:lnSpc>
                <a:spcPct val="90000"/>
              </a:lnSpc>
              <a:spcBef>
                <a:spcPts val="300"/>
              </a:spcBef>
              <a:defRPr/>
            </a:pPr>
            <a:r>
              <a:rPr lang="en-US" sz="1400" dirty="0">
                <a:solidFill>
                  <a:srgbClr val="000000"/>
                </a:solidFill>
              </a:rPr>
              <a:t>To simplify consensus and transaction processing</a:t>
            </a:r>
          </a:p>
        </p:txBody>
      </p:sp>
      <p:sp>
        <p:nvSpPr>
          <p:cNvPr id="15" name="Rectangle 14">
            <a:extLst>
              <a:ext uri="{FF2B5EF4-FFF2-40B4-BE49-F238E27FC236}">
                <a16:creationId xmlns:a16="http://schemas.microsoft.com/office/drawing/2014/main" id="{BF79FD84-1AF3-4D73-841F-42B6B54C7890}"/>
              </a:ext>
            </a:extLst>
          </p:cNvPr>
          <p:cNvSpPr/>
          <p:nvPr/>
        </p:nvSpPr>
        <p:spPr bwMode="auto">
          <a:xfrm>
            <a:off x="4237037" y="5053238"/>
            <a:ext cx="3438638" cy="1233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Creates a trusted network</a:t>
            </a:r>
          </a:p>
          <a:p>
            <a:pPr>
              <a:lnSpc>
                <a:spcPct val="90000"/>
              </a:lnSpc>
              <a:spcBef>
                <a:spcPts val="392"/>
              </a:spcBef>
              <a:defRPr/>
            </a:pPr>
            <a:r>
              <a:rPr lang="en-US" sz="1400" dirty="0">
                <a:solidFill>
                  <a:srgbClr val="000000"/>
                </a:solidFill>
              </a:rPr>
              <a:t>With physical nodes on which to run a distributed ledger, providing secure, reliable components for </a:t>
            </a:r>
            <a:br>
              <a:rPr lang="en-US" sz="1400" dirty="0">
                <a:solidFill>
                  <a:srgbClr val="000000"/>
                </a:solidFill>
              </a:rPr>
            </a:br>
            <a:r>
              <a:rPr lang="en-US" sz="1400" dirty="0">
                <a:solidFill>
                  <a:srgbClr val="000000"/>
                </a:solidFill>
              </a:rPr>
              <a:t>the protocol to use</a:t>
            </a:r>
          </a:p>
        </p:txBody>
      </p:sp>
    </p:spTree>
    <p:extLst>
      <p:ext uri="{BB962C8B-B14F-4D97-AF65-F5344CB8AC3E}">
        <p14:creationId xmlns:p14="http://schemas.microsoft.com/office/powerpoint/2010/main" val="71548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47DA-38EA-466A-B5C3-B9FC0BFA981B}"/>
              </a:ext>
            </a:extLst>
          </p:cNvPr>
          <p:cNvSpPr>
            <a:spLocks noGrp="1"/>
          </p:cNvSpPr>
          <p:nvPr>
            <p:ph type="title"/>
          </p:nvPr>
        </p:nvSpPr>
        <p:spPr/>
        <p:txBody>
          <a:bodyPr/>
          <a:lstStyle/>
          <a:p>
            <a:r>
              <a:rPr lang="en-US" dirty="0"/>
              <a:t>Make your code confidential without changing a line!</a:t>
            </a:r>
            <a:br>
              <a:rPr lang="en-US" dirty="0"/>
            </a:br>
            <a:r>
              <a:rPr lang="en-US" sz="2400" dirty="0">
                <a:solidFill>
                  <a:srgbClr val="0070C0"/>
                </a:solidFill>
                <a:latin typeface="+mn-lt"/>
                <a:cs typeface="Segoe UI" panose="020B0502040204020203" pitchFamily="34" charset="0"/>
              </a:rPr>
              <a:t>Development experience and software: </a:t>
            </a:r>
            <a:r>
              <a:rPr lang="en-US" sz="2400" dirty="0">
                <a:solidFill>
                  <a:schemeClr val="accent1"/>
                </a:solidFill>
                <a:latin typeface="+mn-lt"/>
                <a:cs typeface="Segoe UI Semibold" panose="020B0702040204020203" pitchFamily="34" charset="0"/>
              </a:rPr>
              <a:t>“Lift and shift” model</a:t>
            </a:r>
            <a:endParaRPr lang="en-US" dirty="0"/>
          </a:p>
        </p:txBody>
      </p:sp>
      <p:sp>
        <p:nvSpPr>
          <p:cNvPr id="3" name="Text Placeholder 2">
            <a:extLst>
              <a:ext uri="{FF2B5EF4-FFF2-40B4-BE49-F238E27FC236}">
                <a16:creationId xmlns:a16="http://schemas.microsoft.com/office/drawing/2014/main" id="{F2B4DFD0-75DA-4947-AA22-4DC08B97B0CB}"/>
              </a:ext>
            </a:extLst>
          </p:cNvPr>
          <p:cNvSpPr>
            <a:spLocks noGrp="1"/>
          </p:cNvSpPr>
          <p:nvPr>
            <p:ph type="body" sz="quarter" idx="10"/>
          </p:nvPr>
        </p:nvSpPr>
        <p:spPr>
          <a:xfrm>
            <a:off x="274638" y="1439862"/>
            <a:ext cx="5562599" cy="5386833"/>
          </a:xfrm>
        </p:spPr>
        <p:txBody>
          <a:bodyPr/>
          <a:lstStyle/>
          <a:p>
            <a:r>
              <a:rPr lang="en-US" dirty="0"/>
              <a:t>Confidential Linux containers with SGX-LKL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At the cost of a larger TCB, we can run arbitrary unmodified applications, such as TensorFlow</a:t>
            </a:r>
          </a:p>
        </p:txBody>
      </p:sp>
      <p:grpSp>
        <p:nvGrpSpPr>
          <p:cNvPr id="42" name="Group 41">
            <a:extLst>
              <a:ext uri="{FF2B5EF4-FFF2-40B4-BE49-F238E27FC236}">
                <a16:creationId xmlns:a16="http://schemas.microsoft.com/office/drawing/2014/main" id="{AA3DEA33-F8B0-40EE-B5CD-8E9FE5ED101F}"/>
              </a:ext>
            </a:extLst>
          </p:cNvPr>
          <p:cNvGrpSpPr>
            <a:grpSpLocks noChangeAspect="1"/>
          </p:cNvGrpSpPr>
          <p:nvPr/>
        </p:nvGrpSpPr>
        <p:grpSpPr>
          <a:xfrm>
            <a:off x="548347" y="2354906"/>
            <a:ext cx="5269878" cy="3780959"/>
            <a:chOff x="595671" y="1496049"/>
            <a:chExt cx="5878066" cy="4217318"/>
          </a:xfrm>
        </p:grpSpPr>
        <p:sp>
          <p:nvSpPr>
            <p:cNvPr id="23" name="Rectangle 22">
              <a:extLst>
                <a:ext uri="{FF2B5EF4-FFF2-40B4-BE49-F238E27FC236}">
                  <a16:creationId xmlns:a16="http://schemas.microsoft.com/office/drawing/2014/main" id="{4B65908A-E83B-42EB-A6BC-E5CF5032FCFE}"/>
                </a:ext>
              </a:extLst>
            </p:cNvPr>
            <p:cNvSpPr/>
            <p:nvPr/>
          </p:nvSpPr>
          <p:spPr>
            <a:xfrm>
              <a:off x="770956" y="4983202"/>
              <a:ext cx="2907985" cy="699211"/>
            </a:xfrm>
            <a:prstGeom prst="rect">
              <a:avLst/>
            </a:prstGeom>
            <a:solidFill>
              <a:srgbClr val="FFFFFF">
                <a:lumMod val="8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25" tIns="175541" rIns="219425" bIns="175541" numCol="1" spcCol="0" rtlCol="0" fromWordArt="0" anchor="ctr"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r>
                <a:rPr kumimoji="0" lang="en-GB" sz="1882" b="0" i="0" u="none" strike="noStrike" kern="0" cap="none" spc="0" normalizeH="0" baseline="0" noProof="0">
                  <a:ln>
                    <a:noFill/>
                  </a:ln>
                  <a:solidFill>
                    <a:srgbClr val="000000"/>
                  </a:solidFill>
                  <a:effectLst/>
                  <a:uLnTx/>
                  <a:uFillTx/>
                  <a:latin typeface="Segoe UI Semibold"/>
                  <a:ea typeface="+mn-ea"/>
                  <a:cs typeface="Segoe UI" pitchFamily="34" charset="0"/>
                </a:rPr>
                <a:t>CPU</a:t>
              </a:r>
            </a:p>
          </p:txBody>
        </p:sp>
        <p:sp>
          <p:nvSpPr>
            <p:cNvPr id="24" name="Rectangle 23">
              <a:extLst>
                <a:ext uri="{FF2B5EF4-FFF2-40B4-BE49-F238E27FC236}">
                  <a16:creationId xmlns:a16="http://schemas.microsoft.com/office/drawing/2014/main" id="{7A633327-8B5C-49B0-9332-3C875EA421F7}"/>
                </a:ext>
              </a:extLst>
            </p:cNvPr>
            <p:cNvSpPr/>
            <p:nvPr/>
          </p:nvSpPr>
          <p:spPr>
            <a:xfrm>
              <a:off x="770956" y="2388251"/>
              <a:ext cx="2907985" cy="959075"/>
            </a:xfrm>
            <a:prstGeom prst="rect">
              <a:avLst/>
            </a:prstGeom>
            <a:solidFill>
              <a:srgbClr val="FFFFFF">
                <a:lumMod val="8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25" tIns="175541" rIns="219425" bIns="175541" numCol="1" spcCol="0" rtlCol="0" fromWordArt="0" anchor="ctr"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r>
                <a:rPr kumimoji="0" lang="en-GB" sz="1882" b="0" i="0" u="none" strike="noStrike" kern="0" cap="none" spc="0" normalizeH="0" baseline="0" noProof="0" dirty="0">
                  <a:ln>
                    <a:noFill/>
                  </a:ln>
                  <a:solidFill>
                    <a:srgbClr val="000000"/>
                  </a:solidFill>
                  <a:effectLst/>
                  <a:uLnTx/>
                  <a:uFillTx/>
                  <a:latin typeface="Segoe UI Semibold"/>
                  <a:ea typeface="+mn-ea"/>
                  <a:cs typeface="Segoe UI" pitchFamily="34" charset="0"/>
                </a:rPr>
                <a:t>Operating System</a:t>
              </a:r>
            </a:p>
          </p:txBody>
        </p:sp>
        <p:sp>
          <p:nvSpPr>
            <p:cNvPr id="25" name="Rectangle 24">
              <a:extLst>
                <a:ext uri="{FF2B5EF4-FFF2-40B4-BE49-F238E27FC236}">
                  <a16:creationId xmlns:a16="http://schemas.microsoft.com/office/drawing/2014/main" id="{1FC3788F-906E-4B1C-A2A6-6B2F9D7D3684}"/>
                </a:ext>
              </a:extLst>
            </p:cNvPr>
            <p:cNvSpPr/>
            <p:nvPr/>
          </p:nvSpPr>
          <p:spPr>
            <a:xfrm>
              <a:off x="770956" y="3426476"/>
              <a:ext cx="2907985" cy="699211"/>
            </a:xfrm>
            <a:prstGeom prst="rect">
              <a:avLst/>
            </a:prstGeom>
            <a:solidFill>
              <a:srgbClr val="FFFFFF">
                <a:lumMod val="8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25" tIns="175541" rIns="219425" bIns="175541" numCol="1" spcCol="0" rtlCol="0" fromWordArt="0" anchor="ctr"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r>
                <a:rPr kumimoji="0" lang="en-GB" sz="1882"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26" name="Rectangle 25">
              <a:extLst>
                <a:ext uri="{FF2B5EF4-FFF2-40B4-BE49-F238E27FC236}">
                  <a16:creationId xmlns:a16="http://schemas.microsoft.com/office/drawing/2014/main" id="{210119AD-EA24-48D5-AC7D-9E5328DAEEC7}"/>
                </a:ext>
              </a:extLst>
            </p:cNvPr>
            <p:cNvSpPr/>
            <p:nvPr/>
          </p:nvSpPr>
          <p:spPr>
            <a:xfrm>
              <a:off x="770956" y="4204838"/>
              <a:ext cx="2907985" cy="699211"/>
            </a:xfrm>
            <a:prstGeom prst="rect">
              <a:avLst/>
            </a:prstGeom>
            <a:solidFill>
              <a:srgbClr val="FFFFFF">
                <a:lumMod val="8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25" tIns="175541" rIns="219425" bIns="175541" numCol="1" spcCol="0" rtlCol="0" fromWordArt="0" anchor="ctr"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r>
                <a:rPr kumimoji="0" lang="en-GB" sz="1882" b="0" i="0" u="none" strike="noStrike" kern="0" cap="none" spc="0" normalizeH="0" baseline="0" noProof="0">
                  <a:ln>
                    <a:noFill/>
                  </a:ln>
                  <a:solidFill>
                    <a:srgbClr val="000000"/>
                  </a:solidFill>
                  <a:effectLst/>
                  <a:uLnTx/>
                  <a:uFillTx/>
                  <a:latin typeface="Segoe UI Semibold"/>
                  <a:ea typeface="+mn-ea"/>
                  <a:cs typeface="Segoe UI" pitchFamily="34" charset="0"/>
                </a:rPr>
                <a:t>Host OS</a:t>
              </a:r>
            </a:p>
          </p:txBody>
        </p:sp>
        <p:sp>
          <p:nvSpPr>
            <p:cNvPr id="27" name="Rectangle 26">
              <a:extLst>
                <a:ext uri="{FF2B5EF4-FFF2-40B4-BE49-F238E27FC236}">
                  <a16:creationId xmlns:a16="http://schemas.microsoft.com/office/drawing/2014/main" id="{A450186F-8270-4398-86B2-31A07B156FE0}"/>
                </a:ext>
              </a:extLst>
            </p:cNvPr>
            <p:cNvSpPr/>
            <p:nvPr/>
          </p:nvSpPr>
          <p:spPr>
            <a:xfrm>
              <a:off x="770956" y="1610440"/>
              <a:ext cx="2907985" cy="698657"/>
            </a:xfrm>
            <a:prstGeom prst="rect">
              <a:avLst/>
            </a:prstGeom>
            <a:solidFill>
              <a:srgbClr val="FFFFFF">
                <a:lumMod val="8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25" tIns="175541" rIns="219425" bIns="175541" numCol="1" spcCol="0" rtlCol="0" fromWordArt="0" anchor="ctr"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r>
                <a:rPr kumimoji="0" lang="en-GB" sz="1882" b="0" i="0" u="none" strike="noStrike" kern="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28" name="Rectangle 27">
              <a:extLst>
                <a:ext uri="{FF2B5EF4-FFF2-40B4-BE49-F238E27FC236}">
                  <a16:creationId xmlns:a16="http://schemas.microsoft.com/office/drawing/2014/main" id="{496EF9AB-BECA-44A8-A23B-D5837BD155D2}"/>
                </a:ext>
              </a:extLst>
            </p:cNvPr>
            <p:cNvSpPr/>
            <p:nvPr/>
          </p:nvSpPr>
          <p:spPr>
            <a:xfrm>
              <a:off x="4525007" y="2349866"/>
              <a:ext cx="1744120" cy="1842652"/>
            </a:xfrm>
            <a:prstGeom prst="rect">
              <a:avLst/>
            </a:prstGeom>
            <a:pattFill prst="ltUpDiag">
              <a:fgClr>
                <a:srgbClr val="000000">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29" name="Rectangle 28">
              <a:extLst>
                <a:ext uri="{FF2B5EF4-FFF2-40B4-BE49-F238E27FC236}">
                  <a16:creationId xmlns:a16="http://schemas.microsoft.com/office/drawing/2014/main" id="{8D10DA1D-0B53-4A02-90BD-075E49DBD1D1}"/>
                </a:ext>
              </a:extLst>
            </p:cNvPr>
            <p:cNvSpPr/>
            <p:nvPr/>
          </p:nvSpPr>
          <p:spPr>
            <a:xfrm>
              <a:off x="4724893" y="2696299"/>
              <a:ext cx="1344349" cy="499163"/>
            </a:xfrm>
            <a:prstGeom prst="rect">
              <a:avLst/>
            </a:prstGeom>
            <a:solidFill>
              <a:srgbClr val="000000"/>
            </a:solidFill>
            <a:ln w="12700" cap="flat" cmpd="sng" algn="ctr">
              <a:no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r>
                <a:rPr kumimoji="0" lang="en-GB" sz="1882"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30" name="Rectangle 29">
              <a:extLst>
                <a:ext uri="{FF2B5EF4-FFF2-40B4-BE49-F238E27FC236}">
                  <a16:creationId xmlns:a16="http://schemas.microsoft.com/office/drawing/2014/main" id="{15CEB80A-9FB3-4792-B223-C4C566AD8A76}"/>
                </a:ext>
              </a:extLst>
            </p:cNvPr>
            <p:cNvSpPr/>
            <p:nvPr/>
          </p:nvSpPr>
          <p:spPr>
            <a:xfrm>
              <a:off x="4724893" y="3326732"/>
              <a:ext cx="1344349" cy="499163"/>
            </a:xfrm>
            <a:prstGeom prst="rect">
              <a:avLst/>
            </a:prstGeom>
            <a:solidFill>
              <a:srgbClr val="000000"/>
            </a:solidFill>
            <a:ln w="12700" cap="flat" cmpd="sng" algn="ctr">
              <a:no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r>
                <a:rPr kumimoji="0" lang="en-GB" sz="1882"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sp>
          <p:nvSpPr>
            <p:cNvPr id="31" name="Rectangle 30">
              <a:extLst>
                <a:ext uri="{FF2B5EF4-FFF2-40B4-BE49-F238E27FC236}">
                  <a16:creationId xmlns:a16="http://schemas.microsoft.com/office/drawing/2014/main" id="{D5DDB0E2-B8F0-4054-9DB3-3BFFC4C71471}"/>
                </a:ext>
              </a:extLst>
            </p:cNvPr>
            <p:cNvSpPr/>
            <p:nvPr/>
          </p:nvSpPr>
          <p:spPr>
            <a:xfrm>
              <a:off x="3465475" y="1563640"/>
              <a:ext cx="393113" cy="786226"/>
            </a:xfrm>
            <a:prstGeom prst="rect">
              <a:avLst/>
            </a:prstGeom>
            <a:solidFill>
              <a:srgbClr val="FFFFFF">
                <a:alpha val="45000"/>
              </a:srgbClr>
            </a:solidFill>
            <a:ln w="19050" cap="flat" cmpd="sng" algn="ctr">
              <a:solidFill>
                <a:srgbClr val="000000"/>
              </a:solid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cxnSp>
          <p:nvCxnSpPr>
            <p:cNvPr id="32" name="Straight Connector 31">
              <a:extLst>
                <a:ext uri="{FF2B5EF4-FFF2-40B4-BE49-F238E27FC236}">
                  <a16:creationId xmlns:a16="http://schemas.microsoft.com/office/drawing/2014/main" id="{BA63B2E3-7117-43F7-AA80-78FEF1CF8647}"/>
                </a:ext>
              </a:extLst>
            </p:cNvPr>
            <p:cNvCxnSpPr/>
            <p:nvPr/>
          </p:nvCxnSpPr>
          <p:spPr>
            <a:xfrm>
              <a:off x="4360884" y="2239641"/>
              <a:ext cx="0" cy="2090762"/>
            </a:xfrm>
            <a:prstGeom prst="line">
              <a:avLst/>
            </a:prstGeom>
            <a:noFill/>
            <a:ln w="19050" cap="flat" cmpd="sng" algn="ctr">
              <a:solidFill>
                <a:srgbClr val="000000"/>
              </a:solidFill>
              <a:prstDash val="solid"/>
              <a:miter lim="800000"/>
              <a:headEnd type="none"/>
              <a:tailEnd type="none"/>
            </a:ln>
            <a:effectLst/>
          </p:spPr>
        </p:cxnSp>
        <p:cxnSp>
          <p:nvCxnSpPr>
            <p:cNvPr id="33" name="Straight Connector 32">
              <a:extLst>
                <a:ext uri="{FF2B5EF4-FFF2-40B4-BE49-F238E27FC236}">
                  <a16:creationId xmlns:a16="http://schemas.microsoft.com/office/drawing/2014/main" id="{0FA6B0EE-F41D-4858-B36C-E419502B7FE8}"/>
                </a:ext>
              </a:extLst>
            </p:cNvPr>
            <p:cNvCxnSpPr>
              <a:cxnSpLocks/>
            </p:cNvCxnSpPr>
            <p:nvPr/>
          </p:nvCxnSpPr>
          <p:spPr>
            <a:xfrm>
              <a:off x="4352694" y="2239641"/>
              <a:ext cx="270125" cy="0"/>
            </a:xfrm>
            <a:prstGeom prst="line">
              <a:avLst/>
            </a:prstGeom>
            <a:noFill/>
            <a:ln w="19050" cap="flat" cmpd="sng" algn="ctr">
              <a:solidFill>
                <a:srgbClr val="000000"/>
              </a:solidFill>
              <a:prstDash val="solid"/>
              <a:miter lim="800000"/>
              <a:headEnd type="none"/>
              <a:tailEnd type="none"/>
            </a:ln>
            <a:effectLst/>
          </p:spPr>
        </p:cxnSp>
        <p:cxnSp>
          <p:nvCxnSpPr>
            <p:cNvPr id="34" name="Straight Connector 33">
              <a:extLst>
                <a:ext uri="{FF2B5EF4-FFF2-40B4-BE49-F238E27FC236}">
                  <a16:creationId xmlns:a16="http://schemas.microsoft.com/office/drawing/2014/main" id="{37E6CB7B-C1BE-4072-A56B-7485EC113F5A}"/>
                </a:ext>
              </a:extLst>
            </p:cNvPr>
            <p:cNvCxnSpPr/>
            <p:nvPr/>
          </p:nvCxnSpPr>
          <p:spPr>
            <a:xfrm>
              <a:off x="4352694" y="4326309"/>
              <a:ext cx="282410" cy="0"/>
            </a:xfrm>
            <a:prstGeom prst="line">
              <a:avLst/>
            </a:prstGeom>
            <a:noFill/>
            <a:ln w="19050" cap="flat" cmpd="sng" algn="ctr">
              <a:solidFill>
                <a:srgbClr val="000000"/>
              </a:solidFill>
              <a:prstDash val="solid"/>
              <a:miter lim="800000"/>
              <a:headEnd type="none"/>
              <a:tailEnd type="none"/>
            </a:ln>
            <a:effectLst/>
          </p:spPr>
        </p:cxnSp>
        <p:cxnSp>
          <p:nvCxnSpPr>
            <p:cNvPr id="35" name="Straight Connector 34">
              <a:extLst>
                <a:ext uri="{FF2B5EF4-FFF2-40B4-BE49-F238E27FC236}">
                  <a16:creationId xmlns:a16="http://schemas.microsoft.com/office/drawing/2014/main" id="{16D85CEA-E624-4DAA-81D0-C5445F71B89F}"/>
                </a:ext>
              </a:extLst>
            </p:cNvPr>
            <p:cNvCxnSpPr/>
            <p:nvPr/>
          </p:nvCxnSpPr>
          <p:spPr>
            <a:xfrm>
              <a:off x="4090759" y="3285022"/>
              <a:ext cx="265351" cy="0"/>
            </a:xfrm>
            <a:prstGeom prst="line">
              <a:avLst/>
            </a:prstGeom>
            <a:noFill/>
            <a:ln w="19050" cap="flat" cmpd="sng" algn="ctr">
              <a:solidFill>
                <a:srgbClr val="000000"/>
              </a:solidFill>
              <a:prstDash val="solid"/>
              <a:miter lim="800000"/>
              <a:headEnd type="none"/>
              <a:tailEnd type="none"/>
            </a:ln>
            <a:effectLst/>
          </p:spPr>
        </p:cxnSp>
        <p:cxnSp>
          <p:nvCxnSpPr>
            <p:cNvPr id="36" name="Straight Connector 35">
              <a:extLst>
                <a:ext uri="{FF2B5EF4-FFF2-40B4-BE49-F238E27FC236}">
                  <a16:creationId xmlns:a16="http://schemas.microsoft.com/office/drawing/2014/main" id="{0D8E4406-990B-4E29-847B-09D69E56EA1F}"/>
                </a:ext>
              </a:extLst>
            </p:cNvPr>
            <p:cNvCxnSpPr>
              <a:cxnSpLocks/>
            </p:cNvCxnSpPr>
            <p:nvPr/>
          </p:nvCxnSpPr>
          <p:spPr>
            <a:xfrm>
              <a:off x="4095418" y="1956753"/>
              <a:ext cx="0" cy="3357050"/>
            </a:xfrm>
            <a:prstGeom prst="line">
              <a:avLst/>
            </a:prstGeom>
            <a:noFill/>
            <a:ln w="19050" cap="flat" cmpd="sng" algn="ctr">
              <a:solidFill>
                <a:srgbClr val="000000"/>
              </a:solidFill>
              <a:prstDash val="solid"/>
              <a:miter lim="800000"/>
              <a:headEnd type="none"/>
              <a:tailEnd type="none"/>
            </a:ln>
            <a:effectLst/>
          </p:spPr>
        </p:cxnSp>
        <p:cxnSp>
          <p:nvCxnSpPr>
            <p:cNvPr id="37" name="Straight Connector 36">
              <a:extLst>
                <a:ext uri="{FF2B5EF4-FFF2-40B4-BE49-F238E27FC236}">
                  <a16:creationId xmlns:a16="http://schemas.microsoft.com/office/drawing/2014/main" id="{8FE7D3ED-D4E1-41C1-A041-21A6043DF28E}"/>
                </a:ext>
              </a:extLst>
            </p:cNvPr>
            <p:cNvCxnSpPr/>
            <p:nvPr/>
          </p:nvCxnSpPr>
          <p:spPr>
            <a:xfrm>
              <a:off x="3858588" y="1956753"/>
              <a:ext cx="245695" cy="0"/>
            </a:xfrm>
            <a:prstGeom prst="line">
              <a:avLst/>
            </a:prstGeom>
            <a:noFill/>
            <a:ln w="19050" cap="flat" cmpd="sng" algn="ctr">
              <a:solidFill>
                <a:srgbClr val="000000"/>
              </a:solidFill>
              <a:prstDash val="solid"/>
              <a:miter lim="800000"/>
              <a:headEnd type="none"/>
              <a:tailEnd type="none"/>
            </a:ln>
            <a:effectLst/>
          </p:spPr>
        </p:cxnSp>
        <p:cxnSp>
          <p:nvCxnSpPr>
            <p:cNvPr id="38" name="Straight Connector 37">
              <a:extLst>
                <a:ext uri="{FF2B5EF4-FFF2-40B4-BE49-F238E27FC236}">
                  <a16:creationId xmlns:a16="http://schemas.microsoft.com/office/drawing/2014/main" id="{086AFB9B-67F7-4A96-9092-828770026886}"/>
                </a:ext>
              </a:extLst>
            </p:cNvPr>
            <p:cNvCxnSpPr>
              <a:cxnSpLocks/>
            </p:cNvCxnSpPr>
            <p:nvPr/>
          </p:nvCxnSpPr>
          <p:spPr>
            <a:xfrm>
              <a:off x="3868219" y="5313803"/>
              <a:ext cx="228077" cy="0"/>
            </a:xfrm>
            <a:prstGeom prst="line">
              <a:avLst/>
            </a:prstGeom>
            <a:noFill/>
            <a:ln w="19050" cap="flat" cmpd="sng" algn="ctr">
              <a:solidFill>
                <a:srgbClr val="000000"/>
              </a:solidFill>
              <a:prstDash val="solid"/>
              <a:miter lim="800000"/>
              <a:headEnd type="none"/>
              <a:tailEnd type="none"/>
            </a:ln>
            <a:effectLst/>
          </p:spPr>
        </p:cxnSp>
        <p:sp>
          <p:nvSpPr>
            <p:cNvPr id="39" name="Rectangle 38">
              <a:extLst>
                <a:ext uri="{FF2B5EF4-FFF2-40B4-BE49-F238E27FC236}">
                  <a16:creationId xmlns:a16="http://schemas.microsoft.com/office/drawing/2014/main" id="{828FC5B1-E45A-46FB-85C5-59BA32167266}"/>
                </a:ext>
              </a:extLst>
            </p:cNvPr>
            <p:cNvSpPr/>
            <p:nvPr/>
          </p:nvSpPr>
          <p:spPr>
            <a:xfrm>
              <a:off x="3457284" y="4931971"/>
              <a:ext cx="415474" cy="781396"/>
            </a:xfrm>
            <a:prstGeom prst="rect">
              <a:avLst/>
            </a:prstGeom>
            <a:solidFill>
              <a:srgbClr val="FFFFFF">
                <a:alpha val="45000"/>
              </a:srgbClr>
            </a:solidFill>
            <a:ln w="19050" cap="flat" cmpd="sng" algn="ctr">
              <a:solidFill>
                <a:srgbClr val="000000"/>
              </a:solid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pic>
          <p:nvPicPr>
            <p:cNvPr id="40" name="Picture 39">
              <a:extLst>
                <a:ext uri="{FF2B5EF4-FFF2-40B4-BE49-F238E27FC236}">
                  <a16:creationId xmlns:a16="http://schemas.microsoft.com/office/drawing/2014/main" id="{E3398587-CEF3-4B6A-875D-A0D1764ED8F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89892" y="3860412"/>
              <a:ext cx="483845" cy="483845"/>
            </a:xfrm>
            <a:prstGeom prst="rect">
              <a:avLst/>
            </a:prstGeom>
          </p:spPr>
        </p:pic>
        <p:sp>
          <p:nvSpPr>
            <p:cNvPr id="41" name="Rectangle 40">
              <a:extLst>
                <a:ext uri="{FF2B5EF4-FFF2-40B4-BE49-F238E27FC236}">
                  <a16:creationId xmlns:a16="http://schemas.microsoft.com/office/drawing/2014/main" id="{77F29548-B5C7-4CAF-BD68-8735430464F8}"/>
                </a:ext>
              </a:extLst>
            </p:cNvPr>
            <p:cNvSpPr/>
            <p:nvPr/>
          </p:nvSpPr>
          <p:spPr>
            <a:xfrm>
              <a:off x="595671" y="1496049"/>
              <a:ext cx="3265933" cy="1120788"/>
            </a:xfrm>
            <a:prstGeom prst="rect">
              <a:avLst/>
            </a:prstGeom>
            <a:solidFill>
              <a:srgbClr val="FFFFFF">
                <a:alpha val="45000"/>
              </a:srgbClr>
            </a:solidFill>
            <a:ln w="19050" cap="flat" cmpd="sng" algn="ctr">
              <a:solidFill>
                <a:srgbClr val="000000"/>
              </a:solid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pic>
        <p:nvPicPr>
          <p:cNvPr id="43" name="Picture 42">
            <a:extLst>
              <a:ext uri="{FF2B5EF4-FFF2-40B4-BE49-F238E27FC236}">
                <a16:creationId xmlns:a16="http://schemas.microsoft.com/office/drawing/2014/main" id="{EB6255E4-A851-4ECF-93E6-7A616F41205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014156" y="1185070"/>
            <a:ext cx="6099678" cy="5386833"/>
          </a:xfrm>
          <a:prstGeom prst="rect">
            <a:avLst/>
          </a:prstGeom>
        </p:spPr>
      </p:pic>
      <p:sp>
        <p:nvSpPr>
          <p:cNvPr id="44" name="TextBox 43">
            <a:extLst>
              <a:ext uri="{FF2B5EF4-FFF2-40B4-BE49-F238E27FC236}">
                <a16:creationId xmlns:a16="http://schemas.microsoft.com/office/drawing/2014/main" id="{944CFC4A-2AC8-468F-A30D-ECD3A311F0D1}"/>
              </a:ext>
            </a:extLst>
          </p:cNvPr>
          <p:cNvSpPr txBox="1"/>
          <p:nvPr/>
        </p:nvSpPr>
        <p:spPr>
          <a:xfrm>
            <a:off x="7165981" y="6689591"/>
            <a:ext cx="3669659" cy="215444"/>
          </a:xfrm>
          <a:prstGeom prst="rect">
            <a:avLst/>
          </a:prstGeom>
          <a:noFill/>
        </p:spPr>
        <p:txBody>
          <a:bodyPr wrap="none" lIns="0" tIns="0" rIns="0" bIns="0" rtlCol="0">
            <a:spAutoFit/>
          </a:bodyPr>
          <a:lstStyle/>
          <a:p>
            <a:pPr algn="l"/>
            <a:r>
              <a:rPr lang="en-GB" sz="1400" dirty="0">
                <a:solidFill>
                  <a:schemeClr val="tx2"/>
                </a:solidFill>
                <a:latin typeface="Segoe UI Semibold" panose="020B0702040204020203" pitchFamily="34" charset="0"/>
                <a:cs typeface="Segoe UI Semibold" panose="020B0702040204020203" pitchFamily="34" charset="0"/>
                <a:hlinkClick r:id="rId5"/>
              </a:rPr>
              <a:t>https://github.com/lsds/sgx-lkl/tree/oe_port</a:t>
            </a:r>
            <a:r>
              <a:rPr lang="en-GB" sz="1400" dirty="0">
                <a:solidFill>
                  <a:schemeClr val="tx2"/>
                </a:solidFill>
                <a:latin typeface="Segoe UI Semibold" panose="020B0702040204020203" pitchFamily="34" charset="0"/>
                <a:cs typeface="Segoe UI Semibold" panose="020B0702040204020203" pitchFamily="34" charset="0"/>
              </a:rPr>
              <a:t> </a:t>
            </a:r>
          </a:p>
        </p:txBody>
      </p:sp>
    </p:spTree>
    <p:extLst>
      <p:ext uri="{BB962C8B-B14F-4D97-AF65-F5344CB8AC3E}">
        <p14:creationId xmlns:p14="http://schemas.microsoft.com/office/powerpoint/2010/main" val="21974582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4DF2D-1435-46C7-A8D4-0B29851C4732}"/>
              </a:ext>
            </a:extLst>
          </p:cNvPr>
          <p:cNvSpPr>
            <a:spLocks noGrp="1"/>
          </p:cNvSpPr>
          <p:nvPr>
            <p:ph type="title"/>
          </p:nvPr>
        </p:nvSpPr>
        <p:spPr/>
        <p:txBody>
          <a:bodyPr/>
          <a:lstStyle/>
          <a:p>
            <a:r>
              <a:rPr lang="en-US" dirty="0"/>
              <a:t>Make your apps confidential without changing a line of code!</a:t>
            </a:r>
            <a:br>
              <a:rPr lang="en-US" dirty="0"/>
            </a:br>
            <a:r>
              <a:rPr lang="en-US" sz="2400" dirty="0">
                <a:solidFill>
                  <a:srgbClr val="0070C0"/>
                </a:solidFill>
                <a:latin typeface="+mn-lt"/>
                <a:cs typeface="Segoe UI" panose="020B0502040204020203" pitchFamily="34" charset="0"/>
              </a:rPr>
              <a:t>Development experience and software: </a:t>
            </a:r>
            <a:r>
              <a:rPr lang="en-US" sz="2400" dirty="0">
                <a:solidFill>
                  <a:schemeClr val="accent1"/>
                </a:solidFill>
                <a:latin typeface="+mn-lt"/>
                <a:cs typeface="Segoe UI Semibold" panose="020B0702040204020203" pitchFamily="34" charset="0"/>
              </a:rPr>
              <a:t>“Lift and shift” model</a:t>
            </a:r>
            <a:endParaRPr lang="en-US" dirty="0">
              <a:latin typeface="+mn-lt"/>
            </a:endParaRPr>
          </a:p>
        </p:txBody>
      </p:sp>
      <p:pic>
        <p:nvPicPr>
          <p:cNvPr id="15" name="Picture 1" descr="Machine generated alternative text:&#10;an-Jl.jna">
            <a:extLst>
              <a:ext uri="{FF2B5EF4-FFF2-40B4-BE49-F238E27FC236}">
                <a16:creationId xmlns:a16="http://schemas.microsoft.com/office/drawing/2014/main" id="{543131DC-E4C2-4B5C-8039-46A0CDEBA1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47" b="42643"/>
          <a:stretch/>
        </p:blipFill>
        <p:spPr bwMode="auto">
          <a:xfrm>
            <a:off x="8275637" y="1744662"/>
            <a:ext cx="1682350" cy="3976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B32C62D-C8FC-4C9C-BF1B-A00BA73AF9C5}"/>
              </a:ext>
            </a:extLst>
          </p:cNvPr>
          <p:cNvSpPr/>
          <p:nvPr/>
        </p:nvSpPr>
        <p:spPr>
          <a:xfrm>
            <a:off x="894854" y="2387942"/>
            <a:ext cx="4764395" cy="3862596"/>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rPr>
              <a:t>Today, data is often encrypted at rest in storage and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in transit across the network, but not while in use. Securing data and code with </a:t>
            </a:r>
            <a:r>
              <a:rPr kumimoji="0" lang="en-US" sz="1600" b="0" i="0" u="none" strike="noStrike" kern="0" cap="none" spc="0" normalizeH="0" baseline="0" noProof="0" dirty="0">
                <a:ln>
                  <a:noFill/>
                </a:ln>
                <a:solidFill>
                  <a:srgbClr val="000000"/>
                </a:solidFill>
                <a:effectLst/>
                <a:uLnTx/>
                <a:uFillTx/>
                <a:latin typeface="Segoe UI Semibold"/>
              </a:rPr>
              <a:t>confidential computing will help customers accelerate the journey to</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the cloud, while protecting their most valuable </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data</a:t>
            </a:r>
            <a:r>
              <a:rPr kumimoji="0" lang="en-US" sz="1600" b="0" i="0" u="none" strike="noStrike" kern="0" cap="none" spc="0" normalizeH="0" baseline="0" noProof="0" dirty="0">
                <a:ln>
                  <a:noFill/>
                </a:ln>
                <a:solidFill>
                  <a:srgbClr val="000000"/>
                </a:solidFill>
                <a:effectLst/>
                <a:uLnTx/>
                <a:uFillTx/>
                <a:latin typeface="+mn-lt"/>
              </a:rPr>
              <a:t>. Azure Confidential Computing provides the hardware-based security infrastructure needed for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our confidential computing platform and applications to excel in the cloud. </a:t>
            </a:r>
            <a:r>
              <a:rPr kumimoji="0" lang="en-US" sz="1600" b="0" i="0" u="none" strike="noStrike" kern="0" cap="none" spc="0" normalizeH="0" baseline="0" noProof="0" dirty="0" err="1">
                <a:ln>
                  <a:noFill/>
                </a:ln>
                <a:solidFill>
                  <a:srgbClr val="000000"/>
                </a:solidFill>
                <a:effectLst/>
                <a:uLnTx/>
                <a:uFillTx/>
                <a:latin typeface="+mn-lt"/>
              </a:rPr>
              <a:t>Fortanix</a:t>
            </a:r>
            <a:r>
              <a:rPr kumimoji="0" lang="en-US" sz="1600" b="0" i="0" u="none" strike="noStrike" kern="0" cap="none" spc="0" normalizeH="0" baseline="0" noProof="0" dirty="0">
                <a:ln>
                  <a:noFill/>
                </a:ln>
                <a:solidFill>
                  <a:srgbClr val="000000"/>
                </a:solidFill>
                <a:effectLst/>
                <a:uLnTx/>
                <a:uFillTx/>
                <a:latin typeface="+mn-lt"/>
              </a:rPr>
              <a:t> is excited to bring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cloud-scale confidential computing to our global customers through our partnership with Microsoft.</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Semibold"/>
              </a:rPr>
              <a:t>—</a:t>
            </a:r>
            <a:r>
              <a:rPr kumimoji="0" lang="en-US" sz="1600" b="0" i="0" u="none" strike="noStrike" kern="0" cap="none" spc="0" normalizeH="0" baseline="0" noProof="0" dirty="0" err="1">
                <a:ln>
                  <a:noFill/>
                </a:ln>
                <a:solidFill>
                  <a:srgbClr val="0078D4"/>
                </a:solidFill>
                <a:effectLst/>
                <a:uLnTx/>
                <a:uFillTx/>
                <a:latin typeface="Segoe UI Semibold"/>
              </a:rPr>
              <a:t>Ambuj</a:t>
            </a:r>
            <a:r>
              <a:rPr kumimoji="0" lang="en-US" sz="1600" b="0" i="0" u="none" strike="noStrike" kern="0" cap="none" spc="0" normalizeH="0" baseline="0" noProof="0" dirty="0">
                <a:ln>
                  <a:noFill/>
                </a:ln>
                <a:solidFill>
                  <a:srgbClr val="0078D4"/>
                </a:solidFill>
                <a:effectLst/>
                <a:uLnTx/>
                <a:uFillTx/>
                <a:latin typeface="Segoe UI Semibold"/>
              </a:rPr>
              <a:t> Kumar, CEO and Co-founder, </a:t>
            </a:r>
            <a:r>
              <a:rPr kumimoji="0" lang="en-US" sz="1600" b="0" i="0" u="none" strike="noStrike" kern="0" cap="none" spc="0" normalizeH="0" baseline="0" noProof="0" dirty="0" err="1">
                <a:ln>
                  <a:noFill/>
                </a:ln>
                <a:solidFill>
                  <a:srgbClr val="0078D4"/>
                </a:solidFill>
                <a:effectLst/>
                <a:uLnTx/>
                <a:uFillTx/>
                <a:latin typeface="Segoe UI Semibold"/>
              </a:rPr>
              <a:t>Fortanix</a:t>
            </a:r>
            <a:endParaRPr kumimoji="0" lang="en-US" sz="1600" b="0" i="0" u="none" strike="noStrike" kern="0" cap="none" spc="0" normalizeH="0" baseline="0" noProof="0" dirty="0">
              <a:ln>
                <a:noFill/>
              </a:ln>
              <a:solidFill>
                <a:srgbClr val="0078D4"/>
              </a:solidFill>
              <a:effectLst/>
              <a:uLnTx/>
              <a:uFillTx/>
              <a:latin typeface="Segoe UI Semibold"/>
            </a:endParaRPr>
          </a:p>
          <a:p>
            <a:pPr marL="0" marR="0" lvl="0" indent="0" defTabSz="914367" eaLnBrk="1" fontAlgn="t"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19" name="Rectangle 18">
            <a:extLst>
              <a:ext uri="{FF2B5EF4-FFF2-40B4-BE49-F238E27FC236}">
                <a16:creationId xmlns:a16="http://schemas.microsoft.com/office/drawing/2014/main" id="{FCB3CFB9-0230-475C-B4E1-DFC8A9BA388D}"/>
              </a:ext>
            </a:extLst>
          </p:cNvPr>
          <p:cNvSpPr/>
          <p:nvPr/>
        </p:nvSpPr>
        <p:spPr>
          <a:xfrm>
            <a:off x="6660004" y="2387942"/>
            <a:ext cx="4913617" cy="1646605"/>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rPr>
              <a:t>Insider threats are a clear and present danger to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cloud computing. Azure Confidential Computing with enterprise-ready enclaves protects companies from insiders with a new level of simplicity. </a:t>
            </a:r>
            <a:r>
              <a:rPr kumimoji="0" lang="en-US" sz="1600" b="0" i="0" u="none" strike="noStrike" kern="0" cap="none" spc="0" normalizeH="0" baseline="0" noProof="0" dirty="0">
                <a:ln>
                  <a:noFill/>
                </a:ln>
                <a:solidFill>
                  <a:srgbClr val="000000"/>
                </a:solidFill>
                <a:effectLst/>
                <a:uLnTx/>
                <a:uFillTx/>
                <a:latin typeface="Segoe UI Semibold"/>
              </a:rPr>
              <a:t>The time for enterprises to start POCs is now.  </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	</a:t>
            </a:r>
            <a:r>
              <a:rPr kumimoji="0" lang="en-US" sz="1600" b="0" i="0" u="none" strike="noStrike" kern="0" cap="none" spc="0" normalizeH="0" baseline="0" noProof="0" dirty="0">
                <a:ln>
                  <a:noFill/>
                </a:ln>
                <a:solidFill>
                  <a:srgbClr val="0078D4"/>
                </a:solidFill>
                <a:effectLst/>
                <a:uLnTx/>
                <a:uFillTx/>
                <a:latin typeface="Segoe UI Semibold"/>
              </a:rPr>
              <a:t>—</a:t>
            </a:r>
            <a:r>
              <a:rPr kumimoji="0" lang="en-US" sz="1600" b="0" i="0" u="none" strike="noStrike" kern="0" cap="none" spc="0" normalizeH="0" baseline="0" noProof="0" dirty="0" err="1">
                <a:ln>
                  <a:noFill/>
                </a:ln>
                <a:solidFill>
                  <a:srgbClr val="0078D4"/>
                </a:solidFill>
                <a:effectLst/>
                <a:uLnTx/>
                <a:uFillTx/>
                <a:latin typeface="Segoe UI Semibold"/>
              </a:rPr>
              <a:t>Ayal</a:t>
            </a:r>
            <a:r>
              <a:rPr kumimoji="0" lang="en-US" sz="1600" b="0" i="0" u="none" strike="noStrike" kern="0" cap="none" spc="0" normalizeH="0" baseline="0" noProof="0" dirty="0">
                <a:ln>
                  <a:noFill/>
                </a:ln>
                <a:solidFill>
                  <a:srgbClr val="0078D4"/>
                </a:solidFill>
                <a:effectLst/>
                <a:uLnTx/>
                <a:uFillTx/>
                <a:latin typeface="Segoe UI Semibold"/>
              </a:rPr>
              <a:t> </a:t>
            </a:r>
            <a:r>
              <a:rPr kumimoji="0" lang="en-US" sz="1600" b="0" i="0" u="none" strike="noStrike" kern="0" cap="none" spc="0" normalizeH="0" baseline="0" noProof="0" dirty="0" err="1">
                <a:ln>
                  <a:noFill/>
                </a:ln>
                <a:solidFill>
                  <a:srgbClr val="0078D4"/>
                </a:solidFill>
                <a:effectLst/>
                <a:uLnTx/>
                <a:uFillTx/>
                <a:latin typeface="Segoe UI Semibold"/>
              </a:rPr>
              <a:t>Yogev</a:t>
            </a:r>
            <a:r>
              <a:rPr kumimoji="0" lang="en-US" sz="1600" b="0" i="0" u="none" strike="noStrike" kern="0" cap="none" spc="0" normalizeH="0" baseline="0" noProof="0" dirty="0">
                <a:ln>
                  <a:noFill/>
                </a:ln>
                <a:solidFill>
                  <a:srgbClr val="0078D4"/>
                </a:solidFill>
                <a:effectLst/>
                <a:uLnTx/>
                <a:uFillTx/>
                <a:latin typeface="Segoe UI Semibold"/>
              </a:rPr>
              <a:t>, CEO, </a:t>
            </a:r>
            <a:r>
              <a:rPr kumimoji="0" lang="en-US" sz="1600" b="0" i="0" u="none" strike="noStrike" kern="0" cap="none" spc="0" normalizeH="0" baseline="0" noProof="0" dirty="0" err="1">
                <a:ln>
                  <a:noFill/>
                </a:ln>
                <a:solidFill>
                  <a:srgbClr val="0078D4"/>
                </a:solidFill>
                <a:effectLst/>
                <a:uLnTx/>
                <a:uFillTx/>
                <a:latin typeface="Segoe UI Semibold"/>
              </a:rPr>
              <a:t>Anjuna</a:t>
            </a:r>
            <a:r>
              <a:rPr kumimoji="0" lang="en-US" sz="1600" b="0" i="0" u="none" strike="noStrike" kern="0" cap="none" spc="0" normalizeH="0" baseline="0" noProof="0" dirty="0">
                <a:ln>
                  <a:noFill/>
                </a:ln>
                <a:solidFill>
                  <a:srgbClr val="0078D4"/>
                </a:solidFill>
                <a:effectLst/>
                <a:uLnTx/>
                <a:uFillTx/>
                <a:latin typeface="Segoe UI Semibold"/>
              </a:rPr>
              <a:t> Security</a:t>
            </a:r>
          </a:p>
        </p:txBody>
      </p:sp>
      <p:sp>
        <p:nvSpPr>
          <p:cNvPr id="21" name="TextBox 20">
            <a:extLst>
              <a:ext uri="{FF2B5EF4-FFF2-40B4-BE49-F238E27FC236}">
                <a16:creationId xmlns:a16="http://schemas.microsoft.com/office/drawing/2014/main" id="{2E4509FC-3E21-4D8E-A7FE-C48D49F35CB0}"/>
              </a:ext>
            </a:extLst>
          </p:cNvPr>
          <p:cNvSpPr txBox="1"/>
          <p:nvPr/>
        </p:nvSpPr>
        <p:spPr>
          <a:xfrm>
            <a:off x="4237037" y="6382765"/>
            <a:ext cx="4199250" cy="307777"/>
          </a:xfrm>
          <a:prstGeom prst="rect">
            <a:avLst/>
          </a:prstGeom>
          <a:noFill/>
        </p:spPr>
        <p:txBody>
          <a:bodyPr wrap="square" lIns="0" tIns="0" rIns="0" bIns="0" rtlCol="0">
            <a:spAutoFit/>
          </a:bodyPr>
          <a:lstStyle/>
          <a:p>
            <a:pPr algn="ctr" defTabSz="914367"/>
            <a:r>
              <a:rPr lang="en-US" sz="2000" dirty="0">
                <a:solidFill>
                  <a:srgbClr val="000000"/>
                </a:solidFill>
                <a:latin typeface="Segoe UI Semibold"/>
              </a:rPr>
              <a:t>Available in the Azure Marketplace </a:t>
            </a:r>
          </a:p>
        </p:txBody>
      </p:sp>
      <p:pic>
        <p:nvPicPr>
          <p:cNvPr id="23" name="Graphic 22" descr="Fortanix logo">
            <a:extLst>
              <a:ext uri="{FF2B5EF4-FFF2-40B4-BE49-F238E27FC236}">
                <a16:creationId xmlns:a16="http://schemas.microsoft.com/office/drawing/2014/main" id="{281752CA-3B41-4715-99ED-E62C34833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2871" y="1704164"/>
            <a:ext cx="2000738" cy="397662"/>
          </a:xfrm>
          <a:prstGeom prst="rect">
            <a:avLst/>
          </a:prstGeom>
        </p:spPr>
      </p:pic>
    </p:spTree>
    <p:extLst>
      <p:ext uri="{BB962C8B-B14F-4D97-AF65-F5344CB8AC3E}">
        <p14:creationId xmlns:p14="http://schemas.microsoft.com/office/powerpoint/2010/main" val="3175830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Use Confidential Computing with Kubernetes</a:t>
            </a:r>
            <a:br>
              <a:rPr lang="en-US" dirty="0"/>
            </a:br>
            <a:r>
              <a:rPr lang="en-US" sz="2400" dirty="0">
                <a:solidFill>
                  <a:srgbClr val="0078D7"/>
                </a:solidFill>
                <a:latin typeface="Segoe UI" panose="020B0502040204020203" pitchFamily="34" charset="0"/>
                <a:cs typeface="Segoe UI" panose="020B0502040204020203" pitchFamily="34" charset="0"/>
              </a:rPr>
              <a:t>Development experience and software</a:t>
            </a:r>
            <a:endParaRPr lang="en-US" dirty="0"/>
          </a:p>
        </p:txBody>
      </p:sp>
      <p:sp>
        <p:nvSpPr>
          <p:cNvPr id="3" name="Espace réservé du texte 2"/>
          <p:cNvSpPr>
            <a:spLocks noGrp="1"/>
          </p:cNvSpPr>
          <p:nvPr>
            <p:ph type="body" sz="quarter" idx="10"/>
          </p:nvPr>
        </p:nvSpPr>
        <p:spPr>
          <a:xfrm>
            <a:off x="274638" y="1212850"/>
            <a:ext cx="6705599" cy="5332412"/>
          </a:xfrm>
        </p:spPr>
        <p:txBody>
          <a:bodyPr>
            <a:normAutofit/>
          </a:bodyPr>
          <a:lstStyle/>
          <a:p>
            <a:pPr lvl="0"/>
            <a:r>
              <a:rPr lang="en-US" dirty="0"/>
              <a:t>An additional layer of data protection for the Kubernetes workloads with the code running on the CPU with secure hardware enclaves </a:t>
            </a:r>
          </a:p>
          <a:p>
            <a:pPr lvl="1"/>
            <a:r>
              <a:rPr lang="en-US" dirty="0">
                <a:solidFill>
                  <a:srgbClr val="000000"/>
                </a:solidFill>
                <a:cs typeface="Segoe UI Semibold" panose="020B0702040204020203" pitchFamily="34" charset="0"/>
              </a:rPr>
              <a:t>Using the Open Enclave SDK for confidential computing in code with ACC DC_series VMs</a:t>
            </a:r>
          </a:p>
          <a:p>
            <a:pPr lvl="0"/>
            <a:r>
              <a:rPr lang="fr-FR" sz="1600" dirty="0">
                <a:solidFill>
                  <a:schemeClr val="tx1"/>
                </a:solidFill>
                <a:latin typeface="+mn-lt"/>
              </a:rPr>
              <a:t>More info: </a:t>
            </a:r>
            <a:r>
              <a:rPr lang="en-US" sz="1600" i="0" dirty="0">
                <a:solidFill>
                  <a:schemeClr val="tx1"/>
                </a:solidFill>
                <a:effectLst/>
                <a:latin typeface="+mn-lt"/>
                <a:hlinkClick r:id="rId3"/>
              </a:rPr>
              <a:t>Bringing confidential computing to Kubernetes</a:t>
            </a:r>
            <a:endParaRPr lang="en-US" sz="1600" i="0" dirty="0">
              <a:solidFill>
                <a:schemeClr val="tx1"/>
              </a:solidFill>
              <a:effectLst/>
              <a:latin typeface="+mn-lt"/>
            </a:endParaRPr>
          </a:p>
          <a:p>
            <a:pPr lvl="0"/>
            <a:endParaRPr lang="en-US" sz="1600" dirty="0">
              <a:solidFill>
                <a:schemeClr val="tx1"/>
              </a:solidFill>
              <a:latin typeface="+mn-lt"/>
            </a:endParaRPr>
          </a:p>
          <a:p>
            <a:r>
              <a:rPr lang="en-US" dirty="0"/>
              <a:t>The </a:t>
            </a:r>
            <a:r>
              <a:rPr lang="en-US" dirty="0">
                <a:solidFill>
                  <a:schemeClr val="tx1"/>
                </a:solidFill>
              </a:rPr>
              <a:t>oe-sgx device plugin </a:t>
            </a:r>
            <a:r>
              <a:rPr lang="en-US" dirty="0"/>
              <a:t>(alpha) surfaces the usage of Intel SGX’s Encrypted Page Cache (EPC) RAM as a schedulable resource for Kubernetes</a:t>
            </a:r>
          </a:p>
          <a:p>
            <a:pPr lvl="1"/>
            <a:r>
              <a:rPr lang="en-US" dirty="0">
                <a:solidFill>
                  <a:srgbClr val="000000"/>
                </a:solidFill>
                <a:cs typeface="Segoe UI Semibold" panose="020B0702040204020203" pitchFamily="34" charset="0"/>
              </a:rPr>
              <a:t>Allow to schedule pods and containers to use the Open Enclave SDK, and to have access to a TEE by defining a limit on the specific EPC memory that is advertised to the Kubernetes scheduler by the device plugin</a:t>
            </a:r>
          </a:p>
          <a:p>
            <a:r>
              <a:rPr lang="en-US" sz="1600" dirty="0">
                <a:solidFill>
                  <a:srgbClr val="000000"/>
                </a:solidFill>
                <a:latin typeface="+mn-lt"/>
              </a:rPr>
              <a:t>See </a:t>
            </a:r>
            <a:r>
              <a:rPr lang="en-US" sz="1600" dirty="0">
                <a:solidFill>
                  <a:srgbClr val="000000"/>
                </a:solidFill>
                <a:latin typeface="+mn-lt"/>
                <a:hlinkClick r:id="rId4"/>
              </a:rPr>
              <a:t>Using SGX with Kubernetes</a:t>
            </a:r>
            <a:r>
              <a:rPr lang="en-US" sz="1600" dirty="0">
                <a:solidFill>
                  <a:srgbClr val="000000"/>
                </a:solidFill>
                <a:latin typeface="+mn-lt"/>
              </a:rPr>
              <a:t> (</a:t>
            </a:r>
            <a:r>
              <a:rPr lang="en-US" sz="1600" dirty="0" err="1">
                <a:solidFill>
                  <a:srgbClr val="000000"/>
                </a:solidFill>
                <a:latin typeface="+mn-lt"/>
              </a:rPr>
              <a:t>AKS_Engine</a:t>
            </a:r>
            <a:r>
              <a:rPr lang="en-US" sz="1600" dirty="0">
                <a:solidFill>
                  <a:srgbClr val="000000"/>
                </a:solidFill>
                <a:latin typeface="+mn-lt"/>
              </a:rPr>
              <a:t>)</a:t>
            </a:r>
          </a:p>
          <a:p>
            <a:pPr lvl="0"/>
            <a:endParaRPr lang="en-US" sz="1600" i="0" dirty="0">
              <a:solidFill>
                <a:schemeClr val="tx1"/>
              </a:solidFill>
              <a:effectLst/>
              <a:latin typeface="+mn-lt"/>
            </a:endParaRPr>
          </a:p>
          <a:p>
            <a:pPr lvl="0"/>
            <a:endParaRPr lang="fr-FR" dirty="0"/>
          </a:p>
        </p:txBody>
      </p:sp>
      <p:pic>
        <p:nvPicPr>
          <p:cNvPr id="5" name="Picture 4" descr="A screenshot of text&#10;&#10;Description automatically generated">
            <a:extLst>
              <a:ext uri="{FF2B5EF4-FFF2-40B4-BE49-F238E27FC236}">
                <a16:creationId xmlns:a16="http://schemas.microsoft.com/office/drawing/2014/main" id="{FF77FB78-5981-4C5F-88B8-3794CBEE1DEE}"/>
              </a:ext>
            </a:extLst>
          </p:cNvPr>
          <p:cNvPicPr>
            <a:picLocks noChangeAspect="1"/>
          </p:cNvPicPr>
          <p:nvPr/>
        </p:nvPicPr>
        <p:blipFill>
          <a:blip r:embed="rId5"/>
          <a:stretch>
            <a:fillRect/>
          </a:stretch>
        </p:blipFill>
        <p:spPr>
          <a:xfrm>
            <a:off x="7666037" y="1516062"/>
            <a:ext cx="4143953" cy="4496427"/>
          </a:xfrm>
          <a:prstGeom prst="rect">
            <a:avLst/>
          </a:prstGeom>
        </p:spPr>
      </p:pic>
    </p:spTree>
    <p:extLst>
      <p:ext uri="{BB962C8B-B14F-4D97-AF65-F5344CB8AC3E}">
        <p14:creationId xmlns:p14="http://schemas.microsoft.com/office/powerpoint/2010/main" val="12101658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latin typeface="+mn-lt"/>
              </a:rPr>
              <a:t>Confidential Computing with Kubernetes </a:t>
            </a:r>
            <a:endParaRPr lang="en-US">
              <a:solidFill>
                <a:schemeClr val="tx1"/>
              </a:solidFill>
              <a:latin typeface="+mn-lt"/>
            </a:endParaRPr>
          </a:p>
          <a:p>
            <a:pPr marL="0" indent="0">
              <a:buNone/>
            </a:pPr>
            <a:r>
              <a:rPr lang="en-US" sz="2000" dirty="0">
                <a:solidFill>
                  <a:schemeClr val="tx1"/>
                </a:solidFill>
                <a:latin typeface="+mn-lt"/>
              </a:rPr>
              <a:t>with the oe-sgx device plugin (alpha) </a:t>
            </a:r>
            <a:endParaRPr lang="en-US" sz="2000" dirty="0">
              <a:solidFill>
                <a:schemeClr val="tx1"/>
              </a:solidFill>
            </a:endParaRPr>
          </a:p>
        </p:txBody>
      </p:sp>
      <p:grpSp>
        <p:nvGrpSpPr>
          <p:cNvPr id="2" name="Group 1">
            <a:extLst>
              <a:ext uri="{FF2B5EF4-FFF2-40B4-BE49-F238E27FC236}">
                <a16:creationId xmlns:a16="http://schemas.microsoft.com/office/drawing/2014/main" id="{06482A99-EF64-4A62-A19D-56C6F1A6229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C3DEF101-AD80-4C3D-8F8F-644478F6CE7A}"/>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8A989E98-C041-4A73-8BD5-C9C28DF40186}"/>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E39F4B32-B346-4F3B-9248-78A2CB986F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7D05BE8-77F2-4B03-892D-122E2C3350A7}"/>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BC3EFA9D-0B46-4D5D-8844-1165646CC34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246691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dirty="0"/>
              <a:t>Context and cloud data threads</a:t>
            </a:r>
          </a:p>
        </p:txBody>
      </p:sp>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77AE676D-7B1D-4B31-8943-F0C697431249}"/>
              </a:ext>
            </a:extLst>
          </p:cNvPr>
          <p:cNvGrpSpPr/>
          <p:nvPr/>
        </p:nvGrpSpPr>
        <p:grpSpPr>
          <a:xfrm>
            <a:off x="7608892" y="1405230"/>
            <a:ext cx="3222616" cy="3703096"/>
            <a:chOff x="7608892" y="1405230"/>
            <a:chExt cx="3222616" cy="3703096"/>
          </a:xfrm>
        </p:grpSpPr>
        <p:grpSp>
          <p:nvGrpSpPr>
            <p:cNvPr id="2" name="Group 1">
              <a:extLst>
                <a:ext uri="{FF2B5EF4-FFF2-40B4-BE49-F238E27FC236}">
                  <a16:creationId xmlns:a16="http://schemas.microsoft.com/office/drawing/2014/main" id="{FBFFF849-9C76-47D7-9875-BEC409B1F3AD}"/>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EDD087D1-6EC3-4863-96A6-5B89BA42C119}"/>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BB9DCF7A-C3D2-4E02-B7CF-E8563922EA1B}"/>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53440BEC-5D28-4EEF-B183-15C16912F2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B14E96E0-6AFF-4D91-BA66-17CAE77CD6D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6B696097-730E-47D0-BCE9-3DA79D194869}"/>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3" name="TextBox 8">
              <a:extLst>
                <a:ext uri="{FF2B5EF4-FFF2-40B4-BE49-F238E27FC236}">
                  <a16:creationId xmlns:a16="http://schemas.microsoft.com/office/drawing/2014/main" id="{4BFE8E51-96EE-4E20-83D2-9427BBD3D990}"/>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Tree>
    <p:extLst>
      <p:ext uri="{BB962C8B-B14F-4D97-AF65-F5344CB8AC3E}">
        <p14:creationId xmlns:p14="http://schemas.microsoft.com/office/powerpoint/2010/main" val="31279768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044041D-93FA-4772-92BF-7F36CAC93F49}"/>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C86EDED9-F25A-4029-AD9F-05217026F03E}"/>
              </a:ext>
            </a:extLst>
          </p:cNvPr>
          <p:cNvSpPr>
            <a:spLocks noGrp="1"/>
          </p:cNvSpPr>
          <p:nvPr>
            <p:ph type="title"/>
          </p:nvPr>
        </p:nvSpPr>
        <p:spPr/>
        <p:txBody>
          <a:bodyPr/>
          <a:lstStyle/>
          <a:p>
            <a:r>
              <a:rPr lang="en-US" dirty="0"/>
              <a:t>SQL Server Always Encrypted</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solidFill>
                <a:srgbClr val="0070C0"/>
              </a:solidFill>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347FDB0D-52AA-4964-9CCE-44BA1ED6FA3E}"/>
              </a:ext>
            </a:extLst>
          </p:cNvPr>
          <p:cNvSpPr/>
          <p:nvPr/>
        </p:nvSpPr>
        <p:spPr bwMode="auto">
          <a:xfrm>
            <a:off x="484234" y="5070937"/>
            <a:ext cx="3221004" cy="11418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Client-side encryption</a:t>
            </a:r>
          </a:p>
          <a:p>
            <a:pPr marL="0" marR="0" lvl="2"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Client-side encryption of sensitive data using keys that are </a:t>
            </a:r>
            <a:r>
              <a:rPr lang="en-US" sz="1400" b="1" i="1" dirty="0">
                <a:solidFill>
                  <a:srgbClr val="000000"/>
                </a:solidFill>
              </a:rPr>
              <a:t>never</a:t>
            </a:r>
            <a:r>
              <a:rPr lang="en-US" sz="1400" dirty="0">
                <a:solidFill>
                  <a:srgbClr val="000000"/>
                </a:solidFill>
              </a:rPr>
              <a:t> given to the database system</a:t>
            </a:r>
          </a:p>
        </p:txBody>
      </p:sp>
      <p:sp>
        <p:nvSpPr>
          <p:cNvPr id="40" name="Rectangle 39">
            <a:extLst>
              <a:ext uri="{FF2B5EF4-FFF2-40B4-BE49-F238E27FC236}">
                <a16:creationId xmlns:a16="http://schemas.microsoft.com/office/drawing/2014/main" id="{493BE9D1-48DE-4813-9F5A-FB5DF5C7A390}"/>
              </a:ext>
            </a:extLst>
          </p:cNvPr>
          <p:cNvSpPr/>
          <p:nvPr/>
        </p:nvSpPr>
        <p:spPr bwMode="auto">
          <a:xfrm>
            <a:off x="4384224" y="5070936"/>
            <a:ext cx="3221004" cy="1141825"/>
          </a:xfrm>
          <a:prstGeom prst="rect">
            <a:avLst/>
          </a:prstGeom>
          <a:noFill/>
          <a:ln w="10795" cap="flat" cmpd="sng" algn="ctr">
            <a:noFill/>
            <a:prstDash val="soli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Encryption transparency</a:t>
            </a:r>
          </a:p>
          <a:p>
            <a:pPr marL="0" marR="0" lvl="0"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Client driver transparently encrypts query parameters and decrypts encrypted results</a:t>
            </a:r>
          </a:p>
        </p:txBody>
      </p:sp>
      <p:sp>
        <p:nvSpPr>
          <p:cNvPr id="41" name="Rectangle 40">
            <a:extLst>
              <a:ext uri="{FF2B5EF4-FFF2-40B4-BE49-F238E27FC236}">
                <a16:creationId xmlns:a16="http://schemas.microsoft.com/office/drawing/2014/main" id="{EDCCA2CA-4254-42C3-804C-64EABCFED4D2}"/>
              </a:ext>
            </a:extLst>
          </p:cNvPr>
          <p:cNvSpPr/>
          <p:nvPr/>
        </p:nvSpPr>
        <p:spPr bwMode="auto">
          <a:xfrm>
            <a:off x="8284213" y="5070937"/>
            <a:ext cx="3613739" cy="1169525"/>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Queries on encrypted data </a:t>
            </a:r>
          </a:p>
          <a:p>
            <a:pPr marL="0" marR="0" lvl="2"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Support for equality comparison, including join, group by and distinct operators via deterministic encryption</a:t>
            </a:r>
          </a:p>
        </p:txBody>
      </p:sp>
      <p:sp>
        <p:nvSpPr>
          <p:cNvPr id="42" name="TextBox 41">
            <a:extLst>
              <a:ext uri="{FF2B5EF4-FFF2-40B4-BE49-F238E27FC236}">
                <a16:creationId xmlns:a16="http://schemas.microsoft.com/office/drawing/2014/main" id="{7980F516-BC51-4978-87C8-15CE4B4CC3A5}"/>
              </a:ext>
            </a:extLst>
          </p:cNvPr>
          <p:cNvSpPr txBox="1"/>
          <p:nvPr/>
        </p:nvSpPr>
        <p:spPr>
          <a:xfrm>
            <a:off x="460985" y="1617248"/>
            <a:ext cx="4286047" cy="1011533"/>
          </a:xfrm>
          <a:prstGeom prst="rect">
            <a:avLst/>
          </a:prstGeom>
          <a:noFill/>
        </p:spPr>
        <p:txBody>
          <a:bodyPr wrap="square" lIns="0" tIns="91427" rIns="91427" bIns="91427" rtlCol="0">
            <a:spAutoFit/>
          </a:bodyPr>
          <a:lstStyle/>
          <a:p>
            <a:pPr marL="0" lvl="2" defTabSz="913841">
              <a:lnSpc>
                <a:spcPct val="90000"/>
              </a:lnSpc>
              <a:defRPr/>
            </a:pPr>
            <a:r>
              <a:rPr lang="en-US" sz="2400" kern="0" dirty="0">
                <a:solidFill>
                  <a:srgbClr val="0078D3"/>
                </a:solidFill>
                <a:latin typeface="Segoe UI Semibold"/>
                <a:cs typeface="Segoe UI Semilight" panose="020B0402040204020203" pitchFamily="34" charset="0"/>
              </a:rPr>
              <a:t>Protects sensitive data </a:t>
            </a:r>
          </a:p>
          <a:p>
            <a:pPr marL="0" lvl="2" defTabSz="913841">
              <a:lnSpc>
                <a:spcPct val="90000"/>
              </a:lnSpc>
              <a:spcBef>
                <a:spcPts val="392"/>
              </a:spcBef>
              <a:spcAft>
                <a:spcPts val="600"/>
              </a:spcAft>
              <a:defRPr/>
            </a:pPr>
            <a:r>
              <a:rPr lang="en-US" sz="1600" kern="0" dirty="0">
                <a:solidFill>
                  <a:srgbClr val="000000"/>
                </a:solidFill>
                <a:cs typeface="Segoe UI Semibold" panose="020B0702040204020203" pitchFamily="34" charset="0"/>
              </a:rPr>
              <a:t>In use from high-privileged yet unauthorized SQL users both on-premises and in the cloud </a:t>
            </a:r>
          </a:p>
        </p:txBody>
      </p:sp>
      <p:sp>
        <p:nvSpPr>
          <p:cNvPr id="43" name="Rectangle 42">
            <a:extLst>
              <a:ext uri="{FF2B5EF4-FFF2-40B4-BE49-F238E27FC236}">
                <a16:creationId xmlns:a16="http://schemas.microsoft.com/office/drawing/2014/main" id="{DD905CDB-5A3D-422D-ACCF-312480C0A0D3}"/>
              </a:ext>
            </a:extLst>
          </p:cNvPr>
          <p:cNvSpPr/>
          <p:nvPr/>
        </p:nvSpPr>
        <p:spPr>
          <a:xfrm>
            <a:off x="5554870" y="1645596"/>
            <a:ext cx="5955208" cy="318312"/>
          </a:xfrm>
          <a:prstGeom prst="rect">
            <a:avLst/>
          </a:prstGeom>
        </p:spPr>
        <p:txBody>
          <a:bodyPr wrap="square">
            <a:spAutoFit/>
          </a:bodyPr>
          <a:lstStyle/>
          <a:p>
            <a:pPr defTabSz="931578" fontAlgn="base">
              <a:lnSpc>
                <a:spcPct val="90000"/>
              </a:lnSpc>
              <a:spcBef>
                <a:spcPct val="0"/>
              </a:spcBef>
              <a:spcAft>
                <a:spcPct val="0"/>
              </a:spcAft>
              <a:defRPr/>
            </a:pPr>
            <a:r>
              <a:rPr lang="en-US" sz="1600" kern="0">
                <a:gradFill>
                  <a:gsLst>
                    <a:gs pos="2917">
                      <a:srgbClr val="2F2F2F"/>
                    </a:gs>
                    <a:gs pos="30000">
                      <a:srgbClr val="2F2F2F"/>
                    </a:gs>
                  </a:gsLst>
                  <a:lin ang="5400000" scaled="0"/>
                </a:gradFill>
                <a:latin typeface="Segoe UI Semibold"/>
                <a:ea typeface="Segoe UI" pitchFamily="34" charset="0"/>
                <a:cs typeface="Segoe UI" pitchFamily="34" charset="0"/>
              </a:rPr>
              <a:t>Current GA version in SQL Server 2016/17 and Azure SQL DB</a:t>
            </a:r>
          </a:p>
        </p:txBody>
      </p:sp>
      <p:grpSp>
        <p:nvGrpSpPr>
          <p:cNvPr id="44" name="Group 43">
            <a:extLst>
              <a:ext uri="{FF2B5EF4-FFF2-40B4-BE49-F238E27FC236}">
                <a16:creationId xmlns:a16="http://schemas.microsoft.com/office/drawing/2014/main" id="{188D5283-F88C-4263-AE52-8FE76D5E979B}"/>
              </a:ext>
            </a:extLst>
          </p:cNvPr>
          <p:cNvGrpSpPr/>
          <p:nvPr/>
        </p:nvGrpSpPr>
        <p:grpSpPr>
          <a:xfrm>
            <a:off x="5750992" y="2165606"/>
            <a:ext cx="5636490" cy="1889536"/>
            <a:chOff x="5866311" y="2208534"/>
            <a:chExt cx="5749513" cy="1927425"/>
          </a:xfrm>
        </p:grpSpPr>
        <p:sp>
          <p:nvSpPr>
            <p:cNvPr id="45" name="Rectangle: Rounded Corners 44">
              <a:extLst>
                <a:ext uri="{FF2B5EF4-FFF2-40B4-BE49-F238E27FC236}">
                  <a16:creationId xmlns:a16="http://schemas.microsoft.com/office/drawing/2014/main" id="{15AF96C3-FD57-4FCE-9AD2-C6B351C87A3B}"/>
                </a:ext>
              </a:extLst>
            </p:cNvPr>
            <p:cNvSpPr/>
            <p:nvPr/>
          </p:nvSpPr>
          <p:spPr>
            <a:xfrm>
              <a:off x="5866311" y="2394547"/>
              <a:ext cx="3770660" cy="1741412"/>
            </a:xfrm>
            <a:prstGeom prst="roundRect">
              <a:avLst/>
            </a:prstGeom>
            <a:noFill/>
            <a:ln w="19050" cap="flat" cmpd="sng" algn="ctr">
              <a:solidFill>
                <a:srgbClr val="3C3C41"/>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mn-cs"/>
              </a:endParaRPr>
            </a:p>
          </p:txBody>
        </p:sp>
        <p:cxnSp>
          <p:nvCxnSpPr>
            <p:cNvPr id="46" name="Straight Arrow Connector 45">
              <a:extLst>
                <a:ext uri="{FF2B5EF4-FFF2-40B4-BE49-F238E27FC236}">
                  <a16:creationId xmlns:a16="http://schemas.microsoft.com/office/drawing/2014/main" id="{828EBCA5-6BFF-49AC-874D-2E99BDEA5E01}"/>
                </a:ext>
              </a:extLst>
            </p:cNvPr>
            <p:cNvCxnSpPr>
              <a:cxnSpLocks/>
            </p:cNvCxnSpPr>
            <p:nvPr/>
          </p:nvCxnSpPr>
          <p:spPr>
            <a:xfrm>
              <a:off x="7371336" y="2854188"/>
              <a:ext cx="1054399" cy="0"/>
            </a:xfrm>
            <a:prstGeom prst="straightConnector1">
              <a:avLst/>
            </a:prstGeom>
            <a:noFill/>
            <a:ln w="19050" cap="flat" cmpd="sng" algn="ctr">
              <a:solidFill>
                <a:srgbClr val="000041"/>
              </a:solidFill>
              <a:prstDash val="solid"/>
              <a:headEnd type="none"/>
              <a:tailEnd type="arrow"/>
            </a:ln>
            <a:effectLst/>
          </p:spPr>
        </p:cxnSp>
        <p:cxnSp>
          <p:nvCxnSpPr>
            <p:cNvPr id="47" name="Straight Arrow Connector 46">
              <a:extLst>
                <a:ext uri="{FF2B5EF4-FFF2-40B4-BE49-F238E27FC236}">
                  <a16:creationId xmlns:a16="http://schemas.microsoft.com/office/drawing/2014/main" id="{591D9786-EE96-4142-8469-AE7AEED166F5}"/>
                </a:ext>
              </a:extLst>
            </p:cNvPr>
            <p:cNvCxnSpPr/>
            <p:nvPr/>
          </p:nvCxnSpPr>
          <p:spPr>
            <a:xfrm>
              <a:off x="7373150" y="3723925"/>
              <a:ext cx="1051410" cy="0"/>
            </a:xfrm>
            <a:prstGeom prst="straightConnector1">
              <a:avLst/>
            </a:prstGeom>
            <a:noFill/>
            <a:ln w="19050" cap="flat" cmpd="sng" algn="ctr">
              <a:solidFill>
                <a:srgbClr val="000041"/>
              </a:solidFill>
              <a:prstDash val="solid"/>
              <a:headEnd type="none"/>
              <a:tailEnd type="arrow"/>
            </a:ln>
            <a:effectLst/>
          </p:spPr>
        </p:cxnSp>
        <p:sp>
          <p:nvSpPr>
            <p:cNvPr id="48" name="TextBox 47">
              <a:extLst>
                <a:ext uri="{FF2B5EF4-FFF2-40B4-BE49-F238E27FC236}">
                  <a16:creationId xmlns:a16="http://schemas.microsoft.com/office/drawing/2014/main" id="{F01B15FE-0FE2-40AB-A8DC-6F910BD00CB4}"/>
                </a:ext>
              </a:extLst>
            </p:cNvPr>
            <p:cNvSpPr txBox="1"/>
            <p:nvPr/>
          </p:nvSpPr>
          <p:spPr>
            <a:xfrm>
              <a:off x="7452646" y="3404357"/>
              <a:ext cx="934060" cy="313773"/>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49" name="Straight Arrow Connector 48">
              <a:extLst>
                <a:ext uri="{FF2B5EF4-FFF2-40B4-BE49-F238E27FC236}">
                  <a16:creationId xmlns:a16="http://schemas.microsoft.com/office/drawing/2014/main" id="{372E74C4-D0DF-4A04-91B4-C2ADFDE02674}"/>
                </a:ext>
              </a:extLst>
            </p:cNvPr>
            <p:cNvCxnSpPr/>
            <p:nvPr/>
          </p:nvCxnSpPr>
          <p:spPr>
            <a:xfrm>
              <a:off x="9479025" y="3720416"/>
              <a:ext cx="1051410" cy="0"/>
            </a:xfrm>
            <a:prstGeom prst="straightConnector1">
              <a:avLst/>
            </a:prstGeom>
            <a:noFill/>
            <a:ln w="19050" cap="flat" cmpd="sng" algn="ctr">
              <a:solidFill>
                <a:srgbClr val="000041"/>
              </a:solidFill>
              <a:prstDash val="solid"/>
              <a:headEnd type="none"/>
              <a:tailEnd type="arrow"/>
            </a:ln>
            <a:effectLst/>
          </p:spPr>
        </p:cxnSp>
        <p:sp>
          <p:nvSpPr>
            <p:cNvPr id="50" name="TextBox 49">
              <a:extLst>
                <a:ext uri="{FF2B5EF4-FFF2-40B4-BE49-F238E27FC236}">
                  <a16:creationId xmlns:a16="http://schemas.microsoft.com/office/drawing/2014/main" id="{A1BFE72E-DFC4-4711-BC3F-042FA5F451FB}"/>
                </a:ext>
              </a:extLst>
            </p:cNvPr>
            <p:cNvSpPr txBox="1"/>
            <p:nvPr/>
          </p:nvSpPr>
          <p:spPr>
            <a:xfrm>
              <a:off x="9601388" y="3417860"/>
              <a:ext cx="893122" cy="286306"/>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rPr>
                <a:t>ciphertext</a:t>
              </a:r>
            </a:p>
          </p:txBody>
        </p:sp>
        <p:sp>
          <p:nvSpPr>
            <p:cNvPr id="51" name="TextBox 50">
              <a:extLst>
                <a:ext uri="{FF2B5EF4-FFF2-40B4-BE49-F238E27FC236}">
                  <a16:creationId xmlns:a16="http://schemas.microsoft.com/office/drawing/2014/main" id="{AC2CBD5D-0E86-4845-8C87-6B57D8D49EE7}"/>
                </a:ext>
              </a:extLst>
            </p:cNvPr>
            <p:cNvSpPr txBox="1"/>
            <p:nvPr/>
          </p:nvSpPr>
          <p:spPr>
            <a:xfrm>
              <a:off x="10669992" y="2302654"/>
              <a:ext cx="945832" cy="583860"/>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cxnSp>
          <p:nvCxnSpPr>
            <p:cNvPr id="52" name="Straight Arrow Connector 51">
              <a:extLst>
                <a:ext uri="{FF2B5EF4-FFF2-40B4-BE49-F238E27FC236}">
                  <a16:creationId xmlns:a16="http://schemas.microsoft.com/office/drawing/2014/main" id="{02AD80DA-D1BF-4C59-BE0E-7FB7AE7DE3BB}"/>
                </a:ext>
              </a:extLst>
            </p:cNvPr>
            <p:cNvCxnSpPr/>
            <p:nvPr/>
          </p:nvCxnSpPr>
          <p:spPr>
            <a:xfrm>
              <a:off x="9479025" y="2854188"/>
              <a:ext cx="1051410" cy="0"/>
            </a:xfrm>
            <a:prstGeom prst="straightConnector1">
              <a:avLst/>
            </a:prstGeom>
            <a:noFill/>
            <a:ln w="19050" cap="flat" cmpd="sng" algn="ctr">
              <a:solidFill>
                <a:srgbClr val="000041"/>
              </a:solidFill>
              <a:prstDash val="solid"/>
              <a:headEnd type="none"/>
              <a:tailEnd type="arrow"/>
            </a:ln>
            <a:effectLst/>
          </p:spPr>
        </p:cxnSp>
        <p:grpSp>
          <p:nvGrpSpPr>
            <p:cNvPr id="53" name="Group 52">
              <a:extLst>
                <a:ext uri="{FF2B5EF4-FFF2-40B4-BE49-F238E27FC236}">
                  <a16:creationId xmlns:a16="http://schemas.microsoft.com/office/drawing/2014/main" id="{CB144181-940F-4270-ACF8-7E94534C23B9}"/>
                </a:ext>
              </a:extLst>
            </p:cNvPr>
            <p:cNvGrpSpPr/>
            <p:nvPr/>
          </p:nvGrpSpPr>
          <p:grpSpPr>
            <a:xfrm>
              <a:off x="6039998" y="2687331"/>
              <a:ext cx="1213300" cy="1213300"/>
              <a:chOff x="497839" y="2955250"/>
              <a:chExt cx="1213300" cy="1213300"/>
            </a:xfrm>
          </p:grpSpPr>
          <p:pic>
            <p:nvPicPr>
              <p:cNvPr id="70" name="Picture 69">
                <a:extLst>
                  <a:ext uri="{FF2B5EF4-FFF2-40B4-BE49-F238E27FC236}">
                    <a16:creationId xmlns:a16="http://schemas.microsoft.com/office/drawing/2014/main" id="{5114939B-068F-4344-BC00-B5EA96CFB02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39" y="2955250"/>
                <a:ext cx="1213300" cy="1213300"/>
              </a:xfrm>
              <a:prstGeom prst="rect">
                <a:avLst/>
              </a:prstGeom>
            </p:spPr>
          </p:pic>
          <p:sp>
            <p:nvSpPr>
              <p:cNvPr id="71" name="TextBox 70">
                <a:extLst>
                  <a:ext uri="{FF2B5EF4-FFF2-40B4-BE49-F238E27FC236}">
                    <a16:creationId xmlns:a16="http://schemas.microsoft.com/office/drawing/2014/main" id="{408EE9EF-281B-4CEC-9434-5E7764A078ED}"/>
                  </a:ext>
                </a:extLst>
              </p:cNvPr>
              <p:cNvSpPr txBox="1"/>
              <p:nvPr/>
            </p:nvSpPr>
            <p:spPr>
              <a:xfrm>
                <a:off x="640009" y="3324581"/>
                <a:ext cx="928961" cy="572464"/>
              </a:xfrm>
              <a:prstGeom prst="rect">
                <a:avLst/>
              </a:prstGeom>
              <a:solidFill>
                <a:srgbClr val="000000"/>
              </a:solidFill>
            </p:spPr>
            <p:txBody>
              <a:bodyPr wrap="square" lIns="89642" tIns="89642" rIns="89642" bIns="89642" rtlCol="0" anchor="ctr" anchorCtr="0">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a:t>
                </a:r>
                <a:r>
                  <a:rPr kumimoji="0" lang="en-US" sz="2745" b="0" i="0" u="none" strike="noStrike" kern="0" cap="none" spc="-10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r>
                  <a:rPr kumimoji="0" lang="en-US" sz="2745"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t>
                </a:r>
              </a:p>
            </p:txBody>
          </p:sp>
        </p:grpSp>
        <p:pic>
          <p:nvPicPr>
            <p:cNvPr id="54" name="Picture 53">
              <a:extLst>
                <a:ext uri="{FF2B5EF4-FFF2-40B4-BE49-F238E27FC236}">
                  <a16:creationId xmlns:a16="http://schemas.microsoft.com/office/drawing/2014/main" id="{11339BCB-94A0-4B36-8A1B-86A4CAC7B407}"/>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6419" y="2957284"/>
              <a:ext cx="466882" cy="466882"/>
            </a:xfrm>
            <a:prstGeom prst="rect">
              <a:avLst/>
            </a:prstGeom>
          </p:spPr>
        </p:pic>
        <p:pic>
          <p:nvPicPr>
            <p:cNvPr id="55" name="Picture 54">
              <a:extLst>
                <a:ext uri="{FF2B5EF4-FFF2-40B4-BE49-F238E27FC236}">
                  <a16:creationId xmlns:a16="http://schemas.microsoft.com/office/drawing/2014/main" id="{36A1F8C6-925B-4249-AA21-37ECD3C45D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9293" y="2208534"/>
              <a:ext cx="324696" cy="324696"/>
            </a:xfrm>
            <a:prstGeom prst="rect">
              <a:avLst/>
            </a:prstGeom>
          </p:spPr>
        </p:pic>
        <p:grpSp>
          <p:nvGrpSpPr>
            <p:cNvPr id="56" name="Group 55">
              <a:extLst>
                <a:ext uri="{FF2B5EF4-FFF2-40B4-BE49-F238E27FC236}">
                  <a16:creationId xmlns:a16="http://schemas.microsoft.com/office/drawing/2014/main" id="{4E024BF2-5ABD-4C1D-9779-1C167CD059CA}"/>
                </a:ext>
              </a:extLst>
            </p:cNvPr>
            <p:cNvGrpSpPr/>
            <p:nvPr/>
          </p:nvGrpSpPr>
          <p:grpSpPr>
            <a:xfrm>
              <a:off x="8480432" y="2624245"/>
              <a:ext cx="1017070" cy="1339693"/>
              <a:chOff x="8481415" y="2624245"/>
              <a:chExt cx="1017070" cy="1339693"/>
            </a:xfrm>
          </p:grpSpPr>
          <p:grpSp>
            <p:nvGrpSpPr>
              <p:cNvPr id="65" name="Group 64">
                <a:extLst>
                  <a:ext uri="{FF2B5EF4-FFF2-40B4-BE49-F238E27FC236}">
                    <a16:creationId xmlns:a16="http://schemas.microsoft.com/office/drawing/2014/main" id="{B154BD6E-997D-4393-80DA-40B78791B272}"/>
                  </a:ext>
                </a:extLst>
              </p:cNvPr>
              <p:cNvGrpSpPr/>
              <p:nvPr/>
            </p:nvGrpSpPr>
            <p:grpSpPr>
              <a:xfrm>
                <a:off x="8497743" y="2624245"/>
                <a:ext cx="984415" cy="1339693"/>
                <a:chOff x="8309429" y="2786742"/>
                <a:chExt cx="965200" cy="1313543"/>
              </a:xfrm>
            </p:grpSpPr>
            <p:sp>
              <p:nvSpPr>
                <p:cNvPr id="68" name="Rectangle 67">
                  <a:extLst>
                    <a:ext uri="{FF2B5EF4-FFF2-40B4-BE49-F238E27FC236}">
                      <a16:creationId xmlns:a16="http://schemas.microsoft.com/office/drawing/2014/main" id="{F735CA32-E429-4161-B1BD-B77BD82FC848}"/>
                    </a:ext>
                  </a:extLst>
                </p:cNvPr>
                <p:cNvSpPr/>
                <p:nvPr/>
              </p:nvSpPr>
              <p:spPr bwMode="auto">
                <a:xfrm>
                  <a:off x="8309429" y="2786742"/>
                  <a:ext cx="965200" cy="1313543"/>
                </a:xfrm>
                <a:prstGeom prst="rect">
                  <a:avLst/>
                </a:prstGeom>
                <a:solidFill>
                  <a:srgbClr val="EBEBEB">
                    <a:lumMod val="9000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69" name="Right Triangle 68">
                  <a:extLst>
                    <a:ext uri="{FF2B5EF4-FFF2-40B4-BE49-F238E27FC236}">
                      <a16:creationId xmlns:a16="http://schemas.microsoft.com/office/drawing/2014/main" id="{D2F8A688-6107-4978-B87E-A8C3CF3EE978}"/>
                    </a:ext>
                  </a:extLst>
                </p:cNvPr>
                <p:cNvSpPr/>
                <p:nvPr/>
              </p:nvSpPr>
              <p:spPr bwMode="auto">
                <a:xfrm rot="16200000">
                  <a:off x="8403313" y="3228969"/>
                  <a:ext cx="986971" cy="755661"/>
                </a:xfrm>
                <a:prstGeom prst="rtTriangle">
                  <a:avLst/>
                </a:prstGeom>
                <a:solidFill>
                  <a:srgbClr val="FFFFFF">
                    <a:lumMod val="85000"/>
                    <a:alpha val="4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DFA9CFA3-AC7F-42CA-874E-52BFEF84725A}"/>
                  </a:ext>
                </a:extLst>
              </p:cNvPr>
              <p:cNvSpPr txBox="1"/>
              <p:nvPr/>
            </p:nvSpPr>
            <p:spPr>
              <a:xfrm>
                <a:off x="8481415" y="2776021"/>
                <a:ext cx="1017070" cy="670577"/>
              </a:xfrm>
              <a:prstGeom prst="rect">
                <a:avLst/>
              </a:prstGeom>
              <a:noFill/>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latin typeface="Segoe UI Semibold"/>
                  </a:rPr>
                  <a:t>Enhanced Client Driver</a:t>
                </a:r>
              </a:p>
            </p:txBody>
          </p:sp>
          <p:pic>
            <p:nvPicPr>
              <p:cNvPr id="67" name="Picture 66">
                <a:extLst>
                  <a:ext uri="{FF2B5EF4-FFF2-40B4-BE49-F238E27FC236}">
                    <a16:creationId xmlns:a16="http://schemas.microsoft.com/office/drawing/2014/main" id="{6C9A476F-E290-42BA-80F9-770FCE043507}"/>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57" name="Group 56">
              <a:extLst>
                <a:ext uri="{FF2B5EF4-FFF2-40B4-BE49-F238E27FC236}">
                  <a16:creationId xmlns:a16="http://schemas.microsoft.com/office/drawing/2014/main" id="{844471EA-7242-416B-982A-446F2B196F82}"/>
                </a:ext>
              </a:extLst>
            </p:cNvPr>
            <p:cNvGrpSpPr/>
            <p:nvPr/>
          </p:nvGrpSpPr>
          <p:grpSpPr>
            <a:xfrm>
              <a:off x="9798358" y="2960436"/>
              <a:ext cx="499181" cy="520709"/>
              <a:chOff x="2644346" y="3293483"/>
              <a:chExt cx="499181" cy="520709"/>
            </a:xfrm>
          </p:grpSpPr>
          <p:pic>
            <p:nvPicPr>
              <p:cNvPr id="63" name="Picture 62">
                <a:extLst>
                  <a:ext uri="{FF2B5EF4-FFF2-40B4-BE49-F238E27FC236}">
                    <a16:creationId xmlns:a16="http://schemas.microsoft.com/office/drawing/2014/main" id="{393751AA-248B-4638-B6E1-CFF12ED96BB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64" name="Picture 63">
                <a:extLst>
                  <a:ext uri="{FF2B5EF4-FFF2-40B4-BE49-F238E27FC236}">
                    <a16:creationId xmlns:a16="http://schemas.microsoft.com/office/drawing/2014/main" id="{3B8FE59D-2DB0-4B82-90D7-CA503D018D15}"/>
                  </a:ext>
                </a:extLst>
              </p:cNvPr>
              <p:cNvPicPr>
                <a:picLocks noChangeAspect="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nvGrpSpPr>
            <p:cNvPr id="58" name="Group 57">
              <a:extLst>
                <a:ext uri="{FF2B5EF4-FFF2-40B4-BE49-F238E27FC236}">
                  <a16:creationId xmlns:a16="http://schemas.microsoft.com/office/drawing/2014/main" id="{13A07589-E556-4C21-87C4-F15EA9C5129D}"/>
                </a:ext>
              </a:extLst>
            </p:cNvPr>
            <p:cNvGrpSpPr/>
            <p:nvPr/>
          </p:nvGrpSpPr>
          <p:grpSpPr>
            <a:xfrm>
              <a:off x="10712537" y="2789608"/>
              <a:ext cx="756041" cy="971278"/>
              <a:chOff x="1657134" y="2042282"/>
              <a:chExt cx="583704" cy="952319"/>
            </a:xfrm>
            <a:solidFill>
              <a:srgbClr val="0078D3"/>
            </a:solidFill>
          </p:grpSpPr>
          <p:sp>
            <p:nvSpPr>
              <p:cNvPr id="59" name="data_2">
                <a:extLst>
                  <a:ext uri="{FF2B5EF4-FFF2-40B4-BE49-F238E27FC236}">
                    <a16:creationId xmlns:a16="http://schemas.microsoft.com/office/drawing/2014/main" id="{9549D9BB-8424-43B3-9C6F-FE06F497F14A}"/>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0" name="data_2">
                <a:extLst>
                  <a:ext uri="{FF2B5EF4-FFF2-40B4-BE49-F238E27FC236}">
                    <a16:creationId xmlns:a16="http://schemas.microsoft.com/office/drawing/2014/main" id="{ECEDDFFE-167B-496D-B5E9-E7E2B8A12FC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1" name="data_2">
                <a:extLst>
                  <a:ext uri="{FF2B5EF4-FFF2-40B4-BE49-F238E27FC236}">
                    <a16:creationId xmlns:a16="http://schemas.microsoft.com/office/drawing/2014/main" id="{28435C97-EC14-40EC-9BE7-ACFAD160A4C4}"/>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2" name="Oval 61">
                <a:extLst>
                  <a:ext uri="{FF2B5EF4-FFF2-40B4-BE49-F238E27FC236}">
                    <a16:creationId xmlns:a16="http://schemas.microsoft.com/office/drawing/2014/main" id="{FB83DE6C-8F35-4241-8033-8529B4BF0C2B}"/>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21627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3FE92A02-32B9-4F74-B8E2-77048F140C3B}"/>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A3236DB9-79D2-474D-9122-40837F8A95D2}"/>
              </a:ext>
            </a:extLst>
          </p:cNvPr>
          <p:cNvSpPr>
            <a:spLocks noGrp="1"/>
          </p:cNvSpPr>
          <p:nvPr>
            <p:ph type="title"/>
          </p:nvPr>
        </p:nvSpPr>
        <p:spPr>
          <a:xfrm>
            <a:off x="273455" y="420513"/>
            <a:ext cx="11889564" cy="860424"/>
          </a:xfrm>
        </p:spPr>
        <p:txBody>
          <a:bodyPr/>
          <a:lstStyle/>
          <a:p>
            <a:r>
              <a:rPr lang="en-US" dirty="0"/>
              <a:t>SQL Azure DB Always Encrypted with secure enclaves</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solidFill>
                <a:srgbClr val="0070C0"/>
              </a:solidFill>
              <a:latin typeface="+mn-lt"/>
            </a:endParaRPr>
          </a:p>
        </p:txBody>
      </p:sp>
      <p:sp>
        <p:nvSpPr>
          <p:cNvPr id="106" name="TextBox 105">
            <a:extLst>
              <a:ext uri="{FF2B5EF4-FFF2-40B4-BE49-F238E27FC236}">
                <a16:creationId xmlns:a16="http://schemas.microsoft.com/office/drawing/2014/main" id="{1AE406CC-7119-495E-BCAA-1EFEB4BC51A3}"/>
              </a:ext>
            </a:extLst>
          </p:cNvPr>
          <p:cNvSpPr txBox="1"/>
          <p:nvPr/>
        </p:nvSpPr>
        <p:spPr>
          <a:xfrm>
            <a:off x="442925" y="1720742"/>
            <a:ext cx="3740431" cy="963938"/>
          </a:xfrm>
          <a:prstGeom prst="rect">
            <a:avLst/>
          </a:prstGeom>
          <a:noFill/>
        </p:spPr>
        <p:txBody>
          <a:bodyPr wrap="square" lIns="0" tIns="93260" rIns="93260" bIns="93260" rtlCol="0">
            <a:spAutoFit/>
          </a:bodyPr>
          <a:lstStyle/>
          <a:p>
            <a:pPr marL="0" lvl="2" defTabSz="932205">
              <a:lnSpc>
                <a:spcPct val="90000"/>
              </a:lnSpc>
              <a:spcBef>
                <a:spcPts val="392"/>
              </a:spcBef>
              <a:defRPr/>
            </a:pPr>
            <a:r>
              <a:rPr lang="en-US" sz="2400" kern="0" dirty="0">
                <a:solidFill>
                  <a:srgbClr val="0078D3"/>
                </a:solidFill>
                <a:latin typeface="Segoe UI Semibold"/>
                <a:cs typeface="Segoe UI Semilight" panose="020B0402040204020203" pitchFamily="34" charset="0"/>
              </a:rPr>
              <a:t>Protects sensitive data </a:t>
            </a:r>
            <a:br>
              <a:rPr lang="en-US" sz="2400" kern="0" dirty="0">
                <a:solidFill>
                  <a:srgbClr val="000000"/>
                </a:solidFill>
                <a:latin typeface="Segoe UI Semibold"/>
                <a:cs typeface="Segoe UI Semilight" panose="020B0402040204020203" pitchFamily="34" charset="0"/>
              </a:rPr>
            </a:br>
            <a:r>
              <a:rPr lang="en-US" sz="1600" kern="0" dirty="0">
                <a:solidFill>
                  <a:srgbClr val="000000"/>
                </a:solidFill>
                <a:cs typeface="Segoe UI Semibold" panose="020B0702040204020203" pitchFamily="34" charset="0"/>
              </a:rPr>
              <a:t>in use </a:t>
            </a:r>
            <a:r>
              <a:rPr lang="en-US" sz="1600" kern="0" dirty="0">
                <a:solidFill>
                  <a:srgbClr val="000000"/>
                </a:solidFill>
                <a:cs typeface="Segoe UI Semilight" panose="020B0402040204020203" pitchFamily="34" charset="0"/>
              </a:rPr>
              <a:t>while preserving rich queries and providing in-place encryption</a:t>
            </a:r>
            <a:endParaRPr lang="en-US" sz="2400" kern="0" dirty="0">
              <a:solidFill>
                <a:srgbClr val="000000"/>
              </a:solidFill>
              <a:cs typeface="Segoe UI Semilight" panose="020B0402040204020203" pitchFamily="34" charset="0"/>
            </a:endParaRPr>
          </a:p>
        </p:txBody>
      </p:sp>
      <p:grpSp>
        <p:nvGrpSpPr>
          <p:cNvPr id="107" name="Group 106">
            <a:extLst>
              <a:ext uri="{FF2B5EF4-FFF2-40B4-BE49-F238E27FC236}">
                <a16:creationId xmlns:a16="http://schemas.microsoft.com/office/drawing/2014/main" id="{FAB3F10B-CD81-4457-A98E-DE5BB5C7B678}"/>
              </a:ext>
            </a:extLst>
          </p:cNvPr>
          <p:cNvGrpSpPr/>
          <p:nvPr/>
        </p:nvGrpSpPr>
        <p:grpSpPr>
          <a:xfrm>
            <a:off x="4699867" y="1924705"/>
            <a:ext cx="5749513" cy="1927425"/>
            <a:chOff x="5866311" y="2208534"/>
            <a:chExt cx="5749513" cy="1927425"/>
          </a:xfrm>
        </p:grpSpPr>
        <p:sp>
          <p:nvSpPr>
            <p:cNvPr id="108" name="Rectangle: Rounded Corners 107">
              <a:extLst>
                <a:ext uri="{FF2B5EF4-FFF2-40B4-BE49-F238E27FC236}">
                  <a16:creationId xmlns:a16="http://schemas.microsoft.com/office/drawing/2014/main" id="{978173F1-402A-49BA-8FF5-12C5092892E1}"/>
                </a:ext>
              </a:extLst>
            </p:cNvPr>
            <p:cNvSpPr/>
            <p:nvPr/>
          </p:nvSpPr>
          <p:spPr>
            <a:xfrm>
              <a:off x="5866311" y="2394547"/>
              <a:ext cx="3770660" cy="1741412"/>
            </a:xfrm>
            <a:prstGeom prst="roundRect">
              <a:avLst/>
            </a:prstGeom>
            <a:noFill/>
            <a:ln w="19050" cap="flat" cmpd="sng" algn="ctr">
              <a:solidFill>
                <a:srgbClr val="3C3C41"/>
              </a:solidFill>
              <a:prstDash val="sysDash"/>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09" name="Straight Arrow Connector 108">
              <a:extLst>
                <a:ext uri="{FF2B5EF4-FFF2-40B4-BE49-F238E27FC236}">
                  <a16:creationId xmlns:a16="http://schemas.microsoft.com/office/drawing/2014/main" id="{11AB0B92-A2E6-456A-A9D3-5C92B00B0621}"/>
                </a:ext>
              </a:extLst>
            </p:cNvPr>
            <p:cNvCxnSpPr>
              <a:cxnSpLocks/>
            </p:cNvCxnSpPr>
            <p:nvPr/>
          </p:nvCxnSpPr>
          <p:spPr>
            <a:xfrm>
              <a:off x="7371336" y="2854188"/>
              <a:ext cx="1054399" cy="0"/>
            </a:xfrm>
            <a:prstGeom prst="straightConnector1">
              <a:avLst/>
            </a:prstGeom>
            <a:noFill/>
            <a:ln w="19050" cap="flat" cmpd="sng" algn="ctr">
              <a:solidFill>
                <a:srgbClr val="000041"/>
              </a:solidFill>
              <a:prstDash val="solid"/>
              <a:headEnd type="none"/>
              <a:tailEnd type="arrow"/>
            </a:ln>
            <a:effectLst/>
          </p:spPr>
        </p:cxnSp>
        <p:cxnSp>
          <p:nvCxnSpPr>
            <p:cNvPr id="110" name="Straight Arrow Connector 109">
              <a:extLst>
                <a:ext uri="{FF2B5EF4-FFF2-40B4-BE49-F238E27FC236}">
                  <a16:creationId xmlns:a16="http://schemas.microsoft.com/office/drawing/2014/main" id="{03F4EBDF-734C-4253-A90C-F6C303D093C3}"/>
                </a:ext>
              </a:extLst>
            </p:cNvPr>
            <p:cNvCxnSpPr/>
            <p:nvPr/>
          </p:nvCxnSpPr>
          <p:spPr>
            <a:xfrm>
              <a:off x="7373150" y="3723925"/>
              <a:ext cx="1051410" cy="0"/>
            </a:xfrm>
            <a:prstGeom prst="straightConnector1">
              <a:avLst/>
            </a:prstGeom>
            <a:noFill/>
            <a:ln w="19050" cap="flat" cmpd="sng" algn="ctr">
              <a:solidFill>
                <a:srgbClr val="000041"/>
              </a:solidFill>
              <a:prstDash val="solid"/>
              <a:headEnd type="none"/>
              <a:tailEnd type="arrow"/>
            </a:ln>
            <a:effectLst/>
          </p:spPr>
        </p:cxnSp>
        <p:sp>
          <p:nvSpPr>
            <p:cNvPr id="111" name="TextBox 110">
              <a:extLst>
                <a:ext uri="{FF2B5EF4-FFF2-40B4-BE49-F238E27FC236}">
                  <a16:creationId xmlns:a16="http://schemas.microsoft.com/office/drawing/2014/main" id="{98812F92-E48D-47B8-A1C3-9A624ECFAC81}"/>
                </a:ext>
              </a:extLst>
            </p:cNvPr>
            <p:cNvSpPr txBox="1"/>
            <p:nvPr/>
          </p:nvSpPr>
          <p:spPr>
            <a:xfrm>
              <a:off x="7452646" y="3404357"/>
              <a:ext cx="934060" cy="313773"/>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112" name="Straight Arrow Connector 111">
              <a:extLst>
                <a:ext uri="{FF2B5EF4-FFF2-40B4-BE49-F238E27FC236}">
                  <a16:creationId xmlns:a16="http://schemas.microsoft.com/office/drawing/2014/main" id="{4DE18C5B-92B3-4DA9-8E28-9C46636CF46D}"/>
                </a:ext>
              </a:extLst>
            </p:cNvPr>
            <p:cNvCxnSpPr/>
            <p:nvPr/>
          </p:nvCxnSpPr>
          <p:spPr>
            <a:xfrm>
              <a:off x="9479025" y="3720416"/>
              <a:ext cx="1051410" cy="0"/>
            </a:xfrm>
            <a:prstGeom prst="straightConnector1">
              <a:avLst/>
            </a:prstGeom>
            <a:noFill/>
            <a:ln w="19050" cap="flat" cmpd="sng" algn="ctr">
              <a:solidFill>
                <a:srgbClr val="000041"/>
              </a:solidFill>
              <a:prstDash val="solid"/>
              <a:headEnd type="none"/>
              <a:tailEnd type="arrow"/>
            </a:ln>
            <a:effectLst/>
          </p:spPr>
        </p:cxnSp>
        <p:sp>
          <p:nvSpPr>
            <p:cNvPr id="113" name="TextBox 112">
              <a:extLst>
                <a:ext uri="{FF2B5EF4-FFF2-40B4-BE49-F238E27FC236}">
                  <a16:creationId xmlns:a16="http://schemas.microsoft.com/office/drawing/2014/main" id="{D1D8AACD-7CBE-4966-9DFB-4786BE35C0C9}"/>
                </a:ext>
              </a:extLst>
            </p:cNvPr>
            <p:cNvSpPr txBox="1"/>
            <p:nvPr/>
          </p:nvSpPr>
          <p:spPr>
            <a:xfrm>
              <a:off x="9601388" y="3417860"/>
              <a:ext cx="893122" cy="286306"/>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8D3"/>
                  </a:solidFill>
                  <a:effectLst/>
                  <a:uLnTx/>
                  <a:uFillTx/>
                </a:rPr>
                <a:t>ciphertext</a:t>
              </a:r>
            </a:p>
          </p:txBody>
        </p:sp>
        <p:sp>
          <p:nvSpPr>
            <p:cNvPr id="114" name="TextBox 113">
              <a:extLst>
                <a:ext uri="{FF2B5EF4-FFF2-40B4-BE49-F238E27FC236}">
                  <a16:creationId xmlns:a16="http://schemas.microsoft.com/office/drawing/2014/main" id="{875364D5-08B9-43E3-B8A7-5BEB5F88FB66}"/>
                </a:ext>
              </a:extLst>
            </p:cNvPr>
            <p:cNvSpPr txBox="1"/>
            <p:nvPr/>
          </p:nvSpPr>
          <p:spPr>
            <a:xfrm>
              <a:off x="10669992" y="2302654"/>
              <a:ext cx="945832" cy="583860"/>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cxnSp>
          <p:nvCxnSpPr>
            <p:cNvPr id="115" name="Straight Arrow Connector 114">
              <a:extLst>
                <a:ext uri="{FF2B5EF4-FFF2-40B4-BE49-F238E27FC236}">
                  <a16:creationId xmlns:a16="http://schemas.microsoft.com/office/drawing/2014/main" id="{66ECE924-9FB8-4673-BAEF-F80E4E8153C8}"/>
                </a:ext>
              </a:extLst>
            </p:cNvPr>
            <p:cNvCxnSpPr/>
            <p:nvPr/>
          </p:nvCxnSpPr>
          <p:spPr>
            <a:xfrm>
              <a:off x="9479025" y="2854188"/>
              <a:ext cx="1051410" cy="0"/>
            </a:xfrm>
            <a:prstGeom prst="straightConnector1">
              <a:avLst/>
            </a:prstGeom>
            <a:noFill/>
            <a:ln w="19050" cap="flat" cmpd="sng" algn="ctr">
              <a:solidFill>
                <a:srgbClr val="000041"/>
              </a:solidFill>
              <a:prstDash val="solid"/>
              <a:headEnd type="none"/>
              <a:tailEnd type="arrow"/>
            </a:ln>
            <a:effectLst/>
          </p:spPr>
        </p:cxnSp>
        <p:grpSp>
          <p:nvGrpSpPr>
            <p:cNvPr id="116" name="Group 115">
              <a:extLst>
                <a:ext uri="{FF2B5EF4-FFF2-40B4-BE49-F238E27FC236}">
                  <a16:creationId xmlns:a16="http://schemas.microsoft.com/office/drawing/2014/main" id="{882F8906-D99E-439F-B3A4-2B97EC59502D}"/>
                </a:ext>
              </a:extLst>
            </p:cNvPr>
            <p:cNvGrpSpPr/>
            <p:nvPr/>
          </p:nvGrpSpPr>
          <p:grpSpPr>
            <a:xfrm>
              <a:off x="6039998" y="2687331"/>
              <a:ext cx="1213300" cy="1213300"/>
              <a:chOff x="497839" y="2955250"/>
              <a:chExt cx="1213300" cy="1213300"/>
            </a:xfrm>
          </p:grpSpPr>
          <p:pic>
            <p:nvPicPr>
              <p:cNvPr id="133" name="Picture 132">
                <a:extLst>
                  <a:ext uri="{FF2B5EF4-FFF2-40B4-BE49-F238E27FC236}">
                    <a16:creationId xmlns:a16="http://schemas.microsoft.com/office/drawing/2014/main" id="{73D51CF9-F266-4CE6-A34F-BFBC16F7664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39" y="2955250"/>
                <a:ext cx="1213300" cy="1213300"/>
              </a:xfrm>
              <a:prstGeom prst="rect">
                <a:avLst/>
              </a:prstGeom>
            </p:spPr>
          </p:pic>
          <p:sp>
            <p:nvSpPr>
              <p:cNvPr id="134" name="TextBox 133">
                <a:extLst>
                  <a:ext uri="{FF2B5EF4-FFF2-40B4-BE49-F238E27FC236}">
                    <a16:creationId xmlns:a16="http://schemas.microsoft.com/office/drawing/2014/main" id="{C648EEBC-2E94-4930-8EF7-7880181E616A}"/>
                  </a:ext>
                </a:extLst>
              </p:cNvPr>
              <p:cNvSpPr txBox="1"/>
              <p:nvPr/>
            </p:nvSpPr>
            <p:spPr>
              <a:xfrm>
                <a:off x="640009" y="3324581"/>
                <a:ext cx="928961" cy="572464"/>
              </a:xfrm>
              <a:prstGeom prst="rect">
                <a:avLst/>
              </a:prstGeom>
              <a:solidFill>
                <a:srgbClr val="000000"/>
              </a:solidFill>
            </p:spPr>
            <p:txBody>
              <a:bodyPr wrap="square" lIns="91440" tIns="91440" rIns="91440" bIns="91440" rtlCol="0" anchor="ctr" anchorCtr="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a:t>
                </a:r>
                <a:r>
                  <a:rPr kumimoji="0" lang="en-US" sz="2800" b="0" i="0" u="none" strike="noStrike" kern="0" cap="none" spc="-102"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r>
                  <a:rPr kumimoji="0" lang="en-US" sz="2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t>
                </a:r>
              </a:p>
            </p:txBody>
          </p:sp>
        </p:grpSp>
        <p:pic>
          <p:nvPicPr>
            <p:cNvPr id="117" name="Picture 116">
              <a:extLst>
                <a:ext uri="{FF2B5EF4-FFF2-40B4-BE49-F238E27FC236}">
                  <a16:creationId xmlns:a16="http://schemas.microsoft.com/office/drawing/2014/main" id="{5FF61F4C-4726-4EF4-BE85-B177BA80BDE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6419" y="2957284"/>
              <a:ext cx="466882" cy="466882"/>
            </a:xfrm>
            <a:prstGeom prst="rect">
              <a:avLst/>
            </a:prstGeom>
          </p:spPr>
        </p:pic>
        <p:pic>
          <p:nvPicPr>
            <p:cNvPr id="118" name="Picture 117">
              <a:extLst>
                <a:ext uri="{FF2B5EF4-FFF2-40B4-BE49-F238E27FC236}">
                  <a16:creationId xmlns:a16="http://schemas.microsoft.com/office/drawing/2014/main" id="{94D498A2-D676-4619-AC73-E660A949C0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9293" y="2208534"/>
              <a:ext cx="324696" cy="324696"/>
            </a:xfrm>
            <a:prstGeom prst="rect">
              <a:avLst/>
            </a:prstGeom>
          </p:spPr>
        </p:pic>
        <p:grpSp>
          <p:nvGrpSpPr>
            <p:cNvPr id="119" name="Group 118">
              <a:extLst>
                <a:ext uri="{FF2B5EF4-FFF2-40B4-BE49-F238E27FC236}">
                  <a16:creationId xmlns:a16="http://schemas.microsoft.com/office/drawing/2014/main" id="{48CA4D07-7749-4BD2-9DEF-7E0FAB5DCB2A}"/>
                </a:ext>
              </a:extLst>
            </p:cNvPr>
            <p:cNvGrpSpPr/>
            <p:nvPr/>
          </p:nvGrpSpPr>
          <p:grpSpPr>
            <a:xfrm>
              <a:off x="8480432" y="2624245"/>
              <a:ext cx="1017070" cy="1339693"/>
              <a:chOff x="8481415" y="2624245"/>
              <a:chExt cx="1017070" cy="1339693"/>
            </a:xfrm>
          </p:grpSpPr>
          <p:grpSp>
            <p:nvGrpSpPr>
              <p:cNvPr id="128" name="Group 127">
                <a:extLst>
                  <a:ext uri="{FF2B5EF4-FFF2-40B4-BE49-F238E27FC236}">
                    <a16:creationId xmlns:a16="http://schemas.microsoft.com/office/drawing/2014/main" id="{836D9073-750E-4CE9-B559-BEE2DECE3BC7}"/>
                  </a:ext>
                </a:extLst>
              </p:cNvPr>
              <p:cNvGrpSpPr/>
              <p:nvPr/>
            </p:nvGrpSpPr>
            <p:grpSpPr>
              <a:xfrm>
                <a:off x="8497743" y="2624245"/>
                <a:ext cx="984415" cy="1339693"/>
                <a:chOff x="8309429" y="2786742"/>
                <a:chExt cx="965200" cy="1313543"/>
              </a:xfrm>
            </p:grpSpPr>
            <p:sp>
              <p:nvSpPr>
                <p:cNvPr id="131" name="Rectangle 130">
                  <a:extLst>
                    <a:ext uri="{FF2B5EF4-FFF2-40B4-BE49-F238E27FC236}">
                      <a16:creationId xmlns:a16="http://schemas.microsoft.com/office/drawing/2014/main" id="{D2B74A98-8453-489C-B904-A49D844A9EB0}"/>
                    </a:ext>
                  </a:extLst>
                </p:cNvPr>
                <p:cNvSpPr/>
                <p:nvPr/>
              </p:nvSpPr>
              <p:spPr bwMode="auto">
                <a:xfrm>
                  <a:off x="8309429" y="2786742"/>
                  <a:ext cx="965200" cy="1313543"/>
                </a:xfrm>
                <a:prstGeom prst="rect">
                  <a:avLst/>
                </a:prstGeom>
                <a:solidFill>
                  <a:srgbClr val="EBEBEB">
                    <a:lumMod val="9000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132" name="Right Triangle 131">
                  <a:extLst>
                    <a:ext uri="{FF2B5EF4-FFF2-40B4-BE49-F238E27FC236}">
                      <a16:creationId xmlns:a16="http://schemas.microsoft.com/office/drawing/2014/main" id="{57B3C831-08EA-441D-809D-5390750D1568}"/>
                    </a:ext>
                  </a:extLst>
                </p:cNvPr>
                <p:cNvSpPr/>
                <p:nvPr/>
              </p:nvSpPr>
              <p:spPr bwMode="auto">
                <a:xfrm rot="16200000">
                  <a:off x="8403313" y="3228969"/>
                  <a:ext cx="986971" cy="755661"/>
                </a:xfrm>
                <a:prstGeom prst="rtTriangle">
                  <a:avLst/>
                </a:prstGeom>
                <a:solidFill>
                  <a:srgbClr val="FFFFFF">
                    <a:lumMod val="85000"/>
                    <a:alpha val="4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TextBox 128">
                <a:extLst>
                  <a:ext uri="{FF2B5EF4-FFF2-40B4-BE49-F238E27FC236}">
                    <a16:creationId xmlns:a16="http://schemas.microsoft.com/office/drawing/2014/main" id="{A46DCDF9-ACDD-41C9-86BB-B458265D5A99}"/>
                  </a:ext>
                </a:extLst>
              </p:cNvPr>
              <p:cNvSpPr txBox="1"/>
              <p:nvPr/>
            </p:nvSpPr>
            <p:spPr>
              <a:xfrm>
                <a:off x="8481415" y="2776021"/>
                <a:ext cx="1017070" cy="670577"/>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8D3"/>
                    </a:solidFill>
                    <a:effectLst/>
                    <a:uLnTx/>
                    <a:uFillTx/>
                    <a:latin typeface="Segoe UI Semibold"/>
                  </a:rPr>
                  <a:t>Enhanced Client Driver</a:t>
                </a:r>
              </a:p>
            </p:txBody>
          </p:sp>
          <p:pic>
            <p:nvPicPr>
              <p:cNvPr id="130" name="Picture 129">
                <a:extLst>
                  <a:ext uri="{FF2B5EF4-FFF2-40B4-BE49-F238E27FC236}">
                    <a16:creationId xmlns:a16="http://schemas.microsoft.com/office/drawing/2014/main" id="{E756F34E-221E-4B00-AFE1-C3D35DC0235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120" name="Group 119">
              <a:extLst>
                <a:ext uri="{FF2B5EF4-FFF2-40B4-BE49-F238E27FC236}">
                  <a16:creationId xmlns:a16="http://schemas.microsoft.com/office/drawing/2014/main" id="{64BC48E4-E455-49C0-9FB2-3DB3115FD2CF}"/>
                </a:ext>
              </a:extLst>
            </p:cNvPr>
            <p:cNvGrpSpPr/>
            <p:nvPr/>
          </p:nvGrpSpPr>
          <p:grpSpPr>
            <a:xfrm>
              <a:off x="9798358" y="2960436"/>
              <a:ext cx="499181" cy="520709"/>
              <a:chOff x="2644346" y="3293483"/>
              <a:chExt cx="499181" cy="520709"/>
            </a:xfrm>
          </p:grpSpPr>
          <p:pic>
            <p:nvPicPr>
              <p:cNvPr id="126" name="Picture 125">
                <a:extLst>
                  <a:ext uri="{FF2B5EF4-FFF2-40B4-BE49-F238E27FC236}">
                    <a16:creationId xmlns:a16="http://schemas.microsoft.com/office/drawing/2014/main" id="{C419DCC8-617C-4442-A31B-42463FC3210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127" name="Picture 126">
                <a:extLst>
                  <a:ext uri="{FF2B5EF4-FFF2-40B4-BE49-F238E27FC236}">
                    <a16:creationId xmlns:a16="http://schemas.microsoft.com/office/drawing/2014/main" id="{ADBB037D-B6AE-4FA0-9AE0-80CB2CB76522}"/>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nvGrpSpPr>
            <p:cNvPr id="121" name="Group 120">
              <a:extLst>
                <a:ext uri="{FF2B5EF4-FFF2-40B4-BE49-F238E27FC236}">
                  <a16:creationId xmlns:a16="http://schemas.microsoft.com/office/drawing/2014/main" id="{5AEF3310-DA74-4C5F-ACFF-23ED539738D0}"/>
                </a:ext>
              </a:extLst>
            </p:cNvPr>
            <p:cNvGrpSpPr/>
            <p:nvPr/>
          </p:nvGrpSpPr>
          <p:grpSpPr>
            <a:xfrm>
              <a:off x="10712537" y="2789608"/>
              <a:ext cx="756041" cy="971278"/>
              <a:chOff x="1657134" y="2042282"/>
              <a:chExt cx="583704" cy="952319"/>
            </a:xfrm>
            <a:solidFill>
              <a:srgbClr val="0078D3"/>
            </a:solidFill>
          </p:grpSpPr>
          <p:sp>
            <p:nvSpPr>
              <p:cNvPr id="122" name="data_2">
                <a:extLst>
                  <a:ext uri="{FF2B5EF4-FFF2-40B4-BE49-F238E27FC236}">
                    <a16:creationId xmlns:a16="http://schemas.microsoft.com/office/drawing/2014/main" id="{01035832-9404-42B0-B062-238A54772E70}"/>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3" name="data_2">
                <a:extLst>
                  <a:ext uri="{FF2B5EF4-FFF2-40B4-BE49-F238E27FC236}">
                    <a16:creationId xmlns:a16="http://schemas.microsoft.com/office/drawing/2014/main" id="{8B68DE60-48C0-4D52-9772-8549CA37C85F}"/>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4" name="data_2">
                <a:extLst>
                  <a:ext uri="{FF2B5EF4-FFF2-40B4-BE49-F238E27FC236}">
                    <a16:creationId xmlns:a16="http://schemas.microsoft.com/office/drawing/2014/main" id="{4D5D3C2E-D210-4B49-81BA-DC786B23E667}"/>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5" name="Oval 124">
                <a:extLst>
                  <a:ext uri="{FF2B5EF4-FFF2-40B4-BE49-F238E27FC236}">
                    <a16:creationId xmlns:a16="http://schemas.microsoft.com/office/drawing/2014/main" id="{8E58F0FC-B1B2-478F-8D6E-5BD3AC43D841}"/>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35" name="Group 134">
            <a:extLst>
              <a:ext uri="{FF2B5EF4-FFF2-40B4-BE49-F238E27FC236}">
                <a16:creationId xmlns:a16="http://schemas.microsoft.com/office/drawing/2014/main" id="{FB4816FD-B6A9-4599-BFD0-99C6FB8BBF50}"/>
              </a:ext>
            </a:extLst>
          </p:cNvPr>
          <p:cNvGrpSpPr/>
          <p:nvPr/>
        </p:nvGrpSpPr>
        <p:grpSpPr>
          <a:xfrm>
            <a:off x="10119114" y="2676521"/>
            <a:ext cx="1684785" cy="1175609"/>
            <a:chOff x="10064647" y="2761902"/>
            <a:chExt cx="1684785" cy="1175609"/>
          </a:xfrm>
        </p:grpSpPr>
        <p:grpSp>
          <p:nvGrpSpPr>
            <p:cNvPr id="136" name="Group 135">
              <a:extLst>
                <a:ext uri="{FF2B5EF4-FFF2-40B4-BE49-F238E27FC236}">
                  <a16:creationId xmlns:a16="http://schemas.microsoft.com/office/drawing/2014/main" id="{9AC9CE06-6CF8-406C-8BD4-00404BCDDECE}"/>
                </a:ext>
              </a:extLst>
            </p:cNvPr>
            <p:cNvGrpSpPr/>
            <p:nvPr/>
          </p:nvGrpSpPr>
          <p:grpSpPr>
            <a:xfrm>
              <a:off x="10362391" y="2761902"/>
              <a:ext cx="1387041" cy="1175609"/>
              <a:chOff x="10470689" y="1890905"/>
              <a:chExt cx="1359968" cy="1152663"/>
            </a:xfrm>
          </p:grpSpPr>
          <p:sp>
            <p:nvSpPr>
              <p:cNvPr id="141" name="Rectangle: Rounded Corners 140">
                <a:extLst>
                  <a:ext uri="{FF2B5EF4-FFF2-40B4-BE49-F238E27FC236}">
                    <a16:creationId xmlns:a16="http://schemas.microsoft.com/office/drawing/2014/main" id="{8C6AE170-1B14-4B67-8860-CBE8D8B0DD27}"/>
                  </a:ext>
                </a:extLst>
              </p:cNvPr>
              <p:cNvSpPr/>
              <p:nvPr/>
            </p:nvSpPr>
            <p:spPr>
              <a:xfrm>
                <a:off x="10470689" y="2375832"/>
                <a:ext cx="1148982" cy="659901"/>
              </a:xfrm>
              <a:prstGeom prst="roundRect">
                <a:avLst/>
              </a:prstGeom>
              <a:solidFill>
                <a:srgbClr val="EBEBEB">
                  <a:lumMod val="90000"/>
                  <a:alpha val="55000"/>
                </a:srgbClr>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prstClr val="black"/>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98B51645-7279-49B6-B6CC-BFA9018431FE}"/>
                  </a:ext>
                </a:extLst>
              </p:cNvPr>
              <p:cNvSpPr txBox="1"/>
              <p:nvPr/>
            </p:nvSpPr>
            <p:spPr>
              <a:xfrm>
                <a:off x="10543480" y="2762850"/>
                <a:ext cx="128717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0000"/>
                    </a:solidFill>
                    <a:effectLst/>
                    <a:uLnTx/>
                    <a:uFillTx/>
                  </a:rPr>
                  <a:t>SQL Enclave</a:t>
                </a:r>
              </a:p>
            </p:txBody>
          </p:sp>
          <p:sp>
            <p:nvSpPr>
              <p:cNvPr id="143" name="TextBox 142">
                <a:extLst>
                  <a:ext uri="{FF2B5EF4-FFF2-40B4-BE49-F238E27FC236}">
                    <a16:creationId xmlns:a16="http://schemas.microsoft.com/office/drawing/2014/main" id="{5E9021E3-90A2-4BF9-AC68-A4C9A9303A13}"/>
                  </a:ext>
                </a:extLst>
              </p:cNvPr>
              <p:cNvSpPr txBox="1"/>
              <p:nvPr/>
            </p:nvSpPr>
            <p:spPr>
              <a:xfrm>
                <a:off x="10789260" y="1890905"/>
                <a:ext cx="915828" cy="30764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0078D3"/>
                    </a:solidFill>
                    <a:effectLst/>
                    <a:uLnTx/>
                    <a:uFillTx/>
                  </a:rPr>
                  <a:t>plaintext </a:t>
                </a:r>
              </a:p>
            </p:txBody>
          </p:sp>
          <p:cxnSp>
            <p:nvCxnSpPr>
              <p:cNvPr id="144" name="Straight Connector 143">
                <a:extLst>
                  <a:ext uri="{FF2B5EF4-FFF2-40B4-BE49-F238E27FC236}">
                    <a16:creationId xmlns:a16="http://schemas.microsoft.com/office/drawing/2014/main" id="{3D74B282-E863-49DB-8ABD-213BFADCDC69}"/>
                  </a:ext>
                </a:extLst>
              </p:cNvPr>
              <p:cNvCxnSpPr>
                <a:cxnSpLocks/>
              </p:cNvCxnSpPr>
              <p:nvPr/>
            </p:nvCxnSpPr>
            <p:spPr>
              <a:xfrm flipH="1">
                <a:off x="11092885" y="2197242"/>
                <a:ext cx="89242" cy="263478"/>
              </a:xfrm>
              <a:prstGeom prst="line">
                <a:avLst/>
              </a:prstGeom>
              <a:noFill/>
              <a:ln w="19050" cap="flat" cmpd="sng" algn="ctr">
                <a:solidFill>
                  <a:srgbClr val="0078D3"/>
                </a:solidFill>
                <a:prstDash val="solid"/>
                <a:headEnd type="none"/>
                <a:tailEnd type="none"/>
              </a:ln>
              <a:effectLst/>
            </p:spPr>
          </p:cxnSp>
        </p:grpSp>
        <p:cxnSp>
          <p:nvCxnSpPr>
            <p:cNvPr id="137" name="Straight Arrow Connector 136">
              <a:extLst>
                <a:ext uri="{FF2B5EF4-FFF2-40B4-BE49-F238E27FC236}">
                  <a16:creationId xmlns:a16="http://schemas.microsoft.com/office/drawing/2014/main" id="{649122DA-16BA-44A5-BE1C-618EFB3C64F5}"/>
                </a:ext>
              </a:extLst>
            </p:cNvPr>
            <p:cNvCxnSpPr>
              <a:cxnSpLocks/>
            </p:cNvCxnSpPr>
            <p:nvPr/>
          </p:nvCxnSpPr>
          <p:spPr>
            <a:xfrm flipV="1">
              <a:off x="10064647" y="3402704"/>
              <a:ext cx="527199" cy="11799"/>
            </a:xfrm>
            <a:prstGeom prst="straightConnector1">
              <a:avLst/>
            </a:prstGeom>
            <a:noFill/>
            <a:ln w="19050" cap="flat" cmpd="sng" algn="ctr">
              <a:solidFill>
                <a:srgbClr val="000000"/>
              </a:solidFill>
              <a:prstDash val="solid"/>
              <a:headEnd type="none"/>
              <a:tailEnd type="arrow"/>
            </a:ln>
            <a:effectLst/>
          </p:spPr>
        </p:cxnSp>
        <p:cxnSp>
          <p:nvCxnSpPr>
            <p:cNvPr id="138" name="Straight Arrow Connector 137">
              <a:extLst>
                <a:ext uri="{FF2B5EF4-FFF2-40B4-BE49-F238E27FC236}">
                  <a16:creationId xmlns:a16="http://schemas.microsoft.com/office/drawing/2014/main" id="{443AEBB7-E4DF-4AE9-A01A-C691E5F4E7A1}"/>
                </a:ext>
              </a:extLst>
            </p:cNvPr>
            <p:cNvCxnSpPr>
              <a:cxnSpLocks/>
            </p:cNvCxnSpPr>
            <p:nvPr/>
          </p:nvCxnSpPr>
          <p:spPr>
            <a:xfrm flipH="1">
              <a:off x="10064647" y="3586975"/>
              <a:ext cx="527200" cy="5021"/>
            </a:xfrm>
            <a:prstGeom prst="straightConnector1">
              <a:avLst/>
            </a:prstGeom>
            <a:noFill/>
            <a:ln w="19050" cap="flat" cmpd="sng" algn="ctr">
              <a:solidFill>
                <a:srgbClr val="000000"/>
              </a:solidFill>
              <a:prstDash val="solid"/>
              <a:headEnd type="none"/>
              <a:tailEnd type="arrow"/>
            </a:ln>
            <a:effectLst/>
          </p:spPr>
        </p:cxnSp>
        <p:pic>
          <p:nvPicPr>
            <p:cNvPr id="139" name="Picture 138">
              <a:extLst>
                <a:ext uri="{FF2B5EF4-FFF2-40B4-BE49-F238E27FC236}">
                  <a16:creationId xmlns:a16="http://schemas.microsoft.com/office/drawing/2014/main" id="{AE488803-BFA3-4E11-A928-B6C83B91E50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77700" y="3119619"/>
              <a:ext cx="324696" cy="324696"/>
            </a:xfrm>
            <a:prstGeom prst="rect">
              <a:avLst/>
            </a:prstGeom>
          </p:spPr>
        </p:pic>
        <p:pic>
          <p:nvPicPr>
            <p:cNvPr id="140" name="Picture 139">
              <a:extLst>
                <a:ext uri="{FF2B5EF4-FFF2-40B4-BE49-F238E27FC236}">
                  <a16:creationId xmlns:a16="http://schemas.microsoft.com/office/drawing/2014/main" id="{F804DC58-BD86-488D-AA64-215FE33150E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0504" y="3342824"/>
              <a:ext cx="288276" cy="288276"/>
            </a:xfrm>
            <a:prstGeom prst="rect">
              <a:avLst/>
            </a:prstGeom>
          </p:spPr>
        </p:pic>
      </p:grpSp>
      <p:sp>
        <p:nvSpPr>
          <p:cNvPr id="150" name="Rectangle 149">
            <a:extLst>
              <a:ext uri="{FF2B5EF4-FFF2-40B4-BE49-F238E27FC236}">
                <a16:creationId xmlns:a16="http://schemas.microsoft.com/office/drawing/2014/main" id="{C861B581-BE6A-44C3-A88C-BE9B7B45D24E}"/>
              </a:ext>
            </a:extLst>
          </p:cNvPr>
          <p:cNvSpPr/>
          <p:nvPr/>
        </p:nvSpPr>
        <p:spPr bwMode="auto">
          <a:xfrm>
            <a:off x="529131" y="4964878"/>
            <a:ext cx="4172282" cy="13671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Secure computations </a:t>
            </a:r>
            <a:br>
              <a:rPr lang="en-US" sz="1600" spc="-20" dirty="0">
                <a:solidFill>
                  <a:srgbClr val="0078D3"/>
                </a:solidFill>
                <a:latin typeface="Segoe UI Semibold"/>
              </a:rPr>
            </a:br>
            <a:r>
              <a:rPr lang="en-US" sz="1600" spc="-20" dirty="0">
                <a:solidFill>
                  <a:srgbClr val="0078D3"/>
                </a:solidFill>
                <a:latin typeface="Segoe UI Semibold"/>
              </a:rPr>
              <a:t>inside SQL Enclave</a:t>
            </a:r>
          </a:p>
          <a:p>
            <a:pPr marL="0" marR="0" lvl="2"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SQL Server Engine delegates operations on encrypted to the SQL Enclave, where the data can be safely decrypted and processed</a:t>
            </a:r>
          </a:p>
        </p:txBody>
      </p:sp>
      <p:sp>
        <p:nvSpPr>
          <p:cNvPr id="151" name="Rectangle 150">
            <a:extLst>
              <a:ext uri="{FF2B5EF4-FFF2-40B4-BE49-F238E27FC236}">
                <a16:creationId xmlns:a16="http://schemas.microsoft.com/office/drawing/2014/main" id="{78FAC703-0AA1-4345-985E-CE67BC414821}"/>
              </a:ext>
            </a:extLst>
          </p:cNvPr>
          <p:cNvSpPr/>
          <p:nvPr/>
        </p:nvSpPr>
        <p:spPr bwMode="auto">
          <a:xfrm>
            <a:off x="5098099" y="4964877"/>
            <a:ext cx="3285491" cy="1339426"/>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Rich queries</a:t>
            </a:r>
          </a:p>
          <a:p>
            <a:pPr marL="0" marR="0" lvl="0"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Pattern matching (LIKE), range queries (&lt;, &gt;, etc.), sorting, type conversions, support for non-bin2 collation, and more</a:t>
            </a:r>
          </a:p>
        </p:txBody>
      </p:sp>
      <p:sp>
        <p:nvSpPr>
          <p:cNvPr id="152" name="Rectangle 151">
            <a:extLst>
              <a:ext uri="{FF2B5EF4-FFF2-40B4-BE49-F238E27FC236}">
                <a16:creationId xmlns:a16="http://schemas.microsoft.com/office/drawing/2014/main" id="{2B697B0A-AC3B-41DE-8138-A183FE30A7A0}"/>
              </a:ext>
            </a:extLst>
          </p:cNvPr>
          <p:cNvSpPr/>
          <p:nvPr/>
        </p:nvSpPr>
        <p:spPr bwMode="auto">
          <a:xfrm>
            <a:off x="8780276" y="4964878"/>
            <a:ext cx="3004346" cy="1339426"/>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In-place encryption</a:t>
            </a:r>
          </a:p>
          <a:p>
            <a:pPr marL="0" marR="0" lvl="2"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SQL Enclave can perform initial data encryption and key rotation, without moving the data out of the database</a:t>
            </a:r>
          </a:p>
        </p:txBody>
      </p:sp>
      <p:pic>
        <p:nvPicPr>
          <p:cNvPr id="156" name="Picture 155" descr="A picture containing clipart&#10;&#10;Description automatically generated">
            <a:extLst>
              <a:ext uri="{FF2B5EF4-FFF2-40B4-BE49-F238E27FC236}">
                <a16:creationId xmlns:a16="http://schemas.microsoft.com/office/drawing/2014/main" id="{C4221109-7747-489E-A1CD-1480FB85B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654" y="3256762"/>
            <a:ext cx="702252" cy="917317"/>
          </a:xfrm>
          <a:prstGeom prst="rect">
            <a:avLst/>
          </a:prstGeom>
        </p:spPr>
      </p:pic>
      <p:pic>
        <p:nvPicPr>
          <p:cNvPr id="158" name="Picture 157" descr="A picture containing clipart&#10;&#10;Description automatically generated">
            <a:extLst>
              <a:ext uri="{FF2B5EF4-FFF2-40B4-BE49-F238E27FC236}">
                <a16:creationId xmlns:a16="http://schemas.microsoft.com/office/drawing/2014/main" id="{6A8AAD24-90FD-41C9-B195-109764B9C8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7977" y="3290428"/>
            <a:ext cx="1451292" cy="847470"/>
          </a:xfrm>
          <a:prstGeom prst="rect">
            <a:avLst/>
          </a:prstGeom>
        </p:spPr>
      </p:pic>
    </p:spTree>
    <p:extLst>
      <p:ext uri="{BB962C8B-B14F-4D97-AF65-F5344CB8AC3E}">
        <p14:creationId xmlns:p14="http://schemas.microsoft.com/office/powerpoint/2010/main" val="2885029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750"/>
                                        <p:tgtEl>
                                          <p:spTgt spid="107"/>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wipe(left)">
                                      <p:cBhvr>
                                        <p:cTn id="11" dur="750"/>
                                        <p:tgtEl>
                                          <p:spTgt spid="1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500"/>
                                        <p:tgtEl>
                                          <p:spTgt spid="1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500"/>
                                        <p:tgtEl>
                                          <p:spTgt spid="1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2"/>
                                        </p:tgtEl>
                                        <p:attrNameLst>
                                          <p:attrName>style.visibility</p:attrName>
                                        </p:attrNameLst>
                                      </p:cBhvr>
                                      <p:to>
                                        <p:strVal val="visible"/>
                                      </p:to>
                                    </p:set>
                                    <p:animEffect transition="in" filter="fade">
                                      <p:cBhvr>
                                        <p:cTn id="2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2"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3478-50D6-4FB2-8554-DE37D62FA3C0}"/>
              </a:ext>
            </a:extLst>
          </p:cNvPr>
          <p:cNvSpPr>
            <a:spLocks noGrp="1"/>
          </p:cNvSpPr>
          <p:nvPr>
            <p:ph type="title"/>
          </p:nvPr>
        </p:nvSpPr>
        <p:spPr/>
        <p:txBody>
          <a:bodyPr/>
          <a:lstStyle/>
          <a:p>
            <a:r>
              <a:rPr lang="en-US" sz="3200" spc="-50" dirty="0">
                <a:ln w="3175">
                  <a:noFill/>
                </a:ln>
                <a:solidFill>
                  <a:schemeClr val="tx1"/>
                </a:solidFill>
                <a:ea typeface="+mn-ea"/>
                <a:cs typeface="Segoe UI" pitchFamily="34" charset="0"/>
              </a:rPr>
              <a:t>Reference workload - Multi-party SQL data set analytics</a:t>
            </a:r>
            <a:br>
              <a:rPr lang="en-US" sz="3200" spc="-50" dirty="0">
                <a:ln w="3175">
                  <a:noFill/>
                </a:ln>
                <a:solidFill>
                  <a:schemeClr val="tx1"/>
                </a:solidFill>
                <a:ea typeface="+mn-ea"/>
                <a:cs typeface="Segoe UI" pitchFamily="34" charset="0"/>
              </a:rPr>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latin typeface="Segoe UI" panose="020B0502040204020203" pitchFamily="34" charset="0"/>
              <a:cs typeface="Segoe UI" panose="020B0502040204020203" pitchFamily="34" charset="0"/>
            </a:endParaRPr>
          </a:p>
        </p:txBody>
      </p:sp>
      <p:grpSp>
        <p:nvGrpSpPr>
          <p:cNvPr id="157" name="Group 156">
            <a:extLst>
              <a:ext uri="{FF2B5EF4-FFF2-40B4-BE49-F238E27FC236}">
                <a16:creationId xmlns:a16="http://schemas.microsoft.com/office/drawing/2014/main" id="{D8CA32A1-A5E6-445F-A185-B63B1B7941C0}"/>
              </a:ext>
            </a:extLst>
          </p:cNvPr>
          <p:cNvGrpSpPr/>
          <p:nvPr/>
        </p:nvGrpSpPr>
        <p:grpSpPr>
          <a:xfrm>
            <a:off x="4205838" y="3355474"/>
            <a:ext cx="1700657" cy="1595065"/>
            <a:chOff x="3961497" y="3042104"/>
            <a:chExt cx="1700657" cy="1595065"/>
          </a:xfrm>
        </p:grpSpPr>
        <p:grpSp>
          <p:nvGrpSpPr>
            <p:cNvPr id="158" name="Group 157">
              <a:extLst>
                <a:ext uri="{FF2B5EF4-FFF2-40B4-BE49-F238E27FC236}">
                  <a16:creationId xmlns:a16="http://schemas.microsoft.com/office/drawing/2014/main" id="{FCF8B45B-E307-4C90-B841-79404597C5FD}"/>
                </a:ext>
              </a:extLst>
            </p:cNvPr>
            <p:cNvGrpSpPr/>
            <p:nvPr/>
          </p:nvGrpSpPr>
          <p:grpSpPr>
            <a:xfrm>
              <a:off x="3961497" y="3042104"/>
              <a:ext cx="679464" cy="1047560"/>
              <a:chOff x="7637273" y="2332567"/>
              <a:chExt cx="945832" cy="1458232"/>
            </a:xfrm>
          </p:grpSpPr>
          <p:sp>
            <p:nvSpPr>
              <p:cNvPr id="169" name="TextBox 168">
                <a:extLst>
                  <a:ext uri="{FF2B5EF4-FFF2-40B4-BE49-F238E27FC236}">
                    <a16:creationId xmlns:a16="http://schemas.microsoft.com/office/drawing/2014/main" id="{4D76B773-19EE-47B8-8DAA-AFDA0F45768B}"/>
                  </a:ext>
                </a:extLst>
              </p:cNvPr>
              <p:cNvSpPr txBox="1"/>
              <p:nvPr/>
            </p:nvSpPr>
            <p:spPr>
              <a:xfrm>
                <a:off x="7637273" y="2332567"/>
                <a:ext cx="945832" cy="650840"/>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grpSp>
            <p:nvGrpSpPr>
              <p:cNvPr id="170" name="Group 169">
                <a:extLst>
                  <a:ext uri="{FF2B5EF4-FFF2-40B4-BE49-F238E27FC236}">
                    <a16:creationId xmlns:a16="http://schemas.microsoft.com/office/drawing/2014/main" id="{5EE87908-E30F-47D4-A628-B9CDE28D2869}"/>
                  </a:ext>
                </a:extLst>
              </p:cNvPr>
              <p:cNvGrpSpPr/>
              <p:nvPr/>
            </p:nvGrpSpPr>
            <p:grpSpPr>
              <a:xfrm>
                <a:off x="7679818" y="2819521"/>
                <a:ext cx="756041" cy="971278"/>
                <a:chOff x="1657134" y="2042282"/>
                <a:chExt cx="583704" cy="952319"/>
              </a:xfrm>
              <a:solidFill>
                <a:srgbClr val="0078D3"/>
              </a:solidFill>
            </p:grpSpPr>
            <p:sp>
              <p:nvSpPr>
                <p:cNvPr id="171" name="data_2">
                  <a:extLst>
                    <a:ext uri="{FF2B5EF4-FFF2-40B4-BE49-F238E27FC236}">
                      <a16:creationId xmlns:a16="http://schemas.microsoft.com/office/drawing/2014/main" id="{67DCDB76-E15B-4090-8A96-6DC408BE39BF}"/>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2" name="data_2">
                  <a:extLst>
                    <a:ext uri="{FF2B5EF4-FFF2-40B4-BE49-F238E27FC236}">
                      <a16:creationId xmlns:a16="http://schemas.microsoft.com/office/drawing/2014/main" id="{7F23D6AF-06A0-4030-ABD1-256D3EC9917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3" name="data_2">
                  <a:extLst>
                    <a:ext uri="{FF2B5EF4-FFF2-40B4-BE49-F238E27FC236}">
                      <a16:creationId xmlns:a16="http://schemas.microsoft.com/office/drawing/2014/main" id="{E35B17DA-00E8-4A67-877D-A4779444B590}"/>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4" name="Oval 173">
                  <a:extLst>
                    <a:ext uri="{FF2B5EF4-FFF2-40B4-BE49-F238E27FC236}">
                      <a16:creationId xmlns:a16="http://schemas.microsoft.com/office/drawing/2014/main" id="{6018B5DB-AD2F-46AD-AC01-9DA6314ADC9F}"/>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0001AB27-72BC-4A04-A807-D421107FA489}"/>
                </a:ext>
              </a:extLst>
            </p:cNvPr>
            <p:cNvGrpSpPr/>
            <p:nvPr/>
          </p:nvGrpSpPr>
          <p:grpSpPr>
            <a:xfrm>
              <a:off x="4418179" y="3476118"/>
              <a:ext cx="1243975" cy="1161051"/>
              <a:chOff x="10064647" y="2646118"/>
              <a:chExt cx="1824563" cy="1702937"/>
            </a:xfrm>
          </p:grpSpPr>
          <p:grpSp>
            <p:nvGrpSpPr>
              <p:cNvPr id="160" name="Group 159">
                <a:extLst>
                  <a:ext uri="{FF2B5EF4-FFF2-40B4-BE49-F238E27FC236}">
                    <a16:creationId xmlns:a16="http://schemas.microsoft.com/office/drawing/2014/main" id="{8000D245-F697-4627-9854-B8293975060A}"/>
                  </a:ext>
                </a:extLst>
              </p:cNvPr>
              <p:cNvGrpSpPr/>
              <p:nvPr/>
            </p:nvGrpSpPr>
            <p:grpSpPr>
              <a:xfrm>
                <a:off x="10220911" y="2646118"/>
                <a:ext cx="1668299" cy="1702937"/>
                <a:chOff x="10331975" y="1777381"/>
                <a:chExt cx="1635737" cy="1669699"/>
              </a:xfrm>
            </p:grpSpPr>
            <p:sp>
              <p:nvSpPr>
                <p:cNvPr id="165" name="Rectangle: Rounded Corners 96">
                  <a:extLst>
                    <a:ext uri="{FF2B5EF4-FFF2-40B4-BE49-F238E27FC236}">
                      <a16:creationId xmlns:a16="http://schemas.microsoft.com/office/drawing/2014/main" id="{DAA166FD-B696-4FBA-B62B-F254B982043B}"/>
                    </a:ext>
                  </a:extLst>
                </p:cNvPr>
                <p:cNvSpPr/>
                <p:nvPr/>
              </p:nvSpPr>
              <p:spPr>
                <a:xfrm>
                  <a:off x="10470689" y="2375832"/>
                  <a:ext cx="1148982" cy="659901"/>
                </a:xfrm>
                <a:prstGeom prst="roundRect">
                  <a:avLst/>
                </a:prstGeom>
                <a:solidFill>
                  <a:srgbClr val="EBEBEB">
                    <a:lumMod val="90000"/>
                    <a:alpha val="55000"/>
                  </a:srgbClr>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prstClr val="black"/>
                    </a:solidFill>
                    <a:effectLst/>
                    <a:uLnTx/>
                    <a:uFillTx/>
                  </a:endParaRPr>
                </a:p>
              </p:txBody>
            </p:sp>
            <p:sp>
              <p:nvSpPr>
                <p:cNvPr id="166" name="TextBox 165">
                  <a:extLst>
                    <a:ext uri="{FF2B5EF4-FFF2-40B4-BE49-F238E27FC236}">
                      <a16:creationId xmlns:a16="http://schemas.microsoft.com/office/drawing/2014/main" id="{104EA4C5-23CB-42F2-93E7-682B1D98D0BB}"/>
                    </a:ext>
                  </a:extLst>
                </p:cNvPr>
                <p:cNvSpPr txBox="1"/>
                <p:nvPr/>
              </p:nvSpPr>
              <p:spPr>
                <a:xfrm>
                  <a:off x="10331975" y="3048730"/>
                  <a:ext cx="1452571" cy="398350"/>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SQL Enclave</a:t>
                  </a:r>
                </a:p>
              </p:txBody>
            </p:sp>
            <p:sp>
              <p:nvSpPr>
                <p:cNvPr id="167" name="TextBox 166">
                  <a:extLst>
                    <a:ext uri="{FF2B5EF4-FFF2-40B4-BE49-F238E27FC236}">
                      <a16:creationId xmlns:a16="http://schemas.microsoft.com/office/drawing/2014/main" id="{F5C41E38-DBB8-4928-90C2-54710DE78AB9}"/>
                    </a:ext>
                  </a:extLst>
                </p:cNvPr>
                <p:cNvSpPr txBox="1"/>
                <p:nvPr/>
              </p:nvSpPr>
              <p:spPr>
                <a:xfrm>
                  <a:off x="10789260" y="1777381"/>
                  <a:ext cx="1178452" cy="442426"/>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2C6"/>
                      </a:solidFill>
                      <a:effectLst/>
                      <a:uLnTx/>
                      <a:uFillTx/>
                    </a:rPr>
                    <a:t>plaintext</a:t>
                  </a:r>
                  <a:r>
                    <a:rPr kumimoji="0" lang="en-US" sz="1399" b="0" i="0" u="none" strike="noStrike" kern="0" cap="none" spc="0" normalizeH="0" baseline="0" noProof="0" dirty="0">
                      <a:ln>
                        <a:noFill/>
                      </a:ln>
                      <a:solidFill>
                        <a:srgbClr val="0078D3"/>
                      </a:solidFill>
                      <a:effectLst/>
                      <a:uLnTx/>
                      <a:uFillTx/>
                    </a:rPr>
                    <a:t> </a:t>
                  </a:r>
                </a:p>
              </p:txBody>
            </p:sp>
            <p:cxnSp>
              <p:nvCxnSpPr>
                <p:cNvPr id="168" name="Straight Connector 167">
                  <a:extLst>
                    <a:ext uri="{FF2B5EF4-FFF2-40B4-BE49-F238E27FC236}">
                      <a16:creationId xmlns:a16="http://schemas.microsoft.com/office/drawing/2014/main" id="{CE0FF920-71B0-4C36-81A6-ED9D3D3138A1}"/>
                    </a:ext>
                  </a:extLst>
                </p:cNvPr>
                <p:cNvCxnSpPr>
                  <a:cxnSpLocks/>
                </p:cNvCxnSpPr>
                <p:nvPr/>
              </p:nvCxnSpPr>
              <p:spPr>
                <a:xfrm flipH="1">
                  <a:off x="11092885" y="2197242"/>
                  <a:ext cx="89242" cy="263478"/>
                </a:xfrm>
                <a:prstGeom prst="line">
                  <a:avLst/>
                </a:prstGeom>
                <a:noFill/>
                <a:ln w="19050" cap="flat" cmpd="sng" algn="ctr">
                  <a:solidFill>
                    <a:srgbClr val="0078D3"/>
                  </a:solidFill>
                  <a:prstDash val="solid"/>
                  <a:headEnd type="none"/>
                  <a:tailEnd type="none"/>
                </a:ln>
                <a:effectLst/>
              </p:spPr>
            </p:cxnSp>
          </p:grpSp>
          <p:cxnSp>
            <p:nvCxnSpPr>
              <p:cNvPr id="161" name="Straight Arrow Connector 160">
                <a:extLst>
                  <a:ext uri="{FF2B5EF4-FFF2-40B4-BE49-F238E27FC236}">
                    <a16:creationId xmlns:a16="http://schemas.microsoft.com/office/drawing/2014/main" id="{417A66FD-C94E-4A90-86F2-0073C022BD35}"/>
                  </a:ext>
                </a:extLst>
              </p:cNvPr>
              <p:cNvCxnSpPr>
                <a:cxnSpLocks/>
              </p:cNvCxnSpPr>
              <p:nvPr/>
            </p:nvCxnSpPr>
            <p:spPr>
              <a:xfrm flipV="1">
                <a:off x="10064647" y="3402704"/>
                <a:ext cx="527199" cy="11799"/>
              </a:xfrm>
              <a:prstGeom prst="straightConnector1">
                <a:avLst/>
              </a:prstGeom>
              <a:noFill/>
              <a:ln w="19050" cap="flat" cmpd="sng" algn="ctr">
                <a:solidFill>
                  <a:srgbClr val="000000"/>
                </a:solidFill>
                <a:prstDash val="solid"/>
                <a:headEnd type="none"/>
                <a:tailEnd type="arrow"/>
              </a:ln>
              <a:effectLst/>
            </p:spPr>
          </p:cxnSp>
          <p:cxnSp>
            <p:nvCxnSpPr>
              <p:cNvPr id="162" name="Straight Arrow Connector 161">
                <a:extLst>
                  <a:ext uri="{FF2B5EF4-FFF2-40B4-BE49-F238E27FC236}">
                    <a16:creationId xmlns:a16="http://schemas.microsoft.com/office/drawing/2014/main" id="{DE51FD3D-3DD5-468C-8D44-8094AE73936A}"/>
                  </a:ext>
                </a:extLst>
              </p:cNvPr>
              <p:cNvCxnSpPr>
                <a:cxnSpLocks/>
              </p:cNvCxnSpPr>
              <p:nvPr/>
            </p:nvCxnSpPr>
            <p:spPr>
              <a:xfrm flipH="1">
                <a:off x="10064647" y="3586975"/>
                <a:ext cx="527200" cy="5021"/>
              </a:xfrm>
              <a:prstGeom prst="straightConnector1">
                <a:avLst/>
              </a:prstGeom>
              <a:noFill/>
              <a:ln w="19050" cap="flat" cmpd="sng" algn="ctr">
                <a:solidFill>
                  <a:srgbClr val="000000"/>
                </a:solidFill>
                <a:prstDash val="solid"/>
                <a:headEnd type="none"/>
                <a:tailEnd type="arrow"/>
              </a:ln>
              <a:effectLst/>
            </p:spPr>
          </p:cxnSp>
          <p:pic>
            <p:nvPicPr>
              <p:cNvPr id="163" name="Picture 162">
                <a:extLst>
                  <a:ext uri="{FF2B5EF4-FFF2-40B4-BE49-F238E27FC236}">
                    <a16:creationId xmlns:a16="http://schemas.microsoft.com/office/drawing/2014/main" id="{F2F15C31-8004-4D0B-A3AE-D97936323F5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77700" y="3119619"/>
                <a:ext cx="324696" cy="324696"/>
              </a:xfrm>
              <a:prstGeom prst="rect">
                <a:avLst/>
              </a:prstGeom>
            </p:spPr>
          </p:pic>
          <p:pic>
            <p:nvPicPr>
              <p:cNvPr id="164" name="Picture 163">
                <a:extLst>
                  <a:ext uri="{FF2B5EF4-FFF2-40B4-BE49-F238E27FC236}">
                    <a16:creationId xmlns:a16="http://schemas.microsoft.com/office/drawing/2014/main" id="{26174126-F9DA-4E6B-A04F-5D48E55AF44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0504" y="3342824"/>
                <a:ext cx="288276" cy="288276"/>
              </a:xfrm>
              <a:prstGeom prst="rect">
                <a:avLst/>
              </a:prstGeom>
            </p:spPr>
          </p:pic>
        </p:grpSp>
      </p:grpSp>
      <p:sp>
        <p:nvSpPr>
          <p:cNvPr id="175" name="Rounded Rectangle 283">
            <a:extLst>
              <a:ext uri="{FF2B5EF4-FFF2-40B4-BE49-F238E27FC236}">
                <a16:creationId xmlns:a16="http://schemas.microsoft.com/office/drawing/2014/main" id="{4330CBC5-04F2-4D41-88C7-87E7E041D34A}"/>
              </a:ext>
            </a:extLst>
          </p:cNvPr>
          <p:cNvSpPr/>
          <p:nvPr/>
        </p:nvSpPr>
        <p:spPr bwMode="auto">
          <a:xfrm>
            <a:off x="3627437" y="2354262"/>
            <a:ext cx="8249376" cy="3667316"/>
          </a:xfrm>
          <a:prstGeom prst="roundRect">
            <a:avLst>
              <a:gd name="adj" fmla="val 6511"/>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BF071369-900E-4232-8EEC-E800C6C6F734}"/>
              </a:ext>
            </a:extLst>
          </p:cNvPr>
          <p:cNvSpPr/>
          <p:nvPr/>
        </p:nvSpPr>
        <p:spPr>
          <a:xfrm>
            <a:off x="477142" y="6021578"/>
            <a:ext cx="2484986" cy="606488"/>
          </a:xfrm>
          <a:prstGeom prst="rect">
            <a:avLst/>
          </a:prstGeom>
          <a:noFill/>
          <a:ln w="19050" cap="flat" cmpd="sng" algn="ctr">
            <a:noFill/>
            <a:prstDash val="solid"/>
            <a:miter lim="800000"/>
            <a:headEnd type="none"/>
            <a:tailEnd type="arrow"/>
          </a:ln>
          <a:effectLst/>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3264" b="0" i="0" u="none" strike="noStrike" kern="0" cap="none" spc="0" normalizeH="0" baseline="0" noProof="0">
                <a:ln>
                  <a:noFill/>
                </a:ln>
                <a:solidFill>
                  <a:srgbClr val="4472C4"/>
                </a:solidFill>
                <a:effectLst/>
                <a:uLnTx/>
                <a:uFillTx/>
                <a:latin typeface="Segoe UI"/>
                <a:ea typeface="+mn-ea"/>
                <a:cs typeface="+mn-cs"/>
              </a:rPr>
              <a:t>…</a:t>
            </a:r>
          </a:p>
        </p:txBody>
      </p:sp>
      <p:cxnSp>
        <p:nvCxnSpPr>
          <p:cNvPr id="177" name="Straight Arrow Connector 176">
            <a:extLst>
              <a:ext uri="{FF2B5EF4-FFF2-40B4-BE49-F238E27FC236}">
                <a16:creationId xmlns:a16="http://schemas.microsoft.com/office/drawing/2014/main" id="{7C74EF64-A24E-4C80-8445-E2F53F65C971}"/>
              </a:ext>
            </a:extLst>
          </p:cNvPr>
          <p:cNvCxnSpPr>
            <a:cxnSpLocks/>
          </p:cNvCxnSpPr>
          <p:nvPr/>
        </p:nvCxnSpPr>
        <p:spPr>
          <a:xfrm>
            <a:off x="2441807" y="2160357"/>
            <a:ext cx="0" cy="0"/>
          </a:xfrm>
          <a:prstGeom prst="straightConnector1">
            <a:avLst/>
          </a:prstGeom>
          <a:noFill/>
          <a:ln w="6350" cap="flat" cmpd="sng" algn="ctr">
            <a:solidFill>
              <a:srgbClr val="4472C4"/>
            </a:solidFill>
            <a:prstDash val="solid"/>
            <a:miter lim="800000"/>
            <a:tailEnd type="triangle"/>
          </a:ln>
          <a:effectLst/>
        </p:spPr>
      </p:cxnSp>
      <p:cxnSp>
        <p:nvCxnSpPr>
          <p:cNvPr id="178" name="Straight Arrow Connector 177">
            <a:extLst>
              <a:ext uri="{FF2B5EF4-FFF2-40B4-BE49-F238E27FC236}">
                <a16:creationId xmlns:a16="http://schemas.microsoft.com/office/drawing/2014/main" id="{BDE52F24-BEC4-4D52-9491-1EFDEE6183EA}"/>
              </a:ext>
            </a:extLst>
          </p:cNvPr>
          <p:cNvCxnSpPr>
            <a:cxnSpLocks/>
          </p:cNvCxnSpPr>
          <p:nvPr/>
        </p:nvCxnSpPr>
        <p:spPr>
          <a:xfrm flipV="1">
            <a:off x="3555417" y="4677843"/>
            <a:ext cx="591958" cy="431477"/>
          </a:xfrm>
          <a:prstGeom prst="straightConnector1">
            <a:avLst/>
          </a:prstGeom>
          <a:noFill/>
          <a:ln w="19050" cap="flat" cmpd="sng" algn="ctr">
            <a:solidFill>
              <a:srgbClr val="A5A5A5"/>
            </a:solidFill>
            <a:prstDash val="solid"/>
            <a:miter lim="800000"/>
            <a:headEnd type="none"/>
            <a:tailEnd type="arrow"/>
          </a:ln>
          <a:effectLst/>
        </p:spPr>
      </p:cxnSp>
      <p:cxnSp>
        <p:nvCxnSpPr>
          <p:cNvPr id="179" name="Straight Arrow Connector 178">
            <a:extLst>
              <a:ext uri="{FF2B5EF4-FFF2-40B4-BE49-F238E27FC236}">
                <a16:creationId xmlns:a16="http://schemas.microsoft.com/office/drawing/2014/main" id="{E2159E33-6121-4299-94AF-E0AA1E092E3D}"/>
              </a:ext>
            </a:extLst>
          </p:cNvPr>
          <p:cNvCxnSpPr>
            <a:cxnSpLocks/>
            <a:endCxn id="185" idx="1"/>
          </p:cNvCxnSpPr>
          <p:nvPr/>
        </p:nvCxnSpPr>
        <p:spPr>
          <a:xfrm flipV="1">
            <a:off x="9165664" y="4399320"/>
            <a:ext cx="953112" cy="798279"/>
          </a:xfrm>
          <a:prstGeom prst="straightConnector1">
            <a:avLst/>
          </a:prstGeom>
          <a:noFill/>
          <a:ln w="19050" cap="flat" cmpd="sng" algn="ctr">
            <a:solidFill>
              <a:srgbClr val="A5A5A5"/>
            </a:solidFill>
            <a:prstDash val="solid"/>
            <a:miter lim="800000"/>
            <a:headEnd type="none"/>
            <a:tailEnd type="arrow"/>
          </a:ln>
          <a:effectLst/>
        </p:spPr>
      </p:cxnSp>
      <p:cxnSp>
        <p:nvCxnSpPr>
          <p:cNvPr id="180" name="Straight Arrow Connector 179">
            <a:extLst>
              <a:ext uri="{FF2B5EF4-FFF2-40B4-BE49-F238E27FC236}">
                <a16:creationId xmlns:a16="http://schemas.microsoft.com/office/drawing/2014/main" id="{4D2DFD99-8712-4939-9D00-FA1652B71831}"/>
              </a:ext>
            </a:extLst>
          </p:cNvPr>
          <p:cNvCxnSpPr>
            <a:cxnSpLocks/>
            <a:endCxn id="185" idx="1"/>
          </p:cNvCxnSpPr>
          <p:nvPr/>
        </p:nvCxnSpPr>
        <p:spPr>
          <a:xfrm>
            <a:off x="9267292" y="3732039"/>
            <a:ext cx="851484" cy="667282"/>
          </a:xfrm>
          <a:prstGeom prst="straightConnector1">
            <a:avLst/>
          </a:prstGeom>
          <a:noFill/>
          <a:ln w="19050" cap="flat" cmpd="sng" algn="ctr">
            <a:solidFill>
              <a:srgbClr val="A5A5A5"/>
            </a:solidFill>
            <a:prstDash val="solid"/>
            <a:miter lim="800000"/>
            <a:headEnd type="none"/>
            <a:tailEnd type="arrow"/>
          </a:ln>
          <a:effectLst/>
        </p:spPr>
      </p:cxnSp>
      <p:sp>
        <p:nvSpPr>
          <p:cNvPr id="181" name="Rectangle 180">
            <a:extLst>
              <a:ext uri="{FF2B5EF4-FFF2-40B4-BE49-F238E27FC236}">
                <a16:creationId xmlns:a16="http://schemas.microsoft.com/office/drawing/2014/main" id="{1A370F98-53EE-41A8-BC85-A84C3FC57CB3}"/>
              </a:ext>
            </a:extLst>
          </p:cNvPr>
          <p:cNvSpPr/>
          <p:nvPr/>
        </p:nvSpPr>
        <p:spPr>
          <a:xfrm>
            <a:off x="470343" y="1446685"/>
            <a:ext cx="2182298" cy="646331"/>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ETL / Data QC Stage</a:t>
            </a:r>
          </a:p>
        </p:txBody>
      </p:sp>
      <p:sp>
        <p:nvSpPr>
          <p:cNvPr id="182" name="Rectangle 181">
            <a:extLst>
              <a:ext uri="{FF2B5EF4-FFF2-40B4-BE49-F238E27FC236}">
                <a16:creationId xmlns:a16="http://schemas.microsoft.com/office/drawing/2014/main" id="{361D490E-BDD8-4089-B5C2-C59684D8E332}"/>
              </a:ext>
            </a:extLst>
          </p:cNvPr>
          <p:cNvSpPr/>
          <p:nvPr/>
        </p:nvSpPr>
        <p:spPr>
          <a:xfrm>
            <a:off x="6197543" y="1446685"/>
            <a:ext cx="1774845" cy="369332"/>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Analytics Sta</a:t>
            </a:r>
            <a:r>
              <a:rPr kumimoji="0" lang="en-US" sz="1800" b="0" i="0" u="none" strike="noStrike" kern="0" cap="none" spc="0" normalizeH="0" baseline="0" noProof="0" dirty="0">
                <a:ln>
                  <a:noFill/>
                </a:ln>
                <a:solidFill>
                  <a:srgbClr val="0072C6"/>
                </a:solidFill>
                <a:effectLst/>
                <a:uLnTx/>
                <a:uFillTx/>
              </a:rPr>
              <a:t>ge</a:t>
            </a:r>
          </a:p>
        </p:txBody>
      </p:sp>
      <p:sp>
        <p:nvSpPr>
          <p:cNvPr id="183" name="Rectangle 182">
            <a:extLst>
              <a:ext uri="{FF2B5EF4-FFF2-40B4-BE49-F238E27FC236}">
                <a16:creationId xmlns:a16="http://schemas.microsoft.com/office/drawing/2014/main" id="{79AD3245-4BB1-4E47-809F-BA414EF6B427}"/>
              </a:ext>
            </a:extLst>
          </p:cNvPr>
          <p:cNvSpPr/>
          <p:nvPr/>
        </p:nvSpPr>
        <p:spPr>
          <a:xfrm>
            <a:off x="6573595" y="5425161"/>
            <a:ext cx="2357059" cy="606488"/>
          </a:xfrm>
          <a:prstGeom prst="rect">
            <a:avLst/>
          </a:prstGeom>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3264" b="0" i="0" u="none" strike="noStrike" kern="0" cap="none" spc="0" normalizeH="0" baseline="0" noProof="0" dirty="0">
                <a:ln>
                  <a:noFill/>
                </a:ln>
                <a:solidFill>
                  <a:srgbClr val="0072C6"/>
                </a:solidFill>
                <a:effectLst/>
                <a:uLnTx/>
                <a:uFillTx/>
              </a:rPr>
              <a:t>…</a:t>
            </a:r>
          </a:p>
        </p:txBody>
      </p:sp>
      <p:cxnSp>
        <p:nvCxnSpPr>
          <p:cNvPr id="184" name="Straight Arrow Connector 183">
            <a:extLst>
              <a:ext uri="{FF2B5EF4-FFF2-40B4-BE49-F238E27FC236}">
                <a16:creationId xmlns:a16="http://schemas.microsoft.com/office/drawing/2014/main" id="{CAC24EB5-2A8D-46A4-A4F3-7D9A7D789453}"/>
              </a:ext>
            </a:extLst>
          </p:cNvPr>
          <p:cNvCxnSpPr>
            <a:cxnSpLocks/>
          </p:cNvCxnSpPr>
          <p:nvPr/>
        </p:nvCxnSpPr>
        <p:spPr>
          <a:xfrm>
            <a:off x="3555417" y="3268139"/>
            <a:ext cx="620862" cy="433251"/>
          </a:xfrm>
          <a:prstGeom prst="straightConnector1">
            <a:avLst/>
          </a:prstGeom>
          <a:noFill/>
          <a:ln w="19050" cap="flat" cmpd="sng" algn="ctr">
            <a:solidFill>
              <a:srgbClr val="A5A5A5"/>
            </a:solidFill>
            <a:prstDash val="solid"/>
            <a:miter lim="800000"/>
            <a:headEnd type="none"/>
            <a:tailEnd type="arrow"/>
          </a:ln>
          <a:effectLst/>
        </p:spPr>
      </p:cxnSp>
      <p:sp>
        <p:nvSpPr>
          <p:cNvPr id="185" name="Predefined Process 293">
            <a:extLst>
              <a:ext uri="{FF2B5EF4-FFF2-40B4-BE49-F238E27FC236}">
                <a16:creationId xmlns:a16="http://schemas.microsoft.com/office/drawing/2014/main" id="{78FD3CCA-32BE-4B3E-9872-7E70E3CC4E1F}"/>
              </a:ext>
            </a:extLst>
          </p:cNvPr>
          <p:cNvSpPr/>
          <p:nvPr/>
        </p:nvSpPr>
        <p:spPr>
          <a:xfrm>
            <a:off x="10118776" y="4109479"/>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Downstream Service API</a:t>
            </a:r>
          </a:p>
        </p:txBody>
      </p:sp>
      <p:sp>
        <p:nvSpPr>
          <p:cNvPr id="186" name="Rectangle 185">
            <a:extLst>
              <a:ext uri="{FF2B5EF4-FFF2-40B4-BE49-F238E27FC236}">
                <a16:creationId xmlns:a16="http://schemas.microsoft.com/office/drawing/2014/main" id="{120CA7AF-00B1-48B2-88EA-B024F0CF8F0A}"/>
              </a:ext>
            </a:extLst>
          </p:cNvPr>
          <p:cNvSpPr/>
          <p:nvPr/>
        </p:nvSpPr>
        <p:spPr>
          <a:xfrm>
            <a:off x="10190029" y="2067956"/>
            <a:ext cx="1579524" cy="286306"/>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2C6"/>
                </a:solidFill>
                <a:effectLst/>
                <a:uLnTx/>
                <a:uFillTx/>
              </a:rPr>
              <a:t>Service Owner </a:t>
            </a:r>
            <a:r>
              <a:rPr kumimoji="0" lang="en-US" sz="1224" b="0" i="0" u="none" strike="noStrike" kern="0" cap="none" spc="0" normalizeH="0" baseline="0" noProof="0" dirty="0" err="1">
                <a:ln>
                  <a:noFill/>
                </a:ln>
                <a:solidFill>
                  <a:srgbClr val="0072C6"/>
                </a:solidFill>
                <a:effectLst/>
                <a:uLnTx/>
                <a:uFillTx/>
              </a:rPr>
              <a:t>vNet</a:t>
            </a:r>
            <a:endParaRPr kumimoji="0" lang="en-US" sz="1224" b="0" i="0" u="none" strike="noStrike" kern="0" cap="none" spc="0" normalizeH="0" baseline="0" noProof="0" dirty="0">
              <a:ln>
                <a:noFill/>
              </a:ln>
              <a:solidFill>
                <a:srgbClr val="0072C6"/>
              </a:solidFill>
              <a:effectLst/>
              <a:uLnTx/>
              <a:uFillTx/>
            </a:endParaRPr>
          </a:p>
        </p:txBody>
      </p:sp>
      <p:cxnSp>
        <p:nvCxnSpPr>
          <p:cNvPr id="187" name="Straight Arrow Connector 186">
            <a:extLst>
              <a:ext uri="{FF2B5EF4-FFF2-40B4-BE49-F238E27FC236}">
                <a16:creationId xmlns:a16="http://schemas.microsoft.com/office/drawing/2014/main" id="{9EE54B42-0C92-42CC-98A2-BFF79C52023B}"/>
              </a:ext>
            </a:extLst>
          </p:cNvPr>
          <p:cNvCxnSpPr>
            <a:cxnSpLocks/>
          </p:cNvCxnSpPr>
          <p:nvPr/>
        </p:nvCxnSpPr>
        <p:spPr>
          <a:xfrm flipH="1">
            <a:off x="5729946" y="3732039"/>
            <a:ext cx="277094" cy="114530"/>
          </a:xfrm>
          <a:prstGeom prst="straightConnector1">
            <a:avLst/>
          </a:prstGeom>
          <a:noFill/>
          <a:ln w="19050" cap="flat" cmpd="sng" algn="ctr">
            <a:solidFill>
              <a:srgbClr val="A5A5A5"/>
            </a:solidFill>
            <a:prstDash val="solid"/>
            <a:miter lim="800000"/>
            <a:headEnd type="none"/>
            <a:tailEnd type="arrow"/>
          </a:ln>
          <a:effectLst/>
        </p:spPr>
      </p:cxnSp>
      <p:sp>
        <p:nvSpPr>
          <p:cNvPr id="188" name="Rounded Rectangle 296">
            <a:extLst>
              <a:ext uri="{FF2B5EF4-FFF2-40B4-BE49-F238E27FC236}">
                <a16:creationId xmlns:a16="http://schemas.microsoft.com/office/drawing/2014/main" id="{54C611F6-4191-49B8-912C-B83643BC363C}"/>
              </a:ext>
            </a:extLst>
          </p:cNvPr>
          <p:cNvSpPr/>
          <p:nvPr/>
        </p:nvSpPr>
        <p:spPr>
          <a:xfrm>
            <a:off x="10118777" y="6264214"/>
            <a:ext cx="1214049" cy="563938"/>
          </a:xfrm>
          <a:prstGeom prst="roundRect">
            <a:avLst>
              <a:gd name="adj" fmla="val 435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49" b="0" i="0" u="none" strike="noStrike" kern="0" cap="none" spc="0" normalizeH="0" baseline="0" noProof="0">
                <a:ln>
                  <a:noFill/>
                </a:ln>
                <a:solidFill>
                  <a:prstClr val="black"/>
                </a:solidFill>
                <a:effectLst/>
                <a:uLnTx/>
                <a:uFillTx/>
              </a:rPr>
              <a:t>Enclave</a:t>
            </a:r>
          </a:p>
        </p:txBody>
      </p:sp>
      <p:grpSp>
        <p:nvGrpSpPr>
          <p:cNvPr id="189" name="Group 188">
            <a:extLst>
              <a:ext uri="{FF2B5EF4-FFF2-40B4-BE49-F238E27FC236}">
                <a16:creationId xmlns:a16="http://schemas.microsoft.com/office/drawing/2014/main" id="{D4AA0D6C-A314-4CD8-88A0-703F254A1C5A}"/>
              </a:ext>
            </a:extLst>
          </p:cNvPr>
          <p:cNvGrpSpPr/>
          <p:nvPr/>
        </p:nvGrpSpPr>
        <p:grpSpPr>
          <a:xfrm>
            <a:off x="4294443" y="6371385"/>
            <a:ext cx="2372051" cy="312375"/>
            <a:chOff x="5931088" y="5869124"/>
            <a:chExt cx="2325753" cy="306278"/>
          </a:xfrm>
        </p:grpSpPr>
        <p:pic>
          <p:nvPicPr>
            <p:cNvPr id="190" name="Picture 189">
              <a:extLst>
                <a:ext uri="{FF2B5EF4-FFF2-40B4-BE49-F238E27FC236}">
                  <a16:creationId xmlns:a16="http://schemas.microsoft.com/office/drawing/2014/main" id="{5BACE03E-5593-46EB-98EA-1A4CD2DC36BA}"/>
                </a:ext>
              </a:extLst>
            </p:cNvPr>
            <p:cNvPicPr>
              <a:picLocks noChangeAspect="1"/>
            </p:cNvPicPr>
            <p:nvPr/>
          </p:nvPicPr>
          <p:blipFill>
            <a:blip r:embed="rId4"/>
            <a:stretch>
              <a:fillRect/>
            </a:stretch>
          </p:blipFill>
          <p:spPr>
            <a:xfrm>
              <a:off x="5931088" y="5869124"/>
              <a:ext cx="306278" cy="306278"/>
            </a:xfrm>
            <a:prstGeom prst="rect">
              <a:avLst/>
            </a:prstGeom>
          </p:spPr>
        </p:pic>
        <p:sp>
          <p:nvSpPr>
            <p:cNvPr id="191" name="Rectangle 190">
              <a:extLst>
                <a:ext uri="{FF2B5EF4-FFF2-40B4-BE49-F238E27FC236}">
                  <a16:creationId xmlns:a16="http://schemas.microsoft.com/office/drawing/2014/main" id="{3EEE2658-18AA-48D0-BBBE-356C9927E880}"/>
                </a:ext>
              </a:extLst>
            </p:cNvPr>
            <p:cNvSpPr/>
            <p:nvPr/>
          </p:nvSpPr>
          <p:spPr>
            <a:xfrm>
              <a:off x="6216440" y="5873632"/>
              <a:ext cx="2040401" cy="301770"/>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Azure Key Management</a:t>
              </a:r>
            </a:p>
          </p:txBody>
        </p:sp>
      </p:grpSp>
      <p:cxnSp>
        <p:nvCxnSpPr>
          <p:cNvPr id="192" name="Straight Arrow Connector 191">
            <a:extLst>
              <a:ext uri="{FF2B5EF4-FFF2-40B4-BE49-F238E27FC236}">
                <a16:creationId xmlns:a16="http://schemas.microsoft.com/office/drawing/2014/main" id="{CC3ABA13-A6DD-477F-8EC0-C9EF688F505D}"/>
              </a:ext>
            </a:extLst>
          </p:cNvPr>
          <p:cNvCxnSpPr>
            <a:cxnSpLocks/>
          </p:cNvCxnSpPr>
          <p:nvPr/>
        </p:nvCxnSpPr>
        <p:spPr>
          <a:xfrm flipH="1" flipV="1">
            <a:off x="2986811" y="5842280"/>
            <a:ext cx="1187437" cy="622300"/>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193" name="Straight Arrow Connector 192">
            <a:extLst>
              <a:ext uri="{FF2B5EF4-FFF2-40B4-BE49-F238E27FC236}">
                <a16:creationId xmlns:a16="http://schemas.microsoft.com/office/drawing/2014/main" id="{74CBBABF-2B99-4760-A23E-0DAFA6139AAB}"/>
              </a:ext>
            </a:extLst>
          </p:cNvPr>
          <p:cNvCxnSpPr>
            <a:cxnSpLocks/>
          </p:cNvCxnSpPr>
          <p:nvPr/>
        </p:nvCxnSpPr>
        <p:spPr>
          <a:xfrm flipV="1">
            <a:off x="5564456" y="5644573"/>
            <a:ext cx="620676" cy="702391"/>
          </a:xfrm>
          <a:prstGeom prst="straightConnector1">
            <a:avLst/>
          </a:prstGeom>
          <a:noFill/>
          <a:ln w="19050" cap="flat" cmpd="sng" algn="ctr">
            <a:solidFill>
              <a:srgbClr val="A5A5A5"/>
            </a:solidFill>
            <a:prstDash val="solid"/>
            <a:miter lim="800000"/>
            <a:headEnd type="arrow" w="med" len="med"/>
            <a:tailEnd type="arrow" w="med" len="med"/>
          </a:ln>
          <a:effectLst/>
        </p:spPr>
      </p:cxnSp>
      <p:grpSp>
        <p:nvGrpSpPr>
          <p:cNvPr id="194" name="Group 193">
            <a:extLst>
              <a:ext uri="{FF2B5EF4-FFF2-40B4-BE49-F238E27FC236}">
                <a16:creationId xmlns:a16="http://schemas.microsoft.com/office/drawing/2014/main" id="{EFD41088-89A0-43FD-94F3-F56EFA342E58}"/>
              </a:ext>
            </a:extLst>
          </p:cNvPr>
          <p:cNvGrpSpPr/>
          <p:nvPr/>
        </p:nvGrpSpPr>
        <p:grpSpPr>
          <a:xfrm>
            <a:off x="473368" y="4419105"/>
            <a:ext cx="3178723" cy="1283465"/>
            <a:chOff x="3253338" y="555759"/>
            <a:chExt cx="3178723" cy="1283465"/>
          </a:xfrm>
        </p:grpSpPr>
        <p:grpSp>
          <p:nvGrpSpPr>
            <p:cNvPr id="195" name="Group 194">
              <a:extLst>
                <a:ext uri="{FF2B5EF4-FFF2-40B4-BE49-F238E27FC236}">
                  <a16:creationId xmlns:a16="http://schemas.microsoft.com/office/drawing/2014/main" id="{29D8101C-CC8A-4079-B00C-09393897D39A}"/>
                </a:ext>
              </a:extLst>
            </p:cNvPr>
            <p:cNvGrpSpPr/>
            <p:nvPr/>
          </p:nvGrpSpPr>
          <p:grpSpPr>
            <a:xfrm>
              <a:off x="3288404" y="714163"/>
              <a:ext cx="1064386" cy="996432"/>
              <a:chOff x="3749300" y="3104427"/>
              <a:chExt cx="1064386" cy="996432"/>
            </a:xfrm>
          </p:grpSpPr>
          <p:sp>
            <p:nvSpPr>
              <p:cNvPr id="215" name="TextBox 214">
                <a:extLst>
                  <a:ext uri="{FF2B5EF4-FFF2-40B4-BE49-F238E27FC236}">
                    <a16:creationId xmlns:a16="http://schemas.microsoft.com/office/drawing/2014/main" id="{67FAECF5-6A0D-4E48-9821-0743FFA9C54F}"/>
                  </a:ext>
                </a:extLst>
              </p:cNvPr>
              <p:cNvSpPr txBox="1"/>
              <p:nvPr/>
            </p:nvSpPr>
            <p:spPr>
              <a:xfrm>
                <a:off x="3749300" y="3104427"/>
                <a:ext cx="1064386"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Data set</a:t>
                </a:r>
              </a:p>
            </p:txBody>
          </p:sp>
          <p:grpSp>
            <p:nvGrpSpPr>
              <p:cNvPr id="216" name="Group 215">
                <a:extLst>
                  <a:ext uri="{FF2B5EF4-FFF2-40B4-BE49-F238E27FC236}">
                    <a16:creationId xmlns:a16="http://schemas.microsoft.com/office/drawing/2014/main" id="{7A0FDC50-1C68-413A-ADD1-726006E7B36D}"/>
                  </a:ext>
                </a:extLst>
              </p:cNvPr>
              <p:cNvGrpSpPr/>
              <p:nvPr/>
            </p:nvGrpSpPr>
            <p:grpSpPr>
              <a:xfrm>
                <a:off x="4027498" y="3438648"/>
                <a:ext cx="515464" cy="662211"/>
                <a:chOff x="1657134" y="2042282"/>
                <a:chExt cx="583704" cy="952319"/>
              </a:xfrm>
              <a:solidFill>
                <a:srgbClr val="0078D3"/>
              </a:solidFill>
            </p:grpSpPr>
            <p:sp>
              <p:nvSpPr>
                <p:cNvPr id="217" name="data_2">
                  <a:extLst>
                    <a:ext uri="{FF2B5EF4-FFF2-40B4-BE49-F238E27FC236}">
                      <a16:creationId xmlns:a16="http://schemas.microsoft.com/office/drawing/2014/main" id="{D3971C90-2095-4D8A-A9DC-770917F712EB}"/>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18" name="data_2">
                  <a:extLst>
                    <a:ext uri="{FF2B5EF4-FFF2-40B4-BE49-F238E27FC236}">
                      <a16:creationId xmlns:a16="http://schemas.microsoft.com/office/drawing/2014/main" id="{D03E989D-FB94-4EB3-B1AD-682B7950DCC0}"/>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19" name="data_2">
                  <a:extLst>
                    <a:ext uri="{FF2B5EF4-FFF2-40B4-BE49-F238E27FC236}">
                      <a16:creationId xmlns:a16="http://schemas.microsoft.com/office/drawing/2014/main" id="{9325A4D3-6D06-4FFE-8CAC-6C2543658DAE}"/>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20" name="Oval 219">
                  <a:extLst>
                    <a:ext uri="{FF2B5EF4-FFF2-40B4-BE49-F238E27FC236}">
                      <a16:creationId xmlns:a16="http://schemas.microsoft.com/office/drawing/2014/main" id="{062EE9B0-40E7-49CF-9773-3B6F48220E1D}"/>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196" name="Group 195">
              <a:extLst>
                <a:ext uri="{FF2B5EF4-FFF2-40B4-BE49-F238E27FC236}">
                  <a16:creationId xmlns:a16="http://schemas.microsoft.com/office/drawing/2014/main" id="{740AF4A4-6AD5-4ADB-A1FB-39E272B1F6A1}"/>
                </a:ext>
              </a:extLst>
            </p:cNvPr>
            <p:cNvGrpSpPr/>
            <p:nvPr/>
          </p:nvGrpSpPr>
          <p:grpSpPr>
            <a:xfrm>
              <a:off x="3253338" y="555759"/>
              <a:ext cx="3178723" cy="1283465"/>
              <a:chOff x="1199897" y="2853634"/>
              <a:chExt cx="4810157" cy="1942185"/>
            </a:xfrm>
          </p:grpSpPr>
          <p:sp>
            <p:nvSpPr>
              <p:cNvPr id="197" name="Rectangle: Rounded Corners 46">
                <a:extLst>
                  <a:ext uri="{FF2B5EF4-FFF2-40B4-BE49-F238E27FC236}">
                    <a16:creationId xmlns:a16="http://schemas.microsoft.com/office/drawing/2014/main" id="{DF93BBFF-671E-4009-869B-205A56A2EA9D}"/>
                  </a:ext>
                </a:extLst>
              </p:cNvPr>
              <p:cNvSpPr/>
              <p:nvPr/>
            </p:nvSpPr>
            <p:spPr>
              <a:xfrm>
                <a:off x="1199897" y="3054407"/>
                <a:ext cx="3770660" cy="1741412"/>
              </a:xfrm>
              <a:prstGeom prst="roundRect">
                <a:avLst>
                  <a:gd name="adj" fmla="val 5560"/>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98" name="Straight Arrow Connector 197">
                <a:extLst>
                  <a:ext uri="{FF2B5EF4-FFF2-40B4-BE49-F238E27FC236}">
                    <a16:creationId xmlns:a16="http://schemas.microsoft.com/office/drawing/2014/main" id="{49B5AE73-4C23-4679-8ABF-B35C69BC5E24}"/>
                  </a:ext>
                </a:extLst>
              </p:cNvPr>
              <p:cNvCxnSpPr>
                <a:cxnSpLocks/>
              </p:cNvCxnSpPr>
              <p:nvPr/>
            </p:nvCxnSpPr>
            <p:spPr>
              <a:xfrm>
                <a:off x="2704922" y="3514048"/>
                <a:ext cx="1054399" cy="0"/>
              </a:xfrm>
              <a:prstGeom prst="straightConnector1">
                <a:avLst/>
              </a:prstGeom>
              <a:noFill/>
              <a:ln w="19050" cap="flat" cmpd="sng" algn="ctr">
                <a:solidFill>
                  <a:srgbClr val="A5A5A5"/>
                </a:solidFill>
                <a:prstDash val="solid"/>
                <a:miter lim="800000"/>
                <a:headEnd type="none"/>
                <a:tailEnd type="arrow"/>
              </a:ln>
              <a:effectLst/>
            </p:spPr>
          </p:cxnSp>
          <p:cxnSp>
            <p:nvCxnSpPr>
              <p:cNvPr id="199" name="Straight Arrow Connector 198">
                <a:extLst>
                  <a:ext uri="{FF2B5EF4-FFF2-40B4-BE49-F238E27FC236}">
                    <a16:creationId xmlns:a16="http://schemas.microsoft.com/office/drawing/2014/main" id="{55EB31C1-A53E-4477-920D-D8FDF84F1175}"/>
                  </a:ext>
                </a:extLst>
              </p:cNvPr>
              <p:cNvCxnSpPr>
                <a:cxnSpLocks/>
              </p:cNvCxnSpPr>
              <p:nvPr/>
            </p:nvCxnSpPr>
            <p:spPr>
              <a:xfrm rot="10800000">
                <a:off x="2706736" y="4383785"/>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00" name="TextBox 199">
                <a:extLst>
                  <a:ext uri="{FF2B5EF4-FFF2-40B4-BE49-F238E27FC236}">
                    <a16:creationId xmlns:a16="http://schemas.microsoft.com/office/drawing/2014/main" id="{D3A288AC-ABC7-4C63-9D67-FD0BEF55917D}"/>
                  </a:ext>
                </a:extLst>
              </p:cNvPr>
              <p:cNvSpPr txBox="1"/>
              <p:nvPr/>
            </p:nvSpPr>
            <p:spPr>
              <a:xfrm>
                <a:off x="2786233" y="4024489"/>
                <a:ext cx="1016863"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201" name="Straight Arrow Connector 200">
                <a:extLst>
                  <a:ext uri="{FF2B5EF4-FFF2-40B4-BE49-F238E27FC236}">
                    <a16:creationId xmlns:a16="http://schemas.microsoft.com/office/drawing/2014/main" id="{23B2B06F-9D28-4E78-9E17-A1DBBE4BD4EE}"/>
                  </a:ext>
                </a:extLst>
              </p:cNvPr>
              <p:cNvCxnSpPr>
                <a:cxnSpLocks/>
              </p:cNvCxnSpPr>
              <p:nvPr/>
            </p:nvCxnSpPr>
            <p:spPr>
              <a:xfrm rot="10800000">
                <a:off x="4812611" y="4380276"/>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02" name="TextBox 201">
                <a:extLst>
                  <a:ext uri="{FF2B5EF4-FFF2-40B4-BE49-F238E27FC236}">
                    <a16:creationId xmlns:a16="http://schemas.microsoft.com/office/drawing/2014/main" id="{69172034-CF16-4950-9404-8EBFE9450BE1}"/>
                  </a:ext>
                </a:extLst>
              </p:cNvPr>
              <p:cNvSpPr txBox="1"/>
              <p:nvPr/>
            </p:nvSpPr>
            <p:spPr>
              <a:xfrm>
                <a:off x="4934974" y="4077721"/>
                <a:ext cx="1075080"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cxnSp>
            <p:nvCxnSpPr>
              <p:cNvPr id="203" name="Straight Arrow Connector 202">
                <a:extLst>
                  <a:ext uri="{FF2B5EF4-FFF2-40B4-BE49-F238E27FC236}">
                    <a16:creationId xmlns:a16="http://schemas.microsoft.com/office/drawing/2014/main" id="{64F74771-7D27-4B90-A4F4-26174938AAB2}"/>
                  </a:ext>
                </a:extLst>
              </p:cNvPr>
              <p:cNvCxnSpPr/>
              <p:nvPr/>
            </p:nvCxnSpPr>
            <p:spPr>
              <a:xfrm>
                <a:off x="4812611" y="3514048"/>
                <a:ext cx="1051410" cy="0"/>
              </a:xfrm>
              <a:prstGeom prst="straightConnector1">
                <a:avLst/>
              </a:prstGeom>
              <a:noFill/>
              <a:ln w="19050" cap="flat" cmpd="sng" algn="ctr">
                <a:solidFill>
                  <a:srgbClr val="A5A5A5"/>
                </a:solidFill>
                <a:prstDash val="solid"/>
                <a:miter lim="800000"/>
                <a:headEnd type="none"/>
                <a:tailEnd type="arrow"/>
              </a:ln>
              <a:effectLst/>
            </p:spPr>
          </p:cxnSp>
          <p:pic>
            <p:nvPicPr>
              <p:cNvPr id="204" name="Picture 203">
                <a:extLst>
                  <a:ext uri="{FF2B5EF4-FFF2-40B4-BE49-F238E27FC236}">
                    <a16:creationId xmlns:a16="http://schemas.microsoft.com/office/drawing/2014/main" id="{AEEC3445-EC9F-4240-9C1D-89D49C4BEC6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0005" y="3617145"/>
                <a:ext cx="466882" cy="466882"/>
              </a:xfrm>
              <a:prstGeom prst="rect">
                <a:avLst/>
              </a:prstGeom>
            </p:spPr>
          </p:pic>
          <p:pic>
            <p:nvPicPr>
              <p:cNvPr id="205" name="Picture 204">
                <a:extLst>
                  <a:ext uri="{FF2B5EF4-FFF2-40B4-BE49-F238E27FC236}">
                    <a16:creationId xmlns:a16="http://schemas.microsoft.com/office/drawing/2014/main" id="{53B5CEF7-B422-49B1-9B17-5056BBF2FD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8751" y="2853634"/>
                <a:ext cx="324696" cy="324697"/>
              </a:xfrm>
              <a:prstGeom prst="rect">
                <a:avLst/>
              </a:prstGeom>
            </p:spPr>
          </p:pic>
          <p:grpSp>
            <p:nvGrpSpPr>
              <p:cNvPr id="206" name="Group 205">
                <a:extLst>
                  <a:ext uri="{FF2B5EF4-FFF2-40B4-BE49-F238E27FC236}">
                    <a16:creationId xmlns:a16="http://schemas.microsoft.com/office/drawing/2014/main" id="{2E11B0CD-F744-4C2B-8BB3-5BF32AE05F97}"/>
                  </a:ext>
                </a:extLst>
              </p:cNvPr>
              <p:cNvGrpSpPr/>
              <p:nvPr/>
            </p:nvGrpSpPr>
            <p:grpSpPr>
              <a:xfrm>
                <a:off x="3795258" y="3284105"/>
                <a:ext cx="1080464" cy="1339693"/>
                <a:chOff x="8462655" y="2624245"/>
                <a:chExt cx="1080464" cy="1339693"/>
              </a:xfrm>
            </p:grpSpPr>
            <p:grpSp>
              <p:nvGrpSpPr>
                <p:cNvPr id="210" name="Group 209">
                  <a:extLst>
                    <a:ext uri="{FF2B5EF4-FFF2-40B4-BE49-F238E27FC236}">
                      <a16:creationId xmlns:a16="http://schemas.microsoft.com/office/drawing/2014/main" id="{EEFCEDE8-2072-45E8-987E-6EBD8C582A21}"/>
                    </a:ext>
                  </a:extLst>
                </p:cNvPr>
                <p:cNvGrpSpPr/>
                <p:nvPr/>
              </p:nvGrpSpPr>
              <p:grpSpPr>
                <a:xfrm>
                  <a:off x="8497743" y="2624245"/>
                  <a:ext cx="984415" cy="1339693"/>
                  <a:chOff x="8309429" y="2786742"/>
                  <a:chExt cx="965200" cy="1313543"/>
                </a:xfrm>
              </p:grpSpPr>
              <p:sp>
                <p:nvSpPr>
                  <p:cNvPr id="213" name="Rectangle 212">
                    <a:extLst>
                      <a:ext uri="{FF2B5EF4-FFF2-40B4-BE49-F238E27FC236}">
                        <a16:creationId xmlns:a16="http://schemas.microsoft.com/office/drawing/2014/main" id="{CB989F54-A2CB-4243-B190-A4FC9D70163D}"/>
                      </a:ext>
                    </a:extLst>
                  </p:cNvPr>
                  <p:cNvSpPr/>
                  <p:nvPr/>
                </p:nvSpPr>
                <p:spPr bwMode="auto">
                  <a:xfrm>
                    <a:off x="8309429" y="2786742"/>
                    <a:ext cx="965200" cy="1313543"/>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14" name="Right Triangle 213">
                    <a:extLst>
                      <a:ext uri="{FF2B5EF4-FFF2-40B4-BE49-F238E27FC236}">
                        <a16:creationId xmlns:a16="http://schemas.microsoft.com/office/drawing/2014/main" id="{7C300820-3516-4600-A50A-D59A9B1D1FC7}"/>
                      </a:ext>
                    </a:extLst>
                  </p:cNvPr>
                  <p:cNvSpPr/>
                  <p:nvPr/>
                </p:nvSpPr>
                <p:spPr bwMode="auto">
                  <a:xfrm rot="16200000">
                    <a:off x="8403313" y="3228969"/>
                    <a:ext cx="986971" cy="755661"/>
                  </a:xfrm>
                  <a:prstGeom prst="rtTriangle">
                    <a:avLst/>
                  </a:prstGeom>
                  <a:solidFill>
                    <a:srgbClr val="E7E6E6">
                      <a:lumMod val="85000"/>
                      <a:alpha val="4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1" name="TextBox 210">
                  <a:extLst>
                    <a:ext uri="{FF2B5EF4-FFF2-40B4-BE49-F238E27FC236}">
                      <a16:creationId xmlns:a16="http://schemas.microsoft.com/office/drawing/2014/main" id="{8CD765C6-6519-4250-9414-13991A31F448}"/>
                    </a:ext>
                  </a:extLst>
                </p:cNvPr>
                <p:cNvSpPr txBox="1"/>
                <p:nvPr/>
              </p:nvSpPr>
              <p:spPr>
                <a:xfrm>
                  <a:off x="8462655" y="2701630"/>
                  <a:ext cx="1080464" cy="83832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12" name="Picture 211">
                  <a:extLst>
                    <a:ext uri="{FF2B5EF4-FFF2-40B4-BE49-F238E27FC236}">
                      <a16:creationId xmlns:a16="http://schemas.microsoft.com/office/drawing/2014/main" id="{47792E57-5C8E-4400-960B-6035B7B7E92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207" name="Group 206">
                <a:extLst>
                  <a:ext uri="{FF2B5EF4-FFF2-40B4-BE49-F238E27FC236}">
                    <a16:creationId xmlns:a16="http://schemas.microsoft.com/office/drawing/2014/main" id="{56056800-7EAB-4F34-A9CF-D10BDB982957}"/>
                  </a:ext>
                </a:extLst>
              </p:cNvPr>
              <p:cNvGrpSpPr/>
              <p:nvPr/>
            </p:nvGrpSpPr>
            <p:grpSpPr>
              <a:xfrm>
                <a:off x="5131944" y="3620296"/>
                <a:ext cx="499181" cy="520709"/>
                <a:chOff x="2644346" y="3293483"/>
                <a:chExt cx="499181" cy="520709"/>
              </a:xfrm>
            </p:grpSpPr>
            <p:pic>
              <p:nvPicPr>
                <p:cNvPr id="208" name="Picture 207">
                  <a:extLst>
                    <a:ext uri="{FF2B5EF4-FFF2-40B4-BE49-F238E27FC236}">
                      <a16:creationId xmlns:a16="http://schemas.microsoft.com/office/drawing/2014/main" id="{DF0B5E6B-24B7-45A2-8334-827953F1924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09" name="Picture 208">
                  <a:extLst>
                    <a:ext uri="{FF2B5EF4-FFF2-40B4-BE49-F238E27FC236}">
                      <a16:creationId xmlns:a16="http://schemas.microsoft.com/office/drawing/2014/main" id="{331545B6-FB6C-4347-B558-F996AB4FFED0}"/>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grpSp>
      <p:grpSp>
        <p:nvGrpSpPr>
          <p:cNvPr id="221" name="Group 220">
            <a:extLst>
              <a:ext uri="{FF2B5EF4-FFF2-40B4-BE49-F238E27FC236}">
                <a16:creationId xmlns:a16="http://schemas.microsoft.com/office/drawing/2014/main" id="{C40A08E0-D0FD-41A8-B9B9-6CAAB7C0086E}"/>
              </a:ext>
            </a:extLst>
          </p:cNvPr>
          <p:cNvGrpSpPr/>
          <p:nvPr/>
        </p:nvGrpSpPr>
        <p:grpSpPr>
          <a:xfrm>
            <a:off x="470342" y="2664574"/>
            <a:ext cx="3178723" cy="1273711"/>
            <a:chOff x="3253338" y="565513"/>
            <a:chExt cx="3178723" cy="1273711"/>
          </a:xfrm>
        </p:grpSpPr>
        <p:grpSp>
          <p:nvGrpSpPr>
            <p:cNvPr id="222" name="Group 221">
              <a:extLst>
                <a:ext uri="{FF2B5EF4-FFF2-40B4-BE49-F238E27FC236}">
                  <a16:creationId xmlns:a16="http://schemas.microsoft.com/office/drawing/2014/main" id="{C45CEC8C-269C-4896-A929-97CDD8E1B16D}"/>
                </a:ext>
              </a:extLst>
            </p:cNvPr>
            <p:cNvGrpSpPr/>
            <p:nvPr/>
          </p:nvGrpSpPr>
          <p:grpSpPr>
            <a:xfrm>
              <a:off x="3288404" y="714163"/>
              <a:ext cx="1064386" cy="996432"/>
              <a:chOff x="3749300" y="3104427"/>
              <a:chExt cx="1064386" cy="996432"/>
            </a:xfrm>
          </p:grpSpPr>
          <p:sp>
            <p:nvSpPr>
              <p:cNvPr id="242" name="TextBox 241">
                <a:extLst>
                  <a:ext uri="{FF2B5EF4-FFF2-40B4-BE49-F238E27FC236}">
                    <a16:creationId xmlns:a16="http://schemas.microsoft.com/office/drawing/2014/main" id="{78259461-3F9A-4BE6-A367-31EDBFF7AB11}"/>
                  </a:ext>
                </a:extLst>
              </p:cNvPr>
              <p:cNvSpPr txBox="1"/>
              <p:nvPr/>
            </p:nvSpPr>
            <p:spPr>
              <a:xfrm>
                <a:off x="3749300" y="3104427"/>
                <a:ext cx="1064386"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Data set</a:t>
                </a:r>
              </a:p>
            </p:txBody>
          </p:sp>
          <p:grpSp>
            <p:nvGrpSpPr>
              <p:cNvPr id="243" name="Group 242">
                <a:extLst>
                  <a:ext uri="{FF2B5EF4-FFF2-40B4-BE49-F238E27FC236}">
                    <a16:creationId xmlns:a16="http://schemas.microsoft.com/office/drawing/2014/main" id="{1D48EE44-7FDB-4DCE-AE6B-D2FB07692B6A}"/>
                  </a:ext>
                </a:extLst>
              </p:cNvPr>
              <p:cNvGrpSpPr/>
              <p:nvPr/>
            </p:nvGrpSpPr>
            <p:grpSpPr>
              <a:xfrm>
                <a:off x="4027498" y="3438648"/>
                <a:ext cx="515464" cy="662211"/>
                <a:chOff x="1657134" y="2042282"/>
                <a:chExt cx="583704" cy="952319"/>
              </a:xfrm>
              <a:solidFill>
                <a:srgbClr val="0078D3"/>
              </a:solidFill>
            </p:grpSpPr>
            <p:sp>
              <p:nvSpPr>
                <p:cNvPr id="244" name="data_2">
                  <a:extLst>
                    <a:ext uri="{FF2B5EF4-FFF2-40B4-BE49-F238E27FC236}">
                      <a16:creationId xmlns:a16="http://schemas.microsoft.com/office/drawing/2014/main" id="{B19CBCE2-9F5F-4613-9D17-6A1F5333AB8A}"/>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5" name="data_2">
                  <a:extLst>
                    <a:ext uri="{FF2B5EF4-FFF2-40B4-BE49-F238E27FC236}">
                      <a16:creationId xmlns:a16="http://schemas.microsoft.com/office/drawing/2014/main" id="{A418F1EC-2390-4E2B-9991-A9BE22A7537A}"/>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6" name="data_2">
                  <a:extLst>
                    <a:ext uri="{FF2B5EF4-FFF2-40B4-BE49-F238E27FC236}">
                      <a16:creationId xmlns:a16="http://schemas.microsoft.com/office/drawing/2014/main" id="{DD5E5864-66DE-4886-AF62-9D2A2A641313}"/>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7" name="Oval 246">
                  <a:extLst>
                    <a:ext uri="{FF2B5EF4-FFF2-40B4-BE49-F238E27FC236}">
                      <a16:creationId xmlns:a16="http://schemas.microsoft.com/office/drawing/2014/main" id="{05756F2A-C410-4CB3-B252-0882BB54A04D}"/>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223" name="Group 222">
              <a:extLst>
                <a:ext uri="{FF2B5EF4-FFF2-40B4-BE49-F238E27FC236}">
                  <a16:creationId xmlns:a16="http://schemas.microsoft.com/office/drawing/2014/main" id="{B5686BAD-9816-4CDC-A6C5-E3AB2BD76EDC}"/>
                </a:ext>
              </a:extLst>
            </p:cNvPr>
            <p:cNvGrpSpPr/>
            <p:nvPr/>
          </p:nvGrpSpPr>
          <p:grpSpPr>
            <a:xfrm>
              <a:off x="3253338" y="565513"/>
              <a:ext cx="3178723" cy="1273711"/>
              <a:chOff x="1199897" y="2868394"/>
              <a:chExt cx="4810157" cy="1927425"/>
            </a:xfrm>
          </p:grpSpPr>
          <p:sp>
            <p:nvSpPr>
              <p:cNvPr id="224" name="Rectangle: Rounded Corners 46">
                <a:extLst>
                  <a:ext uri="{FF2B5EF4-FFF2-40B4-BE49-F238E27FC236}">
                    <a16:creationId xmlns:a16="http://schemas.microsoft.com/office/drawing/2014/main" id="{6288954B-E1DD-4BAD-8E26-C00082083D9E}"/>
                  </a:ext>
                </a:extLst>
              </p:cNvPr>
              <p:cNvSpPr/>
              <p:nvPr/>
            </p:nvSpPr>
            <p:spPr>
              <a:xfrm>
                <a:off x="1199897" y="3054407"/>
                <a:ext cx="3770660" cy="1741412"/>
              </a:xfrm>
              <a:prstGeom prst="roundRect">
                <a:avLst>
                  <a:gd name="adj" fmla="val 6414"/>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225" name="Straight Arrow Connector 224">
                <a:extLst>
                  <a:ext uri="{FF2B5EF4-FFF2-40B4-BE49-F238E27FC236}">
                    <a16:creationId xmlns:a16="http://schemas.microsoft.com/office/drawing/2014/main" id="{49D2390D-E251-4041-9F19-DB26EF258DB1}"/>
                  </a:ext>
                </a:extLst>
              </p:cNvPr>
              <p:cNvCxnSpPr>
                <a:cxnSpLocks/>
              </p:cNvCxnSpPr>
              <p:nvPr/>
            </p:nvCxnSpPr>
            <p:spPr>
              <a:xfrm>
                <a:off x="2704922" y="3514048"/>
                <a:ext cx="1054399" cy="0"/>
              </a:xfrm>
              <a:prstGeom prst="straightConnector1">
                <a:avLst/>
              </a:prstGeom>
              <a:noFill/>
              <a:ln w="19050" cap="flat" cmpd="sng" algn="ctr">
                <a:solidFill>
                  <a:srgbClr val="A5A5A5"/>
                </a:solidFill>
                <a:prstDash val="solid"/>
                <a:miter lim="800000"/>
                <a:headEnd type="none"/>
                <a:tailEnd type="arrow"/>
              </a:ln>
              <a:effectLst/>
            </p:spPr>
          </p:cxnSp>
          <p:cxnSp>
            <p:nvCxnSpPr>
              <p:cNvPr id="226" name="Straight Arrow Connector 225">
                <a:extLst>
                  <a:ext uri="{FF2B5EF4-FFF2-40B4-BE49-F238E27FC236}">
                    <a16:creationId xmlns:a16="http://schemas.microsoft.com/office/drawing/2014/main" id="{9B53CA3D-7071-4458-83FA-A91E0F4DD0BB}"/>
                  </a:ext>
                </a:extLst>
              </p:cNvPr>
              <p:cNvCxnSpPr>
                <a:cxnSpLocks/>
              </p:cNvCxnSpPr>
              <p:nvPr/>
            </p:nvCxnSpPr>
            <p:spPr>
              <a:xfrm rot="10800000">
                <a:off x="2706736" y="4383785"/>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27" name="TextBox 226">
                <a:extLst>
                  <a:ext uri="{FF2B5EF4-FFF2-40B4-BE49-F238E27FC236}">
                    <a16:creationId xmlns:a16="http://schemas.microsoft.com/office/drawing/2014/main" id="{4F2CF47F-19AA-4BD4-8BBD-8F553E41AC90}"/>
                  </a:ext>
                </a:extLst>
              </p:cNvPr>
              <p:cNvSpPr txBox="1"/>
              <p:nvPr/>
            </p:nvSpPr>
            <p:spPr>
              <a:xfrm>
                <a:off x="2786233" y="4024489"/>
                <a:ext cx="1016863"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228" name="Straight Arrow Connector 227">
                <a:extLst>
                  <a:ext uri="{FF2B5EF4-FFF2-40B4-BE49-F238E27FC236}">
                    <a16:creationId xmlns:a16="http://schemas.microsoft.com/office/drawing/2014/main" id="{2E1E3D45-601A-4F8A-AE36-DAF26B66705D}"/>
                  </a:ext>
                </a:extLst>
              </p:cNvPr>
              <p:cNvCxnSpPr>
                <a:cxnSpLocks/>
              </p:cNvCxnSpPr>
              <p:nvPr/>
            </p:nvCxnSpPr>
            <p:spPr>
              <a:xfrm rot="10800000">
                <a:off x="4812611" y="4380276"/>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29" name="TextBox 228">
                <a:extLst>
                  <a:ext uri="{FF2B5EF4-FFF2-40B4-BE49-F238E27FC236}">
                    <a16:creationId xmlns:a16="http://schemas.microsoft.com/office/drawing/2014/main" id="{10526C1B-6855-49E1-B9BB-B940334497EE}"/>
                  </a:ext>
                </a:extLst>
              </p:cNvPr>
              <p:cNvSpPr txBox="1"/>
              <p:nvPr/>
            </p:nvSpPr>
            <p:spPr>
              <a:xfrm>
                <a:off x="4934974" y="4077721"/>
                <a:ext cx="1075080"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cxnSp>
            <p:nvCxnSpPr>
              <p:cNvPr id="230" name="Straight Arrow Connector 229">
                <a:extLst>
                  <a:ext uri="{FF2B5EF4-FFF2-40B4-BE49-F238E27FC236}">
                    <a16:creationId xmlns:a16="http://schemas.microsoft.com/office/drawing/2014/main" id="{0BADEC59-E02E-4B4D-A351-C3E00AD434B4}"/>
                  </a:ext>
                </a:extLst>
              </p:cNvPr>
              <p:cNvCxnSpPr/>
              <p:nvPr/>
            </p:nvCxnSpPr>
            <p:spPr>
              <a:xfrm>
                <a:off x="4812611" y="3514048"/>
                <a:ext cx="1051410" cy="0"/>
              </a:xfrm>
              <a:prstGeom prst="straightConnector1">
                <a:avLst/>
              </a:prstGeom>
              <a:noFill/>
              <a:ln w="19050" cap="flat" cmpd="sng" algn="ctr">
                <a:solidFill>
                  <a:srgbClr val="A5A5A5"/>
                </a:solidFill>
                <a:prstDash val="solid"/>
                <a:miter lim="800000"/>
                <a:headEnd type="none"/>
                <a:tailEnd type="arrow"/>
              </a:ln>
              <a:effectLst/>
            </p:spPr>
          </p:cxnSp>
          <p:pic>
            <p:nvPicPr>
              <p:cNvPr id="231" name="Picture 230">
                <a:extLst>
                  <a:ext uri="{FF2B5EF4-FFF2-40B4-BE49-F238E27FC236}">
                    <a16:creationId xmlns:a16="http://schemas.microsoft.com/office/drawing/2014/main" id="{FD1382DC-B11E-4C3E-9C5F-5BEF49E109A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0005" y="3617145"/>
                <a:ext cx="466882" cy="466882"/>
              </a:xfrm>
              <a:prstGeom prst="rect">
                <a:avLst/>
              </a:prstGeom>
            </p:spPr>
          </p:pic>
          <p:pic>
            <p:nvPicPr>
              <p:cNvPr id="232" name="Picture 231">
                <a:extLst>
                  <a:ext uri="{FF2B5EF4-FFF2-40B4-BE49-F238E27FC236}">
                    <a16:creationId xmlns:a16="http://schemas.microsoft.com/office/drawing/2014/main" id="{1C58984B-D4E0-4AE5-BD5C-6981386A6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7248" y="2868394"/>
                <a:ext cx="324696" cy="324697"/>
              </a:xfrm>
              <a:prstGeom prst="rect">
                <a:avLst/>
              </a:prstGeom>
            </p:spPr>
          </p:pic>
          <p:grpSp>
            <p:nvGrpSpPr>
              <p:cNvPr id="233" name="Group 232">
                <a:extLst>
                  <a:ext uri="{FF2B5EF4-FFF2-40B4-BE49-F238E27FC236}">
                    <a16:creationId xmlns:a16="http://schemas.microsoft.com/office/drawing/2014/main" id="{C4E860BE-5B8B-4835-AD8D-49AE818186CC}"/>
                  </a:ext>
                </a:extLst>
              </p:cNvPr>
              <p:cNvGrpSpPr/>
              <p:nvPr/>
            </p:nvGrpSpPr>
            <p:grpSpPr>
              <a:xfrm>
                <a:off x="3795258" y="3284105"/>
                <a:ext cx="1080464" cy="1339693"/>
                <a:chOff x="8462655" y="2624245"/>
                <a:chExt cx="1080464" cy="1339693"/>
              </a:xfrm>
            </p:grpSpPr>
            <p:grpSp>
              <p:nvGrpSpPr>
                <p:cNvPr id="237" name="Group 236">
                  <a:extLst>
                    <a:ext uri="{FF2B5EF4-FFF2-40B4-BE49-F238E27FC236}">
                      <a16:creationId xmlns:a16="http://schemas.microsoft.com/office/drawing/2014/main" id="{97829250-6929-42DC-8214-B1DD84ED47F1}"/>
                    </a:ext>
                  </a:extLst>
                </p:cNvPr>
                <p:cNvGrpSpPr/>
                <p:nvPr/>
              </p:nvGrpSpPr>
              <p:grpSpPr>
                <a:xfrm>
                  <a:off x="8497743" y="2624245"/>
                  <a:ext cx="984415" cy="1339693"/>
                  <a:chOff x="8309429" y="2786742"/>
                  <a:chExt cx="965200" cy="1313543"/>
                </a:xfrm>
              </p:grpSpPr>
              <p:sp>
                <p:nvSpPr>
                  <p:cNvPr id="240" name="Rectangle 239">
                    <a:extLst>
                      <a:ext uri="{FF2B5EF4-FFF2-40B4-BE49-F238E27FC236}">
                        <a16:creationId xmlns:a16="http://schemas.microsoft.com/office/drawing/2014/main" id="{E89B521B-5157-4388-A97C-98D03777F6E5}"/>
                      </a:ext>
                    </a:extLst>
                  </p:cNvPr>
                  <p:cNvSpPr/>
                  <p:nvPr/>
                </p:nvSpPr>
                <p:spPr bwMode="auto">
                  <a:xfrm>
                    <a:off x="8309429" y="2786742"/>
                    <a:ext cx="965200" cy="1313543"/>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41" name="Right Triangle 240">
                    <a:extLst>
                      <a:ext uri="{FF2B5EF4-FFF2-40B4-BE49-F238E27FC236}">
                        <a16:creationId xmlns:a16="http://schemas.microsoft.com/office/drawing/2014/main" id="{ED5498F4-AB92-48E6-94D7-D97D23348B29}"/>
                      </a:ext>
                    </a:extLst>
                  </p:cNvPr>
                  <p:cNvSpPr/>
                  <p:nvPr/>
                </p:nvSpPr>
                <p:spPr bwMode="auto">
                  <a:xfrm rot="16200000">
                    <a:off x="8403313" y="3228969"/>
                    <a:ext cx="986971" cy="755661"/>
                  </a:xfrm>
                  <a:prstGeom prst="rtTriangle">
                    <a:avLst/>
                  </a:prstGeom>
                  <a:solidFill>
                    <a:srgbClr val="E7E6E6">
                      <a:lumMod val="85000"/>
                      <a:alpha val="4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8" name="TextBox 237">
                  <a:extLst>
                    <a:ext uri="{FF2B5EF4-FFF2-40B4-BE49-F238E27FC236}">
                      <a16:creationId xmlns:a16="http://schemas.microsoft.com/office/drawing/2014/main" id="{3AFFBAAE-59F0-4E13-AA16-8C06E978FCE7}"/>
                    </a:ext>
                  </a:extLst>
                </p:cNvPr>
                <p:cNvSpPr txBox="1"/>
                <p:nvPr/>
              </p:nvSpPr>
              <p:spPr>
                <a:xfrm>
                  <a:off x="8462655" y="2701630"/>
                  <a:ext cx="1080464" cy="83832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39" name="Picture 238">
                  <a:extLst>
                    <a:ext uri="{FF2B5EF4-FFF2-40B4-BE49-F238E27FC236}">
                      <a16:creationId xmlns:a16="http://schemas.microsoft.com/office/drawing/2014/main" id="{A0974BF7-743D-4B1C-B26E-C4FDBEE0EEE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234" name="Group 233">
                <a:extLst>
                  <a:ext uri="{FF2B5EF4-FFF2-40B4-BE49-F238E27FC236}">
                    <a16:creationId xmlns:a16="http://schemas.microsoft.com/office/drawing/2014/main" id="{BCB69FD0-6A12-480B-B02E-C96BCFA504A3}"/>
                  </a:ext>
                </a:extLst>
              </p:cNvPr>
              <p:cNvGrpSpPr/>
              <p:nvPr/>
            </p:nvGrpSpPr>
            <p:grpSpPr>
              <a:xfrm>
                <a:off x="5131944" y="3620296"/>
                <a:ext cx="499181" cy="520709"/>
                <a:chOff x="2644346" y="3293483"/>
                <a:chExt cx="499181" cy="520709"/>
              </a:xfrm>
            </p:grpSpPr>
            <p:pic>
              <p:nvPicPr>
                <p:cNvPr id="235" name="Picture 234">
                  <a:extLst>
                    <a:ext uri="{FF2B5EF4-FFF2-40B4-BE49-F238E27FC236}">
                      <a16:creationId xmlns:a16="http://schemas.microsoft.com/office/drawing/2014/main" id="{689A951F-E3C6-428F-A4D2-7ACA3506452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36" name="Picture 235">
                  <a:extLst>
                    <a:ext uri="{FF2B5EF4-FFF2-40B4-BE49-F238E27FC236}">
                      <a16:creationId xmlns:a16="http://schemas.microsoft.com/office/drawing/2014/main" id="{68E45E5B-9909-437A-9BE2-727F5F67D437}"/>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grpSp>
      <p:sp>
        <p:nvSpPr>
          <p:cNvPr id="248" name="Rectangle 247">
            <a:extLst>
              <a:ext uri="{FF2B5EF4-FFF2-40B4-BE49-F238E27FC236}">
                <a16:creationId xmlns:a16="http://schemas.microsoft.com/office/drawing/2014/main" id="{2360983B-F07B-4AA1-8891-E6FF7D873F49}"/>
              </a:ext>
            </a:extLst>
          </p:cNvPr>
          <p:cNvSpPr/>
          <p:nvPr/>
        </p:nvSpPr>
        <p:spPr>
          <a:xfrm>
            <a:off x="477142" y="2470959"/>
            <a:ext cx="1827744"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Party #1 On-premise</a:t>
            </a:r>
          </a:p>
        </p:txBody>
      </p:sp>
      <p:sp>
        <p:nvSpPr>
          <p:cNvPr id="249" name="Rectangle 248">
            <a:extLst>
              <a:ext uri="{FF2B5EF4-FFF2-40B4-BE49-F238E27FC236}">
                <a16:creationId xmlns:a16="http://schemas.microsoft.com/office/drawing/2014/main" id="{AA9361BF-FFC6-4E7A-BF37-7FB8B59A0008}"/>
              </a:ext>
            </a:extLst>
          </p:cNvPr>
          <p:cNvSpPr/>
          <p:nvPr/>
        </p:nvSpPr>
        <p:spPr>
          <a:xfrm>
            <a:off x="470342" y="4234094"/>
            <a:ext cx="1827744"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Party #2 On-premise</a:t>
            </a:r>
          </a:p>
        </p:txBody>
      </p:sp>
      <p:grpSp>
        <p:nvGrpSpPr>
          <p:cNvPr id="250" name="Group 249">
            <a:extLst>
              <a:ext uri="{FF2B5EF4-FFF2-40B4-BE49-F238E27FC236}">
                <a16:creationId xmlns:a16="http://schemas.microsoft.com/office/drawing/2014/main" id="{4129B003-00C4-4AC9-98D2-E5BAFADC83A1}"/>
              </a:ext>
            </a:extLst>
          </p:cNvPr>
          <p:cNvGrpSpPr/>
          <p:nvPr/>
        </p:nvGrpSpPr>
        <p:grpSpPr>
          <a:xfrm>
            <a:off x="5851607" y="2655396"/>
            <a:ext cx="3418596" cy="1076515"/>
            <a:chOff x="5881764" y="2699224"/>
            <a:chExt cx="3418596" cy="1076515"/>
          </a:xfrm>
        </p:grpSpPr>
        <p:sp>
          <p:nvSpPr>
            <p:cNvPr id="251" name="Rectangle: Rounded Corners 96">
              <a:extLst>
                <a:ext uri="{FF2B5EF4-FFF2-40B4-BE49-F238E27FC236}">
                  <a16:creationId xmlns:a16="http://schemas.microsoft.com/office/drawing/2014/main" id="{B7616E45-342E-4F28-B255-76E12A579121}"/>
                </a:ext>
              </a:extLst>
            </p:cNvPr>
            <p:cNvSpPr/>
            <p:nvPr/>
          </p:nvSpPr>
          <p:spPr>
            <a:xfrm>
              <a:off x="6764487" y="2851418"/>
              <a:ext cx="2434513" cy="924321"/>
            </a:xfrm>
            <a:prstGeom prst="roundRect">
              <a:avLst>
                <a:gd name="adj" fmla="val 821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4472C4"/>
                </a:solidFill>
                <a:effectLst/>
                <a:uLnTx/>
                <a:uFillTx/>
              </a:endParaRPr>
            </a:p>
          </p:txBody>
        </p:sp>
        <p:sp>
          <p:nvSpPr>
            <p:cNvPr id="252" name="Predefined Process 360">
              <a:extLst>
                <a:ext uri="{FF2B5EF4-FFF2-40B4-BE49-F238E27FC236}">
                  <a16:creationId xmlns:a16="http://schemas.microsoft.com/office/drawing/2014/main" id="{C004653F-B679-438E-A02C-D2F3713DD784}"/>
                </a:ext>
              </a:extLst>
            </p:cNvPr>
            <p:cNvSpPr/>
            <p:nvPr/>
          </p:nvSpPr>
          <p:spPr>
            <a:xfrm>
              <a:off x="7012664" y="3056775"/>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Published </a:t>
              </a:r>
              <a:r>
                <a:rPr kumimoji="0" lang="en-US" sz="1071" b="0" i="0" u="none" strike="noStrike" kern="0" cap="none" spc="0" normalizeH="0" baseline="0" noProof="0" err="1">
                  <a:ln>
                    <a:noFill/>
                  </a:ln>
                  <a:solidFill>
                    <a:prstClr val="white"/>
                  </a:solidFill>
                  <a:effectLst/>
                  <a:uLnTx/>
                  <a:uFillTx/>
                  <a:latin typeface="Segoe UI"/>
                  <a:ea typeface="+mn-ea"/>
                  <a:cs typeface="+mn-cs"/>
                </a:rPr>
                <a:t>StoredProc</a:t>
              </a:r>
              <a:r>
                <a:rPr kumimoji="0" lang="en-US" sz="1071" b="0" i="0" u="none" strike="noStrike" kern="0" cap="none" spc="0" normalizeH="0" baseline="0" noProof="0">
                  <a:ln>
                    <a:noFill/>
                  </a:ln>
                  <a:solidFill>
                    <a:prstClr val="white"/>
                  </a:solidFill>
                  <a:effectLst/>
                  <a:uLnTx/>
                  <a:uFillTx/>
                  <a:latin typeface="Segoe UI"/>
                  <a:ea typeface="+mn-ea"/>
                  <a:cs typeface="+mn-cs"/>
                </a:rPr>
                <a:t> + Script</a:t>
              </a:r>
            </a:p>
          </p:txBody>
        </p:sp>
        <p:cxnSp>
          <p:nvCxnSpPr>
            <p:cNvPr id="253" name="Straight Arrow Connector 252">
              <a:extLst>
                <a:ext uri="{FF2B5EF4-FFF2-40B4-BE49-F238E27FC236}">
                  <a16:creationId xmlns:a16="http://schemas.microsoft.com/office/drawing/2014/main" id="{635A5E44-6EC4-45A1-8145-80587CE9ACB2}"/>
                </a:ext>
              </a:extLst>
            </p:cNvPr>
            <p:cNvCxnSpPr>
              <a:cxnSpLocks/>
              <a:endCxn id="252" idx="1"/>
            </p:cNvCxnSpPr>
            <p:nvPr/>
          </p:nvCxnSpPr>
          <p:spPr>
            <a:xfrm>
              <a:off x="6555487" y="3346616"/>
              <a:ext cx="457177" cy="1"/>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254" name="Straight Arrow Connector 253">
              <a:extLst>
                <a:ext uri="{FF2B5EF4-FFF2-40B4-BE49-F238E27FC236}">
                  <a16:creationId xmlns:a16="http://schemas.microsoft.com/office/drawing/2014/main" id="{B66ED319-012E-488E-8EF9-D4B4460BBE5C}"/>
                </a:ext>
              </a:extLst>
            </p:cNvPr>
            <p:cNvCxnSpPr>
              <a:cxnSpLocks/>
              <a:stCxn id="252" idx="3"/>
            </p:cNvCxnSpPr>
            <p:nvPr/>
          </p:nvCxnSpPr>
          <p:spPr>
            <a:xfrm>
              <a:off x="8226713" y="3346616"/>
              <a:ext cx="300798" cy="0"/>
            </a:xfrm>
            <a:prstGeom prst="straightConnector1">
              <a:avLst/>
            </a:prstGeom>
            <a:noFill/>
            <a:ln w="19050" cap="flat" cmpd="sng" algn="ctr">
              <a:solidFill>
                <a:srgbClr val="A5A5A5"/>
              </a:solidFill>
              <a:prstDash val="solid"/>
              <a:miter lim="800000"/>
              <a:headEnd type="none"/>
              <a:tailEnd type="arrow"/>
            </a:ln>
            <a:effectLst/>
          </p:spPr>
        </p:cxnSp>
        <p:pic>
          <p:nvPicPr>
            <p:cNvPr id="255" name="Picture 254">
              <a:extLst>
                <a:ext uri="{FF2B5EF4-FFF2-40B4-BE49-F238E27FC236}">
                  <a16:creationId xmlns:a16="http://schemas.microsoft.com/office/drawing/2014/main" id="{3416218A-6B9F-4AF6-AD08-7A967868C2AA}"/>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6846" y="2699224"/>
              <a:ext cx="243514" cy="243514"/>
            </a:xfrm>
            <a:prstGeom prst="rect">
              <a:avLst/>
            </a:prstGeom>
          </p:spPr>
        </p:pic>
        <p:grpSp>
          <p:nvGrpSpPr>
            <p:cNvPr id="256" name="Group 255">
              <a:extLst>
                <a:ext uri="{FF2B5EF4-FFF2-40B4-BE49-F238E27FC236}">
                  <a16:creationId xmlns:a16="http://schemas.microsoft.com/office/drawing/2014/main" id="{E23964EA-51E7-430A-A1D6-17D7EE8979F1}"/>
                </a:ext>
              </a:extLst>
            </p:cNvPr>
            <p:cNvGrpSpPr/>
            <p:nvPr/>
          </p:nvGrpSpPr>
          <p:grpSpPr>
            <a:xfrm>
              <a:off x="8488549" y="3105663"/>
              <a:ext cx="710451" cy="548503"/>
              <a:chOff x="10894155" y="883422"/>
              <a:chExt cx="710451" cy="548503"/>
            </a:xfrm>
          </p:grpSpPr>
          <p:sp>
            <p:nvSpPr>
              <p:cNvPr id="260" name="TextBox 259">
                <a:extLst>
                  <a:ext uri="{FF2B5EF4-FFF2-40B4-BE49-F238E27FC236}">
                    <a16:creationId xmlns:a16="http://schemas.microsoft.com/office/drawing/2014/main" id="{F8EEC259-79F1-4150-B7AC-2F48EDDBD6D7}"/>
                  </a:ext>
                </a:extLst>
              </p:cNvPr>
              <p:cNvSpPr txBox="1"/>
              <p:nvPr/>
            </p:nvSpPr>
            <p:spPr>
              <a:xfrm>
                <a:off x="10894155" y="1185704"/>
                <a:ext cx="710451" cy="2462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grpSp>
            <p:nvGrpSpPr>
              <p:cNvPr id="261" name="Group 260">
                <a:extLst>
                  <a:ext uri="{FF2B5EF4-FFF2-40B4-BE49-F238E27FC236}">
                    <a16:creationId xmlns:a16="http://schemas.microsoft.com/office/drawing/2014/main" id="{018AFB83-68C9-43AB-A6E3-8D85510392CA}"/>
                  </a:ext>
                </a:extLst>
              </p:cNvPr>
              <p:cNvGrpSpPr/>
              <p:nvPr/>
            </p:nvGrpSpPr>
            <p:grpSpPr>
              <a:xfrm>
                <a:off x="11024320" y="883422"/>
                <a:ext cx="329877" cy="344103"/>
                <a:chOff x="2644346" y="3293483"/>
                <a:chExt cx="499181" cy="520709"/>
              </a:xfrm>
            </p:grpSpPr>
            <p:pic>
              <p:nvPicPr>
                <p:cNvPr id="262" name="Picture 261">
                  <a:extLst>
                    <a:ext uri="{FF2B5EF4-FFF2-40B4-BE49-F238E27FC236}">
                      <a16:creationId xmlns:a16="http://schemas.microsoft.com/office/drawing/2014/main" id="{FF7180FF-E155-4445-94F0-926EC331F08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63" name="Picture 262">
                  <a:extLst>
                    <a:ext uri="{FF2B5EF4-FFF2-40B4-BE49-F238E27FC236}">
                      <a16:creationId xmlns:a16="http://schemas.microsoft.com/office/drawing/2014/main" id="{38AB1F82-7712-422F-8394-07E407D03E52}"/>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sp>
          <p:nvSpPr>
            <p:cNvPr id="257" name="Rectangle 256">
              <a:extLst>
                <a:ext uri="{FF2B5EF4-FFF2-40B4-BE49-F238E27FC236}">
                  <a16:creationId xmlns:a16="http://schemas.microsoft.com/office/drawing/2014/main" id="{FC227B37-07EA-420E-B4C8-9D10D17C6C03}"/>
                </a:ext>
              </a:extLst>
            </p:cNvPr>
            <p:cNvSpPr/>
            <p:nvPr/>
          </p:nvSpPr>
          <p:spPr bwMode="auto">
            <a:xfrm>
              <a:off x="5904951" y="2866414"/>
              <a:ext cx="650536" cy="885317"/>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58" name="TextBox 257">
              <a:extLst>
                <a:ext uri="{FF2B5EF4-FFF2-40B4-BE49-F238E27FC236}">
                  <a16:creationId xmlns:a16="http://schemas.microsoft.com/office/drawing/2014/main" id="{277D38E0-B1A1-4D51-B9F3-9C74628D91AB}"/>
                </a:ext>
              </a:extLst>
            </p:cNvPr>
            <p:cNvSpPr txBox="1"/>
            <p:nvPr/>
          </p:nvSpPr>
          <p:spPr>
            <a:xfrm>
              <a:off x="5881764" y="2917553"/>
              <a:ext cx="714009" cy="55399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59" name="Picture 258">
              <a:extLst>
                <a:ext uri="{FF2B5EF4-FFF2-40B4-BE49-F238E27FC236}">
                  <a16:creationId xmlns:a16="http://schemas.microsoft.com/office/drawing/2014/main" id="{C28F7B2B-7484-4E63-B35B-4BB7EECD0EF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3951" y="3445378"/>
              <a:ext cx="232537" cy="232538"/>
            </a:xfrm>
            <a:prstGeom prst="rect">
              <a:avLst/>
            </a:prstGeom>
          </p:spPr>
        </p:pic>
      </p:grpSp>
      <p:grpSp>
        <p:nvGrpSpPr>
          <p:cNvPr id="264" name="Group 263">
            <a:extLst>
              <a:ext uri="{FF2B5EF4-FFF2-40B4-BE49-F238E27FC236}">
                <a16:creationId xmlns:a16="http://schemas.microsoft.com/office/drawing/2014/main" id="{36211CAB-0317-4F87-81B0-4D8B70A08DE6}"/>
              </a:ext>
            </a:extLst>
          </p:cNvPr>
          <p:cNvGrpSpPr/>
          <p:nvPr/>
        </p:nvGrpSpPr>
        <p:grpSpPr>
          <a:xfrm>
            <a:off x="5890236" y="4407725"/>
            <a:ext cx="3418596" cy="1076515"/>
            <a:chOff x="5881764" y="2699224"/>
            <a:chExt cx="3418596" cy="1076515"/>
          </a:xfrm>
        </p:grpSpPr>
        <p:sp>
          <p:nvSpPr>
            <p:cNvPr id="265" name="Rectangle: Rounded Corners 96">
              <a:extLst>
                <a:ext uri="{FF2B5EF4-FFF2-40B4-BE49-F238E27FC236}">
                  <a16:creationId xmlns:a16="http://schemas.microsoft.com/office/drawing/2014/main" id="{6E6BEFEF-F7BD-436E-B34C-FF5D7D72300A}"/>
                </a:ext>
              </a:extLst>
            </p:cNvPr>
            <p:cNvSpPr/>
            <p:nvPr/>
          </p:nvSpPr>
          <p:spPr>
            <a:xfrm>
              <a:off x="6167949" y="2851418"/>
              <a:ext cx="3031051" cy="924321"/>
            </a:xfrm>
            <a:prstGeom prst="roundRect">
              <a:avLst>
                <a:gd name="adj" fmla="val 821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4472C4"/>
                </a:solidFill>
                <a:effectLst/>
                <a:uLnTx/>
                <a:uFillTx/>
              </a:endParaRPr>
            </a:p>
          </p:txBody>
        </p:sp>
        <p:sp>
          <p:nvSpPr>
            <p:cNvPr id="266" name="Predefined Process 374">
              <a:extLst>
                <a:ext uri="{FF2B5EF4-FFF2-40B4-BE49-F238E27FC236}">
                  <a16:creationId xmlns:a16="http://schemas.microsoft.com/office/drawing/2014/main" id="{AC85ECF6-89BC-46AC-B4E1-8305E91B16BF}"/>
                </a:ext>
              </a:extLst>
            </p:cNvPr>
            <p:cNvSpPr/>
            <p:nvPr/>
          </p:nvSpPr>
          <p:spPr>
            <a:xfrm>
              <a:off x="7012664" y="3056775"/>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Published </a:t>
              </a:r>
              <a:r>
                <a:rPr kumimoji="0" lang="en-US" sz="1071" b="0" i="0" u="none" strike="noStrike" kern="0" cap="none" spc="0" normalizeH="0" baseline="0" noProof="0" err="1">
                  <a:ln>
                    <a:noFill/>
                  </a:ln>
                  <a:solidFill>
                    <a:prstClr val="white"/>
                  </a:solidFill>
                  <a:effectLst/>
                  <a:uLnTx/>
                  <a:uFillTx/>
                  <a:latin typeface="Segoe UI"/>
                  <a:ea typeface="+mn-ea"/>
                  <a:cs typeface="+mn-cs"/>
                </a:rPr>
                <a:t>StoredProc</a:t>
              </a:r>
              <a:r>
                <a:rPr kumimoji="0" lang="en-US" sz="1071" b="0" i="0" u="none" strike="noStrike" kern="0" cap="none" spc="0" normalizeH="0" baseline="0" noProof="0">
                  <a:ln>
                    <a:noFill/>
                  </a:ln>
                  <a:solidFill>
                    <a:prstClr val="white"/>
                  </a:solidFill>
                  <a:effectLst/>
                  <a:uLnTx/>
                  <a:uFillTx/>
                  <a:latin typeface="Segoe UI"/>
                  <a:ea typeface="+mn-ea"/>
                  <a:cs typeface="+mn-cs"/>
                </a:rPr>
                <a:t> + Script</a:t>
              </a:r>
            </a:p>
          </p:txBody>
        </p:sp>
        <p:cxnSp>
          <p:nvCxnSpPr>
            <p:cNvPr id="267" name="Straight Arrow Connector 266">
              <a:extLst>
                <a:ext uri="{FF2B5EF4-FFF2-40B4-BE49-F238E27FC236}">
                  <a16:creationId xmlns:a16="http://schemas.microsoft.com/office/drawing/2014/main" id="{4997FB8D-5333-4BED-BFDD-004AE011BEBC}"/>
                </a:ext>
              </a:extLst>
            </p:cNvPr>
            <p:cNvCxnSpPr>
              <a:cxnSpLocks/>
              <a:endCxn id="266" idx="1"/>
            </p:cNvCxnSpPr>
            <p:nvPr/>
          </p:nvCxnSpPr>
          <p:spPr>
            <a:xfrm>
              <a:off x="6555487" y="3346616"/>
              <a:ext cx="457177" cy="1"/>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268" name="Straight Arrow Connector 267">
              <a:extLst>
                <a:ext uri="{FF2B5EF4-FFF2-40B4-BE49-F238E27FC236}">
                  <a16:creationId xmlns:a16="http://schemas.microsoft.com/office/drawing/2014/main" id="{3B9F5D08-D51D-4518-BC12-966AA586837C}"/>
                </a:ext>
              </a:extLst>
            </p:cNvPr>
            <p:cNvCxnSpPr>
              <a:cxnSpLocks/>
              <a:stCxn id="266" idx="3"/>
            </p:cNvCxnSpPr>
            <p:nvPr/>
          </p:nvCxnSpPr>
          <p:spPr>
            <a:xfrm>
              <a:off x="8226713" y="3346616"/>
              <a:ext cx="300798" cy="0"/>
            </a:xfrm>
            <a:prstGeom prst="straightConnector1">
              <a:avLst/>
            </a:prstGeom>
            <a:noFill/>
            <a:ln w="19050" cap="flat" cmpd="sng" algn="ctr">
              <a:solidFill>
                <a:srgbClr val="A5A5A5"/>
              </a:solidFill>
              <a:prstDash val="solid"/>
              <a:miter lim="800000"/>
              <a:headEnd type="none"/>
              <a:tailEnd type="arrow"/>
            </a:ln>
            <a:effectLst/>
          </p:spPr>
        </p:cxnSp>
        <p:pic>
          <p:nvPicPr>
            <p:cNvPr id="269" name="Picture 268">
              <a:extLst>
                <a:ext uri="{FF2B5EF4-FFF2-40B4-BE49-F238E27FC236}">
                  <a16:creationId xmlns:a16="http://schemas.microsoft.com/office/drawing/2014/main" id="{3A313D44-FC1A-4E57-A88A-49D4BB41149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6846" y="2699224"/>
              <a:ext cx="243514" cy="243514"/>
            </a:xfrm>
            <a:prstGeom prst="rect">
              <a:avLst/>
            </a:prstGeom>
          </p:spPr>
        </p:pic>
        <p:grpSp>
          <p:nvGrpSpPr>
            <p:cNvPr id="270" name="Group 269">
              <a:extLst>
                <a:ext uri="{FF2B5EF4-FFF2-40B4-BE49-F238E27FC236}">
                  <a16:creationId xmlns:a16="http://schemas.microsoft.com/office/drawing/2014/main" id="{FFE4CB31-2FA4-44BF-B925-947846435AB3}"/>
                </a:ext>
              </a:extLst>
            </p:cNvPr>
            <p:cNvGrpSpPr/>
            <p:nvPr/>
          </p:nvGrpSpPr>
          <p:grpSpPr>
            <a:xfrm>
              <a:off x="8488549" y="3105663"/>
              <a:ext cx="710451" cy="548503"/>
              <a:chOff x="10894155" y="883422"/>
              <a:chExt cx="710451" cy="548503"/>
            </a:xfrm>
          </p:grpSpPr>
          <p:sp>
            <p:nvSpPr>
              <p:cNvPr id="274" name="TextBox 273">
                <a:extLst>
                  <a:ext uri="{FF2B5EF4-FFF2-40B4-BE49-F238E27FC236}">
                    <a16:creationId xmlns:a16="http://schemas.microsoft.com/office/drawing/2014/main" id="{71D1B6A3-A37C-4DED-BF10-511FC1E3DBE1}"/>
                  </a:ext>
                </a:extLst>
              </p:cNvPr>
              <p:cNvSpPr txBox="1"/>
              <p:nvPr/>
            </p:nvSpPr>
            <p:spPr>
              <a:xfrm>
                <a:off x="10894155" y="1185704"/>
                <a:ext cx="710451" cy="2462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grpSp>
            <p:nvGrpSpPr>
              <p:cNvPr id="275" name="Group 274">
                <a:extLst>
                  <a:ext uri="{FF2B5EF4-FFF2-40B4-BE49-F238E27FC236}">
                    <a16:creationId xmlns:a16="http://schemas.microsoft.com/office/drawing/2014/main" id="{1F829E6A-505A-43F8-B654-2DE110C8A3DA}"/>
                  </a:ext>
                </a:extLst>
              </p:cNvPr>
              <p:cNvGrpSpPr/>
              <p:nvPr/>
            </p:nvGrpSpPr>
            <p:grpSpPr>
              <a:xfrm>
                <a:off x="11024320" y="883422"/>
                <a:ext cx="329877" cy="344103"/>
                <a:chOff x="2644346" y="3293483"/>
                <a:chExt cx="499181" cy="520709"/>
              </a:xfrm>
            </p:grpSpPr>
            <p:pic>
              <p:nvPicPr>
                <p:cNvPr id="276" name="Picture 275">
                  <a:extLst>
                    <a:ext uri="{FF2B5EF4-FFF2-40B4-BE49-F238E27FC236}">
                      <a16:creationId xmlns:a16="http://schemas.microsoft.com/office/drawing/2014/main" id="{58B74348-47C6-42AD-8899-D999D3249B8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77" name="Picture 276">
                  <a:extLst>
                    <a:ext uri="{FF2B5EF4-FFF2-40B4-BE49-F238E27FC236}">
                      <a16:creationId xmlns:a16="http://schemas.microsoft.com/office/drawing/2014/main" id="{369EF5AF-E604-4CED-B485-6D8D3175499F}"/>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sp>
          <p:nvSpPr>
            <p:cNvPr id="271" name="Rectangle 270">
              <a:extLst>
                <a:ext uri="{FF2B5EF4-FFF2-40B4-BE49-F238E27FC236}">
                  <a16:creationId xmlns:a16="http://schemas.microsoft.com/office/drawing/2014/main" id="{72B93DC1-33F8-4D46-8F07-D52BC45426E7}"/>
                </a:ext>
              </a:extLst>
            </p:cNvPr>
            <p:cNvSpPr/>
            <p:nvPr/>
          </p:nvSpPr>
          <p:spPr bwMode="auto">
            <a:xfrm>
              <a:off x="5904951" y="2866414"/>
              <a:ext cx="650536" cy="885317"/>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72" name="TextBox 271">
              <a:extLst>
                <a:ext uri="{FF2B5EF4-FFF2-40B4-BE49-F238E27FC236}">
                  <a16:creationId xmlns:a16="http://schemas.microsoft.com/office/drawing/2014/main" id="{2F57090E-49D4-4629-B8AC-B82A0E3BCDA9}"/>
                </a:ext>
              </a:extLst>
            </p:cNvPr>
            <p:cNvSpPr txBox="1"/>
            <p:nvPr/>
          </p:nvSpPr>
          <p:spPr>
            <a:xfrm>
              <a:off x="5881764" y="2917553"/>
              <a:ext cx="714009" cy="55399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73" name="Picture 272">
              <a:extLst>
                <a:ext uri="{FF2B5EF4-FFF2-40B4-BE49-F238E27FC236}">
                  <a16:creationId xmlns:a16="http://schemas.microsoft.com/office/drawing/2014/main" id="{9722DDEB-0C36-46B2-93C8-90E5B2F5E9C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3951" y="3445378"/>
              <a:ext cx="232537" cy="232538"/>
            </a:xfrm>
            <a:prstGeom prst="rect">
              <a:avLst/>
            </a:prstGeom>
          </p:spPr>
        </p:pic>
      </p:grpSp>
      <p:sp>
        <p:nvSpPr>
          <p:cNvPr id="278" name="Rectangle 277">
            <a:extLst>
              <a:ext uri="{FF2B5EF4-FFF2-40B4-BE49-F238E27FC236}">
                <a16:creationId xmlns:a16="http://schemas.microsoft.com/office/drawing/2014/main" id="{C7A7B02E-096D-4CC7-A41E-DBE19CF34D7A}"/>
              </a:ext>
            </a:extLst>
          </p:cNvPr>
          <p:cNvSpPr/>
          <p:nvPr/>
        </p:nvSpPr>
        <p:spPr>
          <a:xfrm>
            <a:off x="6137792" y="2470447"/>
            <a:ext cx="2784737"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Service Owner - Party #1 Enclave</a:t>
            </a:r>
          </a:p>
        </p:txBody>
      </p:sp>
      <p:sp>
        <p:nvSpPr>
          <p:cNvPr id="279" name="Rectangle 278">
            <a:extLst>
              <a:ext uri="{FF2B5EF4-FFF2-40B4-BE49-F238E27FC236}">
                <a16:creationId xmlns:a16="http://schemas.microsoft.com/office/drawing/2014/main" id="{2901E582-1EE4-454E-B86C-121FD5944750}"/>
              </a:ext>
            </a:extLst>
          </p:cNvPr>
          <p:cNvSpPr/>
          <p:nvPr/>
        </p:nvSpPr>
        <p:spPr>
          <a:xfrm>
            <a:off x="6176421" y="4234093"/>
            <a:ext cx="2790316"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Service Owner - Party #2 Enclave</a:t>
            </a:r>
          </a:p>
        </p:txBody>
      </p:sp>
      <p:cxnSp>
        <p:nvCxnSpPr>
          <p:cNvPr id="280" name="Straight Arrow Connector 279">
            <a:extLst>
              <a:ext uri="{FF2B5EF4-FFF2-40B4-BE49-F238E27FC236}">
                <a16:creationId xmlns:a16="http://schemas.microsoft.com/office/drawing/2014/main" id="{829190D0-2432-4186-B8E2-86466982EC67}"/>
              </a:ext>
            </a:extLst>
          </p:cNvPr>
          <p:cNvCxnSpPr>
            <a:cxnSpLocks/>
          </p:cNvCxnSpPr>
          <p:nvPr/>
        </p:nvCxnSpPr>
        <p:spPr>
          <a:xfrm flipH="1" flipV="1">
            <a:off x="5693402" y="4754567"/>
            <a:ext cx="190948" cy="168150"/>
          </a:xfrm>
          <a:prstGeom prst="straightConnector1">
            <a:avLst/>
          </a:prstGeom>
          <a:noFill/>
          <a:ln w="19050" cap="flat" cmpd="sng" algn="ctr">
            <a:solidFill>
              <a:srgbClr val="A5A5A5"/>
            </a:solidFill>
            <a:prstDash val="solid"/>
            <a:miter lim="800000"/>
            <a:headEnd type="none"/>
            <a:tailEnd type="arrow"/>
          </a:ln>
          <a:effectLst/>
        </p:spPr>
      </p:cxnSp>
      <p:pic>
        <p:nvPicPr>
          <p:cNvPr id="281" name="Picture 280">
            <a:extLst>
              <a:ext uri="{FF2B5EF4-FFF2-40B4-BE49-F238E27FC236}">
                <a16:creationId xmlns:a16="http://schemas.microsoft.com/office/drawing/2014/main" id="{41242346-4886-449F-99F7-7F37C73A73D9}"/>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11069" y="6103450"/>
            <a:ext cx="243514" cy="243514"/>
          </a:xfrm>
          <a:prstGeom prst="rect">
            <a:avLst/>
          </a:prstGeom>
        </p:spPr>
      </p:pic>
    </p:spTree>
    <p:extLst>
      <p:ext uri="{BB962C8B-B14F-4D97-AF65-F5344CB8AC3E}">
        <p14:creationId xmlns:p14="http://schemas.microsoft.com/office/powerpoint/2010/main" val="36717983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Multi-party machine learning use case</a:t>
            </a:r>
            <a:br>
              <a:rPr lang="en-US" dirty="0"/>
            </a:br>
            <a:endParaRPr lang="fr-FR" dirty="0"/>
          </a:p>
        </p:txBody>
      </p:sp>
      <p:grpSp>
        <p:nvGrpSpPr>
          <p:cNvPr id="14" name="Group 13">
            <a:extLst>
              <a:ext uri="{FF2B5EF4-FFF2-40B4-BE49-F238E27FC236}">
                <a16:creationId xmlns:a16="http://schemas.microsoft.com/office/drawing/2014/main" id="{55100659-A67C-4CB4-9868-25DF27117532}"/>
              </a:ext>
            </a:extLst>
          </p:cNvPr>
          <p:cNvGrpSpPr/>
          <p:nvPr/>
        </p:nvGrpSpPr>
        <p:grpSpPr>
          <a:xfrm>
            <a:off x="6218237" y="1183573"/>
            <a:ext cx="5348160" cy="3541473"/>
            <a:chOff x="6218237" y="1837756"/>
            <a:chExt cx="5348160" cy="3541473"/>
          </a:xfrm>
        </p:grpSpPr>
        <p:sp>
          <p:nvSpPr>
            <p:cNvPr id="15" name="TextBox 14">
              <a:extLst>
                <a:ext uri="{FF2B5EF4-FFF2-40B4-BE49-F238E27FC236}">
                  <a16:creationId xmlns:a16="http://schemas.microsoft.com/office/drawing/2014/main" id="{76883440-C1F7-4432-B96B-38F066836F2F}"/>
                </a:ext>
              </a:extLst>
            </p:cNvPr>
            <p:cNvSpPr txBox="1"/>
            <p:nvPr/>
          </p:nvSpPr>
          <p:spPr>
            <a:xfrm>
              <a:off x="6256261" y="2889076"/>
              <a:ext cx="5310136" cy="2490153"/>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0078D3"/>
                  </a:solidFill>
                  <a:effectLst/>
                  <a:uLnTx/>
                  <a:uFillTx/>
                  <a:latin typeface="Segoe UI Semibold"/>
                  <a:cs typeface="Segoe UI Semilight" panose="020B0402040204020203" pitchFamily="34" charset="0"/>
                </a:rPr>
                <a:t>Solution </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Run ML modelling process (data input, </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pre-processing, model training, etc.) in a trusted execution environments</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Decrypt data only within a TEE to protect confidentiality at centralized point </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Run code that is attestable at centralized point</a:t>
              </a:r>
            </a:p>
          </p:txBody>
        </p:sp>
        <p:cxnSp>
          <p:nvCxnSpPr>
            <p:cNvPr id="16" name="Straight Connector 15">
              <a:extLst>
                <a:ext uri="{FF2B5EF4-FFF2-40B4-BE49-F238E27FC236}">
                  <a16:creationId xmlns:a16="http://schemas.microsoft.com/office/drawing/2014/main" id="{0B1B16DC-7396-4419-855E-0E225AB098EC}"/>
                </a:ext>
              </a:extLst>
            </p:cNvPr>
            <p:cNvCxnSpPr>
              <a:cxnSpLocks/>
            </p:cNvCxnSpPr>
            <p:nvPr/>
          </p:nvCxnSpPr>
          <p:spPr>
            <a:xfrm>
              <a:off x="6218237" y="2703967"/>
              <a:ext cx="919243" cy="0"/>
            </a:xfrm>
            <a:prstGeom prst="line">
              <a:avLst/>
            </a:prstGeom>
            <a:noFill/>
            <a:ln w="19050" cap="flat" cmpd="sng" algn="ctr">
              <a:solidFill>
                <a:srgbClr val="000000"/>
              </a:solidFill>
              <a:prstDash val="solid"/>
              <a:headEnd type="none" w="lg" len="med"/>
              <a:tailEnd type="none" w="lg" len="med"/>
            </a:ln>
            <a:effectLst/>
          </p:spPr>
        </p:cxnSp>
        <p:pic>
          <p:nvPicPr>
            <p:cNvPr id="17" name="Picture 16">
              <a:extLst>
                <a:ext uri="{FF2B5EF4-FFF2-40B4-BE49-F238E27FC236}">
                  <a16:creationId xmlns:a16="http://schemas.microsoft.com/office/drawing/2014/main" id="{E555D5E0-F209-4297-A2DD-54E4B5EF4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5752" y="1837756"/>
              <a:ext cx="594360" cy="594360"/>
            </a:xfrm>
            <a:prstGeom prst="rect">
              <a:avLst/>
            </a:prstGeom>
          </p:spPr>
        </p:pic>
      </p:grpSp>
      <p:grpSp>
        <p:nvGrpSpPr>
          <p:cNvPr id="18" name="Group 17">
            <a:extLst>
              <a:ext uri="{FF2B5EF4-FFF2-40B4-BE49-F238E27FC236}">
                <a16:creationId xmlns:a16="http://schemas.microsoft.com/office/drawing/2014/main" id="{C37C4491-AFB7-4BB6-8597-B4C057DC321C}"/>
              </a:ext>
            </a:extLst>
          </p:cNvPr>
          <p:cNvGrpSpPr/>
          <p:nvPr/>
        </p:nvGrpSpPr>
        <p:grpSpPr>
          <a:xfrm>
            <a:off x="579437" y="1235903"/>
            <a:ext cx="4778573" cy="2852051"/>
            <a:chOff x="573805" y="1862379"/>
            <a:chExt cx="4778573" cy="2852051"/>
          </a:xfrm>
        </p:grpSpPr>
        <p:sp>
          <p:nvSpPr>
            <p:cNvPr id="19" name="TextBox 18">
              <a:extLst>
                <a:ext uri="{FF2B5EF4-FFF2-40B4-BE49-F238E27FC236}">
                  <a16:creationId xmlns:a16="http://schemas.microsoft.com/office/drawing/2014/main" id="{97AF8101-9E25-4995-B08C-F282D2C7A584}"/>
                </a:ext>
              </a:extLst>
            </p:cNvPr>
            <p:cNvSpPr txBox="1"/>
            <p:nvPr/>
          </p:nvSpPr>
          <p:spPr>
            <a:xfrm>
              <a:off x="600856" y="2889075"/>
              <a:ext cx="4751522" cy="1825355"/>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0078D3"/>
                  </a:solidFill>
                  <a:effectLst/>
                  <a:uLnTx/>
                  <a:uFillTx/>
                  <a:latin typeface="Segoe UI Semibold"/>
                  <a:cs typeface="Segoe UI Semilight" panose="020B0402040204020203" pitchFamily="34" charset="0"/>
                </a:rPr>
                <a:t>Goals </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Data and Model/IP confidentiality from other parties and/or cloud provider</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Control integrity of ML code running against data set from malicious parties</a:t>
              </a:r>
            </a:p>
          </p:txBody>
        </p:sp>
        <p:cxnSp>
          <p:nvCxnSpPr>
            <p:cNvPr id="20" name="Straight Connector 19">
              <a:extLst>
                <a:ext uri="{FF2B5EF4-FFF2-40B4-BE49-F238E27FC236}">
                  <a16:creationId xmlns:a16="http://schemas.microsoft.com/office/drawing/2014/main" id="{93193E16-F953-427B-89B2-49E6363E0FEB}"/>
                </a:ext>
              </a:extLst>
            </p:cNvPr>
            <p:cNvCxnSpPr>
              <a:cxnSpLocks/>
            </p:cNvCxnSpPr>
            <p:nvPr/>
          </p:nvCxnSpPr>
          <p:spPr>
            <a:xfrm>
              <a:off x="573805" y="2703966"/>
              <a:ext cx="919243" cy="0"/>
            </a:xfrm>
            <a:prstGeom prst="line">
              <a:avLst/>
            </a:prstGeom>
            <a:noFill/>
            <a:ln w="19050" cap="flat" cmpd="sng" algn="ctr">
              <a:solidFill>
                <a:srgbClr val="000000"/>
              </a:solidFill>
              <a:prstDash val="solid"/>
              <a:headEnd type="none" w="lg" len="med"/>
              <a:tailEnd type="none" w="lg" len="med"/>
            </a:ln>
            <a:effectLst/>
          </p:spPr>
        </p:cxnSp>
        <p:pic>
          <p:nvPicPr>
            <p:cNvPr id="21" name="Picture 20">
              <a:extLst>
                <a:ext uri="{FF2B5EF4-FFF2-40B4-BE49-F238E27FC236}">
                  <a16:creationId xmlns:a16="http://schemas.microsoft.com/office/drawing/2014/main" id="{15AEF352-1658-4406-8FC2-EB7B9A984F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855" y="1862379"/>
              <a:ext cx="594360" cy="594360"/>
            </a:xfrm>
            <a:prstGeom prst="rect">
              <a:avLst/>
            </a:prstGeom>
          </p:spPr>
        </p:pic>
      </p:grpSp>
      <p:sp>
        <p:nvSpPr>
          <p:cNvPr id="22" name="Rectangle 21">
            <a:extLst>
              <a:ext uri="{FF2B5EF4-FFF2-40B4-BE49-F238E27FC236}">
                <a16:creationId xmlns:a16="http://schemas.microsoft.com/office/drawing/2014/main" id="{B91A05A2-624A-4112-BEA7-87ABFC8AD1FD}"/>
              </a:ext>
            </a:extLst>
          </p:cNvPr>
          <p:cNvSpPr/>
          <p:nvPr/>
        </p:nvSpPr>
        <p:spPr bwMode="auto">
          <a:xfrm>
            <a:off x="0" y="4982072"/>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pic>
        <p:nvPicPr>
          <p:cNvPr id="32" name="Picture 31" descr="A drawing of a cartoon character&#10;&#10;Description automatically generated">
            <a:extLst>
              <a:ext uri="{FF2B5EF4-FFF2-40B4-BE49-F238E27FC236}">
                <a16:creationId xmlns:a16="http://schemas.microsoft.com/office/drawing/2014/main" id="{1E9760C2-ACA4-4BF0-A81D-7BB3277E8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329" y="192619"/>
            <a:ext cx="1191459" cy="997375"/>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id="{B4FFFF48-4B4F-456B-B652-B8A6D6A296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4644" y="323938"/>
            <a:ext cx="1406193" cy="731221"/>
          </a:xfrm>
          <a:prstGeom prst="rect">
            <a:avLst/>
          </a:prstGeom>
        </p:spPr>
      </p:pic>
      <p:sp>
        <p:nvSpPr>
          <p:cNvPr id="7" name="Rectangle 6">
            <a:extLst>
              <a:ext uri="{FF2B5EF4-FFF2-40B4-BE49-F238E27FC236}">
                <a16:creationId xmlns:a16="http://schemas.microsoft.com/office/drawing/2014/main" id="{FB1E4F6A-B638-4277-8C96-D9240DF16921}"/>
              </a:ext>
            </a:extLst>
          </p:cNvPr>
          <p:cNvSpPr/>
          <p:nvPr/>
        </p:nvSpPr>
        <p:spPr bwMode="auto">
          <a:xfrm>
            <a:off x="0" y="4970349"/>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8" name="Rectangle 7">
            <a:extLst>
              <a:ext uri="{FF2B5EF4-FFF2-40B4-BE49-F238E27FC236}">
                <a16:creationId xmlns:a16="http://schemas.microsoft.com/office/drawing/2014/main" id="{9922E967-A549-4F6D-92B5-9F827C990D56}"/>
              </a:ext>
            </a:extLst>
          </p:cNvPr>
          <p:cNvSpPr/>
          <p:nvPr/>
        </p:nvSpPr>
        <p:spPr bwMode="auto">
          <a:xfrm>
            <a:off x="333829" y="4978191"/>
            <a:ext cx="5274808" cy="136957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Properties</a:t>
            </a:r>
          </a:p>
          <a:p>
            <a:pPr>
              <a:spcBef>
                <a:spcPts val="600"/>
              </a:spcBef>
            </a:pPr>
            <a:r>
              <a:rPr lang="en-US" sz="1400" dirty="0">
                <a:solidFill>
                  <a:srgbClr val="000000"/>
                </a:solidFill>
              </a:rPr>
              <a:t>Confidentiality and integrity of data &amp; models (from other parties)</a:t>
            </a:r>
          </a:p>
          <a:p>
            <a:r>
              <a:rPr lang="en-US" sz="1400" spc="-41" dirty="0">
                <a:solidFill>
                  <a:srgbClr val="000000"/>
                </a:solidFill>
              </a:rPr>
              <a:t>Transparency (only certain ML code can access the data)</a:t>
            </a:r>
          </a:p>
          <a:p>
            <a:r>
              <a:rPr lang="en-US" sz="1400" spc="-41" dirty="0">
                <a:solidFill>
                  <a:srgbClr val="000000"/>
                </a:solidFill>
              </a:rPr>
              <a:t>Auditability (logs of activities) </a:t>
            </a:r>
          </a:p>
        </p:txBody>
      </p:sp>
      <p:sp>
        <p:nvSpPr>
          <p:cNvPr id="9" name="Rectangle 8">
            <a:extLst>
              <a:ext uri="{FF2B5EF4-FFF2-40B4-BE49-F238E27FC236}">
                <a16:creationId xmlns:a16="http://schemas.microsoft.com/office/drawing/2014/main" id="{661A359F-781F-46C5-9B79-C192CA5DF430}"/>
              </a:ext>
            </a:extLst>
          </p:cNvPr>
          <p:cNvSpPr/>
          <p:nvPr/>
        </p:nvSpPr>
        <p:spPr bwMode="auto">
          <a:xfrm>
            <a:off x="6218237" y="5010211"/>
            <a:ext cx="5714999" cy="1452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Protocols</a:t>
            </a:r>
          </a:p>
          <a:p>
            <a:pPr marL="0" lvl="1" defTabSz="913841">
              <a:lnSpc>
                <a:spcPct val="90000"/>
              </a:lnSpc>
              <a:spcBef>
                <a:spcPts val="600"/>
              </a:spcBef>
              <a:defRPr/>
            </a:pPr>
            <a:r>
              <a:rPr lang="en-US" sz="1400" dirty="0">
                <a:solidFill>
                  <a:srgbClr val="000000"/>
                </a:solidFill>
              </a:rPr>
              <a:t>Agree on machine learning algorithm/code to use</a:t>
            </a:r>
          </a:p>
          <a:p>
            <a:pPr marL="0" lvl="1" defTabSz="913841">
              <a:lnSpc>
                <a:spcPct val="90000"/>
              </a:lnSpc>
              <a:defRPr/>
            </a:pPr>
            <a:r>
              <a:rPr lang="en-US" sz="1400" dirty="0">
                <a:solidFill>
                  <a:srgbClr val="000000"/>
                </a:solidFill>
              </a:rPr>
              <a:t>Upload code</a:t>
            </a:r>
          </a:p>
          <a:p>
            <a:pPr marL="0" lvl="1" defTabSz="913841">
              <a:lnSpc>
                <a:spcPct val="90000"/>
              </a:lnSpc>
              <a:defRPr/>
            </a:pPr>
            <a:r>
              <a:rPr lang="en-US" sz="1400" dirty="0">
                <a:solidFill>
                  <a:srgbClr val="000000"/>
                </a:solidFill>
              </a:rPr>
              <a:t>Verify enclave setup (hardware and software identity)</a:t>
            </a:r>
          </a:p>
          <a:p>
            <a:pPr marL="0" lvl="1" defTabSz="913841">
              <a:lnSpc>
                <a:spcPct val="90000"/>
              </a:lnSpc>
              <a:defRPr/>
            </a:pPr>
            <a:r>
              <a:rPr lang="en-US" sz="1400" dirty="0">
                <a:solidFill>
                  <a:srgbClr val="000000"/>
                </a:solidFill>
              </a:rPr>
              <a:t>Send data and keys to system</a:t>
            </a:r>
          </a:p>
          <a:p>
            <a:pPr marL="0" lvl="1" defTabSz="913841">
              <a:lnSpc>
                <a:spcPct val="90000"/>
              </a:lnSpc>
              <a:defRPr/>
            </a:pPr>
            <a:r>
              <a:rPr lang="en-US" sz="1400" dirty="0">
                <a:solidFill>
                  <a:srgbClr val="000000"/>
                </a:solidFill>
              </a:rPr>
              <a:t>Receive computed output</a:t>
            </a:r>
          </a:p>
        </p:txBody>
      </p:sp>
      <p:sp>
        <p:nvSpPr>
          <p:cNvPr id="10" name="TextBox 9">
            <a:extLst>
              <a:ext uri="{FF2B5EF4-FFF2-40B4-BE49-F238E27FC236}">
                <a16:creationId xmlns:a16="http://schemas.microsoft.com/office/drawing/2014/main" id="{F0D0F038-5AB1-49F9-9A54-3996528D669C}"/>
              </a:ext>
            </a:extLst>
          </p:cNvPr>
          <p:cNvSpPr txBox="1"/>
          <p:nvPr/>
        </p:nvSpPr>
        <p:spPr>
          <a:xfrm>
            <a:off x="331740" y="6409537"/>
            <a:ext cx="10134600" cy="523220"/>
          </a:xfrm>
          <a:prstGeom prst="rect">
            <a:avLst/>
          </a:prstGeom>
          <a:noFill/>
        </p:spPr>
        <p:txBody>
          <a:bodyPr wrap="square">
            <a:spAutoFit/>
          </a:bodyPr>
          <a:lstStyle/>
          <a:p>
            <a:pPr>
              <a:spcBef>
                <a:spcPts val="1428"/>
              </a:spcBef>
            </a:pPr>
            <a:r>
              <a:rPr lang="en-US" sz="1400" dirty="0">
                <a:solidFill>
                  <a:srgbClr val="000000"/>
                </a:solidFill>
                <a:latin typeface="Segoe UI Semibold" panose="020B0702040204020203" pitchFamily="34" charset="0"/>
                <a:cs typeface="Segoe UI Semibold" panose="020B0702040204020203" pitchFamily="34" charset="0"/>
              </a:rPr>
              <a:t>Multi-party machine learning: </a:t>
            </a:r>
            <a:br>
              <a:rPr lang="en-US" sz="1400" dirty="0">
                <a:solidFill>
                  <a:srgbClr val="000000"/>
                </a:solidFill>
                <a:latin typeface="Segoe UI Semibold" panose="020B0702040204020203" pitchFamily="34" charset="0"/>
                <a:cs typeface="Segoe UI Semibold" panose="020B0702040204020203" pitchFamily="34" charset="0"/>
              </a:rPr>
            </a:br>
            <a:r>
              <a:rPr lang="en-US" sz="1400" dirty="0">
                <a:solidFill>
                  <a:schemeClr val="tx2"/>
                </a:solidFill>
                <a:latin typeface="Segoe UI Semibold" panose="020B0702040204020203" pitchFamily="34" charset="0"/>
                <a:cs typeface="Segoe UI Semibold" panose="020B0702040204020203" pitchFamily="34" charset="0"/>
                <a:hlinkClick r:id="rId7"/>
              </a:rPr>
              <a:t>https://www.microsoft.com/en-us/research/wp-content/uploads/2016/07/paper.pdf</a:t>
            </a:r>
            <a:r>
              <a:rPr lang="en-US" sz="1400" dirty="0">
                <a:solidFill>
                  <a:schemeClr val="tx2"/>
                </a:solidFill>
                <a:latin typeface="Segoe UI Semibold" panose="020B0702040204020203" pitchFamily="34" charset="0"/>
                <a:cs typeface="Segoe UI Semibold" panose="020B0702040204020203" pitchFamily="34" charset="0"/>
              </a:rPr>
              <a:t>  </a:t>
            </a:r>
          </a:p>
        </p:txBody>
      </p:sp>
    </p:spTree>
    <p:extLst>
      <p:ext uri="{BB962C8B-B14F-4D97-AF65-F5344CB8AC3E}">
        <p14:creationId xmlns:p14="http://schemas.microsoft.com/office/powerpoint/2010/main" val="404488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Anti-Money Laundering (AML) FSI scenario</a:t>
            </a:r>
            <a:br>
              <a:rPr lang="en-US" dirty="0"/>
            </a:br>
            <a:r>
              <a:rPr lang="en-US" sz="2400" dirty="0">
                <a:solidFill>
                  <a:srgbClr val="0070C0"/>
                </a:solidFill>
                <a:latin typeface="+mn-lt"/>
              </a:rPr>
              <a:t>“Confidential” first/third party apps</a:t>
            </a:r>
            <a:endParaRPr lang="fr-FR" sz="2800" dirty="0"/>
          </a:p>
        </p:txBody>
      </p:sp>
      <p:sp>
        <p:nvSpPr>
          <p:cNvPr id="41" name="Rectangle 40">
            <a:extLst>
              <a:ext uri="{FF2B5EF4-FFF2-40B4-BE49-F238E27FC236}">
                <a16:creationId xmlns:a16="http://schemas.microsoft.com/office/drawing/2014/main" id="{27890E66-C5DE-4F5F-8ABC-973AE4477460}"/>
              </a:ext>
            </a:extLst>
          </p:cNvPr>
          <p:cNvSpPr/>
          <p:nvPr/>
        </p:nvSpPr>
        <p:spPr bwMode="auto">
          <a:xfrm>
            <a:off x="0" y="1263395"/>
            <a:ext cx="12434711" cy="393136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8140C9A-6413-4FC8-9A23-DAE2082CDE03}"/>
              </a:ext>
            </a:extLst>
          </p:cNvPr>
          <p:cNvSpPr txBox="1"/>
          <p:nvPr/>
        </p:nvSpPr>
        <p:spPr>
          <a:xfrm>
            <a:off x="22598" y="5468236"/>
            <a:ext cx="12434711"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How</a:t>
            </a:r>
            <a:r>
              <a:rPr kumimoji="0" lang="en-US" sz="2400" b="1" i="0" u="none" strike="noStrike" kern="0" cap="none" spc="0" normalizeH="0" baseline="0" noProof="0" dirty="0">
                <a:ln>
                  <a:noFill/>
                </a:ln>
                <a:gradFill>
                  <a:gsLst>
                    <a:gs pos="2917">
                      <a:srgbClr val="3C3C41"/>
                    </a:gs>
                    <a:gs pos="30000">
                      <a:srgbClr val="3C3C41"/>
                    </a:gs>
                  </a:gsLst>
                  <a:lin ang="5400000" scaled="0"/>
                </a:gradFill>
                <a:effectLst/>
                <a:uLnTx/>
                <a:uFillTx/>
              </a:rPr>
              <a:t> </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do you trace the movement of funds across multiple banks, without giving access to the data?</a:t>
            </a:r>
          </a:p>
        </p:txBody>
      </p:sp>
      <p:grpSp>
        <p:nvGrpSpPr>
          <p:cNvPr id="43" name="Group 42">
            <a:extLst>
              <a:ext uri="{FF2B5EF4-FFF2-40B4-BE49-F238E27FC236}">
                <a16:creationId xmlns:a16="http://schemas.microsoft.com/office/drawing/2014/main" id="{C35D2AD4-ECB6-4038-9FFC-176736E860C5}"/>
              </a:ext>
            </a:extLst>
          </p:cNvPr>
          <p:cNvGrpSpPr/>
          <p:nvPr/>
        </p:nvGrpSpPr>
        <p:grpSpPr>
          <a:xfrm>
            <a:off x="3944409" y="1887187"/>
            <a:ext cx="4545892" cy="3220150"/>
            <a:chOff x="3368363" y="1825451"/>
            <a:chExt cx="4545892" cy="3220150"/>
          </a:xfrm>
        </p:grpSpPr>
        <p:sp>
          <p:nvSpPr>
            <p:cNvPr id="44" name="TextBox 43">
              <a:extLst>
                <a:ext uri="{FF2B5EF4-FFF2-40B4-BE49-F238E27FC236}">
                  <a16:creationId xmlns:a16="http://schemas.microsoft.com/office/drawing/2014/main" id="{9D7C228A-DBF8-44B1-8A59-B0F428556A7F}"/>
                </a:ext>
              </a:extLst>
            </p:cNvPr>
            <p:cNvSpPr txBox="1"/>
            <p:nvPr/>
          </p:nvSpPr>
          <p:spPr>
            <a:xfrm>
              <a:off x="5152629" y="2274056"/>
              <a:ext cx="376750" cy="380010"/>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endParaRPr kumimoji="0" lang="en-US" sz="1632" b="0" i="0" u="none" strike="noStrike" kern="0" cap="none" spc="0" normalizeH="0" baseline="-25000" noProof="0">
                <a:ln>
                  <a:noFill/>
                </a:ln>
                <a:solidFill>
                  <a:srgbClr val="000000"/>
                </a:solidFill>
                <a:effectLst/>
                <a:uLnTx/>
                <a:uFillTx/>
              </a:endParaRPr>
            </a:p>
          </p:txBody>
        </p:sp>
        <p:pic>
          <p:nvPicPr>
            <p:cNvPr id="45" name="Graphic 44" descr="Court">
              <a:extLst>
                <a:ext uri="{FF2B5EF4-FFF2-40B4-BE49-F238E27FC236}">
                  <a16:creationId xmlns:a16="http://schemas.microsoft.com/office/drawing/2014/main" id="{76EA019E-EC13-47C8-9028-6B070BD40C5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7536" y="2127072"/>
              <a:ext cx="718547" cy="718547"/>
            </a:xfrm>
            <a:prstGeom prst="rect">
              <a:avLst/>
            </a:prstGeom>
          </p:spPr>
        </p:pic>
        <p:grpSp>
          <p:nvGrpSpPr>
            <p:cNvPr id="46" name="Group 45">
              <a:extLst>
                <a:ext uri="{FF2B5EF4-FFF2-40B4-BE49-F238E27FC236}">
                  <a16:creationId xmlns:a16="http://schemas.microsoft.com/office/drawing/2014/main" id="{998C3056-52C3-41F9-8468-EA41FFBC999A}"/>
                </a:ext>
              </a:extLst>
            </p:cNvPr>
            <p:cNvGrpSpPr/>
            <p:nvPr/>
          </p:nvGrpSpPr>
          <p:grpSpPr>
            <a:xfrm>
              <a:off x="4036504" y="1825451"/>
              <a:ext cx="3877751" cy="3220150"/>
              <a:chOff x="8054968" y="2026676"/>
              <a:chExt cx="3802064" cy="3157297"/>
            </a:xfrm>
          </p:grpSpPr>
          <p:sp>
            <p:nvSpPr>
              <p:cNvPr id="62" name="TextBox 61">
                <a:extLst>
                  <a:ext uri="{FF2B5EF4-FFF2-40B4-BE49-F238E27FC236}">
                    <a16:creationId xmlns:a16="http://schemas.microsoft.com/office/drawing/2014/main" id="{2BD7F864-3DF6-411D-A646-DBAE4551F343}"/>
                  </a:ext>
                </a:extLst>
              </p:cNvPr>
              <p:cNvSpPr txBox="1"/>
              <p:nvPr/>
            </p:nvSpPr>
            <p:spPr>
              <a:xfrm>
                <a:off x="9315314" y="2026676"/>
                <a:ext cx="679295"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1</a:t>
                </a:r>
              </a:p>
            </p:txBody>
          </p:sp>
          <p:sp>
            <p:nvSpPr>
              <p:cNvPr id="63" name="Title 1">
                <a:extLst>
                  <a:ext uri="{FF2B5EF4-FFF2-40B4-BE49-F238E27FC236}">
                    <a16:creationId xmlns:a16="http://schemas.microsoft.com/office/drawing/2014/main" id="{165BB4E0-5005-4310-90C8-784D20E2BEC7}"/>
                  </a:ext>
                </a:extLst>
              </p:cNvPr>
              <p:cNvSpPr txBox="1">
                <a:spLocks/>
              </p:cNvSpPr>
              <p:nvPr/>
            </p:nvSpPr>
            <p:spPr>
              <a:xfrm>
                <a:off x="8740341" y="3463667"/>
                <a:ext cx="1865023" cy="603795"/>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32597" rtl="0" eaLnBrk="1" fontAlgn="auto" latinLnBrk="0" hangingPunct="1">
                  <a:lnSpc>
                    <a:spcPct val="90000"/>
                  </a:lnSpc>
                  <a:spcBef>
                    <a:spcPct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j-ea"/>
                    <a:cs typeface="Segoe UI" panose="020B0502040204020203" pitchFamily="34" charset="0"/>
                  </a:rPr>
                  <a:t>Network</a:t>
                </a:r>
                <a:endParaRPr kumimoji="0" lang="en-US" sz="2040" b="0" i="0" u="none" strike="noStrike" kern="1200" cap="none" spc="0" normalizeH="0" baseline="-25000" noProof="0">
                  <a:ln>
                    <a:noFill/>
                  </a:ln>
                  <a:solidFill>
                    <a:srgbClr val="000000"/>
                  </a:solidFill>
                  <a:effectLst/>
                  <a:uLnTx/>
                  <a:uFillTx/>
                  <a:latin typeface="Segoe UI Semibold"/>
                  <a:ea typeface="+mj-ea"/>
                  <a:cs typeface="Segoe UI" panose="020B0502040204020203" pitchFamily="34" charset="0"/>
                </a:endParaRPr>
              </a:p>
            </p:txBody>
          </p:sp>
          <p:sp>
            <p:nvSpPr>
              <p:cNvPr id="64" name="TextBox 63">
                <a:extLst>
                  <a:ext uri="{FF2B5EF4-FFF2-40B4-BE49-F238E27FC236}">
                    <a16:creationId xmlns:a16="http://schemas.microsoft.com/office/drawing/2014/main" id="{21154EBA-C51C-430B-8CD8-31594723B8AF}"/>
                  </a:ext>
                </a:extLst>
              </p:cNvPr>
              <p:cNvSpPr txBox="1"/>
              <p:nvPr/>
            </p:nvSpPr>
            <p:spPr>
              <a:xfrm>
                <a:off x="11152589" y="3367553"/>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2</a:t>
                </a:r>
              </a:p>
            </p:txBody>
          </p:sp>
          <p:sp>
            <p:nvSpPr>
              <p:cNvPr id="65" name="TextBox 64">
                <a:extLst>
                  <a:ext uri="{FF2B5EF4-FFF2-40B4-BE49-F238E27FC236}">
                    <a16:creationId xmlns:a16="http://schemas.microsoft.com/office/drawing/2014/main" id="{E0D011F9-BCFB-4A11-9F9B-245A26486B1A}"/>
                  </a:ext>
                </a:extLst>
              </p:cNvPr>
              <p:cNvSpPr txBox="1"/>
              <p:nvPr/>
            </p:nvSpPr>
            <p:spPr>
              <a:xfrm>
                <a:off x="10634053" y="4888238"/>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3</a:t>
                </a:r>
              </a:p>
            </p:txBody>
          </p:sp>
          <p:sp>
            <p:nvSpPr>
              <p:cNvPr id="66" name="TextBox 65">
                <a:extLst>
                  <a:ext uri="{FF2B5EF4-FFF2-40B4-BE49-F238E27FC236}">
                    <a16:creationId xmlns:a16="http://schemas.microsoft.com/office/drawing/2014/main" id="{A6AD6525-8B56-4B48-803F-8BA8ACE5F16D}"/>
                  </a:ext>
                </a:extLst>
              </p:cNvPr>
              <p:cNvSpPr txBox="1"/>
              <p:nvPr/>
            </p:nvSpPr>
            <p:spPr>
              <a:xfrm>
                <a:off x="8054968" y="4888239"/>
                <a:ext cx="709158"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4</a:t>
                </a:r>
              </a:p>
            </p:txBody>
          </p:sp>
        </p:grpSp>
        <p:pic>
          <p:nvPicPr>
            <p:cNvPr id="47" name="Graphic 46" descr="Court">
              <a:extLst>
                <a:ext uri="{FF2B5EF4-FFF2-40B4-BE49-F238E27FC236}">
                  <a16:creationId xmlns:a16="http://schemas.microsoft.com/office/drawing/2014/main" id="{DDD4D303-7D1F-4C26-9A36-24530A5EF7D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7076" y="2968048"/>
              <a:ext cx="718547" cy="718547"/>
            </a:xfrm>
            <a:prstGeom prst="rect">
              <a:avLst/>
            </a:prstGeom>
          </p:spPr>
        </p:pic>
        <p:pic>
          <p:nvPicPr>
            <p:cNvPr id="48" name="Graphic 47" descr="Court">
              <a:extLst>
                <a:ext uri="{FF2B5EF4-FFF2-40B4-BE49-F238E27FC236}">
                  <a16:creationId xmlns:a16="http://schemas.microsoft.com/office/drawing/2014/main" id="{430F644D-B0F9-44F7-BCB8-DFDE968FE07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063" y="4180344"/>
              <a:ext cx="718547" cy="718547"/>
            </a:xfrm>
            <a:prstGeom prst="rect">
              <a:avLst/>
            </a:prstGeom>
          </p:spPr>
        </p:pic>
        <p:pic>
          <p:nvPicPr>
            <p:cNvPr id="49" name="Graphic 48" descr="Court">
              <a:extLst>
                <a:ext uri="{FF2B5EF4-FFF2-40B4-BE49-F238E27FC236}">
                  <a16:creationId xmlns:a16="http://schemas.microsoft.com/office/drawing/2014/main" id="{935F6BC4-9AEA-4B1F-8091-CE904366C3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7730" y="4205987"/>
              <a:ext cx="718547" cy="718547"/>
            </a:xfrm>
            <a:prstGeom prst="rect">
              <a:avLst/>
            </a:prstGeom>
          </p:spPr>
        </p:pic>
        <p:pic>
          <p:nvPicPr>
            <p:cNvPr id="50" name="Graphic 49" descr="Court">
              <a:extLst>
                <a:ext uri="{FF2B5EF4-FFF2-40B4-BE49-F238E27FC236}">
                  <a16:creationId xmlns:a16="http://schemas.microsoft.com/office/drawing/2014/main" id="{1A8692F8-F827-4165-9A5A-6C53068FFB9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8526" y="3003691"/>
              <a:ext cx="718547" cy="718547"/>
            </a:xfrm>
            <a:prstGeom prst="rect">
              <a:avLst/>
            </a:prstGeom>
          </p:spPr>
        </p:pic>
        <p:sp>
          <p:nvSpPr>
            <p:cNvPr id="51" name="TextBox 50">
              <a:extLst>
                <a:ext uri="{FF2B5EF4-FFF2-40B4-BE49-F238E27FC236}">
                  <a16:creationId xmlns:a16="http://schemas.microsoft.com/office/drawing/2014/main" id="{ABEF4AC7-DF25-4B39-9320-2CBB01280E10}"/>
                </a:ext>
              </a:extLst>
            </p:cNvPr>
            <p:cNvSpPr txBox="1"/>
            <p:nvPr/>
          </p:nvSpPr>
          <p:spPr>
            <a:xfrm>
              <a:off x="3368363" y="3176510"/>
              <a:ext cx="718466" cy="3016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5</a:t>
              </a:r>
            </a:p>
          </p:txBody>
        </p:sp>
        <p:cxnSp>
          <p:nvCxnSpPr>
            <p:cNvPr id="52" name="Straight Arrow Connector 51">
              <a:extLst>
                <a:ext uri="{FF2B5EF4-FFF2-40B4-BE49-F238E27FC236}">
                  <a16:creationId xmlns:a16="http://schemas.microsoft.com/office/drawing/2014/main" id="{6A4E668E-B8EF-48AD-B13C-9EE99143161E}"/>
                </a:ext>
              </a:extLst>
            </p:cNvPr>
            <p:cNvCxnSpPr>
              <a:cxnSpLocks/>
            </p:cNvCxnSpPr>
            <p:nvPr/>
          </p:nvCxnSpPr>
          <p:spPr>
            <a:xfrm flipV="1">
              <a:off x="4652157" y="2628522"/>
              <a:ext cx="522453" cy="362274"/>
            </a:xfrm>
            <a:prstGeom prst="straightConnector1">
              <a:avLst/>
            </a:prstGeom>
            <a:noFill/>
            <a:ln w="19050" cap="flat" cmpd="sng" algn="ctr">
              <a:solidFill>
                <a:srgbClr val="0078D3"/>
              </a:solidFill>
              <a:prstDash val="solid"/>
              <a:headEnd type="none"/>
              <a:tailEnd type="arrow"/>
            </a:ln>
            <a:effectLst/>
          </p:spPr>
        </p:cxnSp>
        <p:cxnSp>
          <p:nvCxnSpPr>
            <p:cNvPr id="53" name="Straight Arrow Connector 52">
              <a:extLst>
                <a:ext uri="{FF2B5EF4-FFF2-40B4-BE49-F238E27FC236}">
                  <a16:creationId xmlns:a16="http://schemas.microsoft.com/office/drawing/2014/main" id="{A7ECA094-A2F3-432B-8B27-7EC916363141}"/>
                </a:ext>
              </a:extLst>
            </p:cNvPr>
            <p:cNvCxnSpPr>
              <a:cxnSpLocks/>
            </p:cNvCxnSpPr>
            <p:nvPr/>
          </p:nvCxnSpPr>
          <p:spPr>
            <a:xfrm>
              <a:off x="6126566" y="2568052"/>
              <a:ext cx="521562" cy="403465"/>
            </a:xfrm>
            <a:prstGeom prst="straightConnector1">
              <a:avLst/>
            </a:prstGeom>
            <a:noFill/>
            <a:ln w="19050" cap="flat" cmpd="sng" algn="ctr">
              <a:solidFill>
                <a:srgbClr val="0078D3"/>
              </a:solidFill>
              <a:prstDash val="solid"/>
              <a:headEnd type="none"/>
              <a:tailEnd type="arrow"/>
            </a:ln>
            <a:effectLst/>
          </p:spPr>
        </p:cxnSp>
        <p:cxnSp>
          <p:nvCxnSpPr>
            <p:cNvPr id="54" name="Straight Arrow Connector 53">
              <a:extLst>
                <a:ext uri="{FF2B5EF4-FFF2-40B4-BE49-F238E27FC236}">
                  <a16:creationId xmlns:a16="http://schemas.microsoft.com/office/drawing/2014/main" id="{34A1F12D-D2A3-40B9-9FFD-760AD2D0DD59}"/>
                </a:ext>
              </a:extLst>
            </p:cNvPr>
            <p:cNvCxnSpPr>
              <a:cxnSpLocks/>
            </p:cNvCxnSpPr>
            <p:nvPr/>
          </p:nvCxnSpPr>
          <p:spPr>
            <a:xfrm flipH="1">
              <a:off x="5321940" y="4634002"/>
              <a:ext cx="658879" cy="1"/>
            </a:xfrm>
            <a:prstGeom prst="straightConnector1">
              <a:avLst/>
            </a:prstGeom>
            <a:noFill/>
            <a:ln w="19050" cap="flat" cmpd="sng" algn="ctr">
              <a:solidFill>
                <a:srgbClr val="0078D3"/>
              </a:solidFill>
              <a:prstDash val="solid"/>
              <a:headEnd type="none"/>
              <a:tailEnd type="arrow"/>
            </a:ln>
            <a:effectLst/>
          </p:spPr>
        </p:cxnSp>
        <p:cxnSp>
          <p:nvCxnSpPr>
            <p:cNvPr id="55" name="Straight Arrow Connector 54">
              <a:extLst>
                <a:ext uri="{FF2B5EF4-FFF2-40B4-BE49-F238E27FC236}">
                  <a16:creationId xmlns:a16="http://schemas.microsoft.com/office/drawing/2014/main" id="{16A14070-E20C-4072-AFDB-9C6A93DDC7E9}"/>
                </a:ext>
              </a:extLst>
            </p:cNvPr>
            <p:cNvCxnSpPr>
              <a:cxnSpLocks/>
            </p:cNvCxnSpPr>
            <p:nvPr/>
          </p:nvCxnSpPr>
          <p:spPr>
            <a:xfrm flipH="1">
              <a:off x="6612766" y="3796398"/>
              <a:ext cx="303964" cy="451575"/>
            </a:xfrm>
            <a:prstGeom prst="straightConnector1">
              <a:avLst/>
            </a:prstGeom>
            <a:noFill/>
            <a:ln w="19050" cap="flat" cmpd="sng" algn="ctr">
              <a:solidFill>
                <a:srgbClr val="0078D3"/>
              </a:solidFill>
              <a:prstDash val="solid"/>
              <a:headEnd type="none"/>
              <a:tailEnd type="arrow"/>
            </a:ln>
            <a:effectLst/>
          </p:spPr>
        </p:cxnSp>
        <p:cxnSp>
          <p:nvCxnSpPr>
            <p:cNvPr id="56" name="Straight Arrow Connector 55">
              <a:extLst>
                <a:ext uri="{FF2B5EF4-FFF2-40B4-BE49-F238E27FC236}">
                  <a16:creationId xmlns:a16="http://schemas.microsoft.com/office/drawing/2014/main" id="{A52E1090-375C-4E4A-A9E8-169A1E4CDA0A}"/>
                </a:ext>
              </a:extLst>
            </p:cNvPr>
            <p:cNvCxnSpPr>
              <a:cxnSpLocks/>
            </p:cNvCxnSpPr>
            <p:nvPr/>
          </p:nvCxnSpPr>
          <p:spPr>
            <a:xfrm flipH="1" flipV="1">
              <a:off x="4351502" y="3735279"/>
              <a:ext cx="295047" cy="445065"/>
            </a:xfrm>
            <a:prstGeom prst="straightConnector1">
              <a:avLst/>
            </a:prstGeom>
            <a:noFill/>
            <a:ln w="19050" cap="flat" cmpd="sng" algn="ctr">
              <a:solidFill>
                <a:srgbClr val="0078D3"/>
              </a:solidFill>
              <a:prstDash val="solid"/>
              <a:headEnd type="none"/>
              <a:tailEnd type="arrow"/>
            </a:ln>
            <a:effectLst/>
          </p:spPr>
        </p:cxnSp>
        <p:sp>
          <p:nvSpPr>
            <p:cNvPr id="57" name="TextBox 56">
              <a:extLst>
                <a:ext uri="{FF2B5EF4-FFF2-40B4-BE49-F238E27FC236}">
                  <a16:creationId xmlns:a16="http://schemas.microsoft.com/office/drawing/2014/main" id="{5AB3E8FB-468F-40C4-8473-E0063344056D}"/>
                </a:ext>
              </a:extLst>
            </p:cNvPr>
            <p:cNvSpPr txBox="1"/>
            <p:nvPr/>
          </p:nvSpPr>
          <p:spPr>
            <a:xfrm>
              <a:off x="5524659" y="4201932"/>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58" name="TextBox 57">
              <a:extLst>
                <a:ext uri="{FF2B5EF4-FFF2-40B4-BE49-F238E27FC236}">
                  <a16:creationId xmlns:a16="http://schemas.microsoft.com/office/drawing/2014/main" id="{97896FCA-BF9F-4706-8ACB-B34536C60D3D}"/>
                </a:ext>
              </a:extLst>
            </p:cNvPr>
            <p:cNvSpPr txBox="1"/>
            <p:nvPr/>
          </p:nvSpPr>
          <p:spPr>
            <a:xfrm>
              <a:off x="6580992" y="3642568"/>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59" name="TextBox 58">
              <a:extLst>
                <a:ext uri="{FF2B5EF4-FFF2-40B4-BE49-F238E27FC236}">
                  <a16:creationId xmlns:a16="http://schemas.microsoft.com/office/drawing/2014/main" id="{301DAA72-9911-4A74-8B13-3501B8AD233E}"/>
                </a:ext>
              </a:extLst>
            </p:cNvPr>
            <p:cNvSpPr txBox="1"/>
            <p:nvPr/>
          </p:nvSpPr>
          <p:spPr>
            <a:xfrm>
              <a:off x="6228564" y="2305553"/>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60" name="TextBox 59">
              <a:extLst>
                <a:ext uri="{FF2B5EF4-FFF2-40B4-BE49-F238E27FC236}">
                  <a16:creationId xmlns:a16="http://schemas.microsoft.com/office/drawing/2014/main" id="{FBED4CE7-FEE1-41CA-9279-F03AC36450B4}"/>
                </a:ext>
              </a:extLst>
            </p:cNvPr>
            <p:cNvSpPr txBox="1"/>
            <p:nvPr/>
          </p:nvSpPr>
          <p:spPr>
            <a:xfrm>
              <a:off x="4705844" y="2413836"/>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61" name="TextBox 60">
              <a:extLst>
                <a:ext uri="{FF2B5EF4-FFF2-40B4-BE49-F238E27FC236}">
                  <a16:creationId xmlns:a16="http://schemas.microsoft.com/office/drawing/2014/main" id="{9EC6323D-5A72-4D42-9428-246AD5E017C4}"/>
                </a:ext>
              </a:extLst>
            </p:cNvPr>
            <p:cNvSpPr txBox="1"/>
            <p:nvPr/>
          </p:nvSpPr>
          <p:spPr>
            <a:xfrm>
              <a:off x="4467870" y="3604455"/>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grpSp>
      <p:sp>
        <p:nvSpPr>
          <p:cNvPr id="67" name="TextBox 66">
            <a:extLst>
              <a:ext uri="{FF2B5EF4-FFF2-40B4-BE49-F238E27FC236}">
                <a16:creationId xmlns:a16="http://schemas.microsoft.com/office/drawing/2014/main" id="{A2E70000-859E-4FBD-AB60-3BB95E879F4E}"/>
              </a:ext>
            </a:extLst>
          </p:cNvPr>
          <p:cNvSpPr txBox="1"/>
          <p:nvPr/>
        </p:nvSpPr>
        <p:spPr>
          <a:xfrm>
            <a:off x="2626293" y="1263389"/>
            <a:ext cx="9174846" cy="517065"/>
          </a:xfrm>
          <a:prstGeom prst="rect">
            <a:avLst/>
          </a:prstGeom>
          <a:noFill/>
        </p:spPr>
        <p:txBody>
          <a:bodyPr wrap="square" lIns="182880" tIns="146304" rIns="182880" bIns="146304" rtlCol="0" anchor="t">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a:t>
            </a:r>
            <a:r>
              <a:rPr kumimoji="0" lang="en-US" sz="1600" b="1" i="0" u="sng" strike="noStrike" kern="0" cap="none" spc="0" normalizeH="0" baseline="0" noProof="0">
                <a:ln>
                  <a:noFill/>
                </a:ln>
                <a:gradFill>
                  <a:gsLst>
                    <a:gs pos="2917">
                      <a:srgbClr val="3C3C41"/>
                    </a:gs>
                    <a:gs pos="30000">
                      <a:srgbClr val="3C3C41"/>
                    </a:gs>
                  </a:gsLst>
                  <a:lin ang="5400000" scaled="0"/>
                </a:gradFill>
                <a:effectLst/>
                <a:uLnTx/>
                <a:uFillTx/>
              </a:rPr>
              <a:t>1.5 tn</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 laundered annually, $</a:t>
            </a:r>
            <a:r>
              <a:rPr kumimoji="0" lang="en-US" sz="1600" b="1" i="0" u="sng" strike="noStrike" kern="0" cap="none" spc="0" normalizeH="0" baseline="0" noProof="0">
                <a:ln>
                  <a:noFill/>
                </a:ln>
                <a:gradFill>
                  <a:gsLst>
                    <a:gs pos="2917">
                      <a:srgbClr val="3C3C41"/>
                    </a:gs>
                    <a:gs pos="30000">
                      <a:srgbClr val="3C3C41"/>
                    </a:gs>
                  </a:gsLst>
                  <a:lin ang="5400000" scaled="0"/>
                </a:gradFill>
                <a:effectLst/>
                <a:uLnTx/>
                <a:uFillTx/>
              </a:rPr>
              <a:t>320 bn </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spent by banks in fines so far</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cs typeface="Segoe UI"/>
              </a:rPr>
              <a:t> and still spending…</a:t>
            </a:r>
            <a:endPar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endParaRPr>
          </a:p>
        </p:txBody>
      </p:sp>
      <p:sp>
        <p:nvSpPr>
          <p:cNvPr id="68" name="TextBox 67">
            <a:extLst>
              <a:ext uri="{FF2B5EF4-FFF2-40B4-BE49-F238E27FC236}">
                <a16:creationId xmlns:a16="http://schemas.microsoft.com/office/drawing/2014/main" id="{549E7306-A547-4CC2-B97D-E9C31747E5A7}"/>
              </a:ext>
            </a:extLst>
          </p:cNvPr>
          <p:cNvSpPr txBox="1"/>
          <p:nvPr/>
        </p:nvSpPr>
        <p:spPr>
          <a:xfrm>
            <a:off x="661169" y="2571909"/>
            <a:ext cx="3460011" cy="16342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gradFill>
                  <a:gsLst>
                    <a:gs pos="2917">
                      <a:srgbClr val="3C3C41"/>
                    </a:gs>
                    <a:gs pos="30000">
                      <a:srgbClr val="3C3C41"/>
                    </a:gs>
                  </a:gsLst>
                  <a:lin ang="5400000" scaled="0"/>
                </a:gradFill>
                <a:effectLst/>
                <a:uLnTx/>
                <a:uFillTx/>
              </a:rPr>
              <a:t>Collaboration Challenges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Highly Sensitive Datasets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Regulations and Compliance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No way to analyze data without giving access </a:t>
            </a:r>
          </a:p>
        </p:txBody>
      </p:sp>
      <p:sp>
        <p:nvSpPr>
          <p:cNvPr id="69" name="TextBox 68">
            <a:extLst>
              <a:ext uri="{FF2B5EF4-FFF2-40B4-BE49-F238E27FC236}">
                <a16:creationId xmlns:a16="http://schemas.microsoft.com/office/drawing/2014/main" id="{29C9772E-79B9-4576-8EF0-1C6B054373B2}"/>
              </a:ext>
            </a:extLst>
          </p:cNvPr>
          <p:cNvSpPr txBox="1"/>
          <p:nvPr/>
        </p:nvSpPr>
        <p:spPr>
          <a:xfrm>
            <a:off x="8846451" y="2583867"/>
            <a:ext cx="3460011" cy="111415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gradFill>
                  <a:gsLst>
                    <a:gs pos="2917">
                      <a:srgbClr val="3C3C41"/>
                    </a:gs>
                    <a:gs pos="30000">
                      <a:srgbClr val="3C3C41"/>
                    </a:gs>
                  </a:gsLst>
                  <a:lin ang="5400000" scaled="0"/>
                </a:gradFill>
                <a:effectLst/>
                <a:uLnTx/>
                <a:uFillTx/>
              </a:rPr>
              <a:t>Outcome </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&lt;1% of AML gets flagged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~90% False Positives in alerts</a:t>
            </a:r>
          </a:p>
        </p:txBody>
      </p:sp>
    </p:spTree>
    <p:extLst>
      <p:ext uri="{BB962C8B-B14F-4D97-AF65-F5344CB8AC3E}">
        <p14:creationId xmlns:p14="http://schemas.microsoft.com/office/powerpoint/2010/main" val="14345275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Anti-Money Laundering (AML) FSI scenario</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a:t>
            </a:r>
            <a:endParaRPr lang="fr-FR" sz="2800" dirty="0"/>
          </a:p>
        </p:txBody>
      </p:sp>
      <p:sp>
        <p:nvSpPr>
          <p:cNvPr id="42" name="TextBox 41">
            <a:extLst>
              <a:ext uri="{FF2B5EF4-FFF2-40B4-BE49-F238E27FC236}">
                <a16:creationId xmlns:a16="http://schemas.microsoft.com/office/drawing/2014/main" id="{C8140C9A-6413-4FC8-9A23-DAE2082CDE03}"/>
              </a:ext>
            </a:extLst>
          </p:cNvPr>
          <p:cNvSpPr txBox="1"/>
          <p:nvPr/>
        </p:nvSpPr>
        <p:spPr>
          <a:xfrm>
            <a:off x="22598" y="5468236"/>
            <a:ext cx="12434711"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Create a complete picture of movement of funds using enclaves </a:t>
            </a:r>
          </a:p>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while maintaining confidentiality</a:t>
            </a:r>
          </a:p>
        </p:txBody>
      </p:sp>
      <p:sp>
        <p:nvSpPr>
          <p:cNvPr id="114" name="Rectangle 113">
            <a:extLst>
              <a:ext uri="{FF2B5EF4-FFF2-40B4-BE49-F238E27FC236}">
                <a16:creationId xmlns:a16="http://schemas.microsoft.com/office/drawing/2014/main" id="{D3FC05AD-18B6-4809-81FE-C56EF167C728}"/>
              </a:ext>
            </a:extLst>
          </p:cNvPr>
          <p:cNvSpPr/>
          <p:nvPr/>
        </p:nvSpPr>
        <p:spPr bwMode="auto">
          <a:xfrm>
            <a:off x="10347" y="1301124"/>
            <a:ext cx="12434711" cy="393136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AED486B1-9442-446B-9150-392625D7EBAB}"/>
              </a:ext>
            </a:extLst>
          </p:cNvPr>
          <p:cNvSpPr txBox="1"/>
          <p:nvPr/>
        </p:nvSpPr>
        <p:spPr>
          <a:xfrm>
            <a:off x="1" y="1244976"/>
            <a:ext cx="12434710" cy="517065"/>
          </a:xfrm>
          <a:prstGeom prst="rect">
            <a:avLst/>
          </a:prstGeom>
          <a:noFill/>
        </p:spPr>
        <p:txBody>
          <a:bodyPr wrap="square" lIns="182880" tIns="146304" rIns="182880" bIns="146304" rtlCol="0" anchor="t">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Trusted Execution Environments (Enclaves) make multi-party analysis possible, while maintaining confidentiality</a:t>
            </a:r>
          </a:p>
        </p:txBody>
      </p:sp>
      <p:sp>
        <p:nvSpPr>
          <p:cNvPr id="116" name="TextBox 115">
            <a:extLst>
              <a:ext uri="{FF2B5EF4-FFF2-40B4-BE49-F238E27FC236}">
                <a16:creationId xmlns:a16="http://schemas.microsoft.com/office/drawing/2014/main" id="{1B9FADC2-6114-4554-ABB1-CCB962E8C018}"/>
              </a:ext>
            </a:extLst>
          </p:cNvPr>
          <p:cNvSpPr txBox="1"/>
          <p:nvPr/>
        </p:nvSpPr>
        <p:spPr>
          <a:xfrm>
            <a:off x="376906" y="2583504"/>
            <a:ext cx="3774606" cy="16342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3C3C41"/>
                    </a:gs>
                    <a:gs pos="30000">
                      <a:srgbClr val="3C3C41"/>
                    </a:gs>
                  </a:gsLst>
                  <a:lin ang="5400000" scaled="0"/>
                </a:gradFill>
                <a:effectLst/>
                <a:uLnTx/>
                <a:uFillTx/>
              </a:rPr>
              <a:t>Confidential Computing allows  </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Run agreed upon analytics on the combined, sensitive dataset.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Insights without giving access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Meet confidentiality requirements</a:t>
            </a:r>
          </a:p>
        </p:txBody>
      </p:sp>
      <p:sp>
        <p:nvSpPr>
          <p:cNvPr id="117" name="TextBox 116">
            <a:extLst>
              <a:ext uri="{FF2B5EF4-FFF2-40B4-BE49-F238E27FC236}">
                <a16:creationId xmlns:a16="http://schemas.microsoft.com/office/drawing/2014/main" id="{D88C5517-2C60-4ECE-80E4-9C9A6D3DE456}"/>
              </a:ext>
            </a:extLst>
          </p:cNvPr>
          <p:cNvSpPr txBox="1"/>
          <p:nvPr/>
        </p:nvSpPr>
        <p:spPr>
          <a:xfrm>
            <a:off x="8494759" y="2560457"/>
            <a:ext cx="3460011" cy="14126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3C3C41"/>
                    </a:gs>
                    <a:gs pos="30000">
                      <a:srgbClr val="3C3C41"/>
                    </a:gs>
                  </a:gsLst>
                  <a:lin ang="5400000" scaled="0"/>
                </a:gradFill>
                <a:effectLst/>
                <a:uLnTx/>
                <a:uFillTx/>
              </a:rPr>
              <a:t>Outcome </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Increase detection rates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Reduce false positives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Iterative learnings</a:t>
            </a:r>
          </a:p>
        </p:txBody>
      </p:sp>
      <p:grpSp>
        <p:nvGrpSpPr>
          <p:cNvPr id="118" name="Group 117">
            <a:extLst>
              <a:ext uri="{FF2B5EF4-FFF2-40B4-BE49-F238E27FC236}">
                <a16:creationId xmlns:a16="http://schemas.microsoft.com/office/drawing/2014/main" id="{D719EA59-B6BA-4370-90B0-6C1817AD1728}"/>
              </a:ext>
            </a:extLst>
          </p:cNvPr>
          <p:cNvGrpSpPr/>
          <p:nvPr/>
        </p:nvGrpSpPr>
        <p:grpSpPr>
          <a:xfrm>
            <a:off x="3922737" y="1963076"/>
            <a:ext cx="4545892" cy="3220150"/>
            <a:chOff x="3375239" y="1727206"/>
            <a:chExt cx="4545892" cy="3220150"/>
          </a:xfrm>
        </p:grpSpPr>
        <p:sp>
          <p:nvSpPr>
            <p:cNvPr id="119" name="TextBox 118">
              <a:extLst>
                <a:ext uri="{FF2B5EF4-FFF2-40B4-BE49-F238E27FC236}">
                  <a16:creationId xmlns:a16="http://schemas.microsoft.com/office/drawing/2014/main" id="{97CC045E-12C6-4B80-A3CF-DCA28172AEC8}"/>
                </a:ext>
              </a:extLst>
            </p:cNvPr>
            <p:cNvSpPr txBox="1"/>
            <p:nvPr/>
          </p:nvSpPr>
          <p:spPr>
            <a:xfrm>
              <a:off x="5159505" y="2175811"/>
              <a:ext cx="376750" cy="380010"/>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endParaRPr kumimoji="0" lang="en-US" sz="1632" b="0" i="0" u="none" strike="noStrike" kern="0" cap="none" spc="0" normalizeH="0" baseline="-25000" noProof="0">
                <a:ln>
                  <a:noFill/>
                </a:ln>
                <a:solidFill>
                  <a:srgbClr val="000000"/>
                </a:solidFill>
                <a:effectLst/>
                <a:uLnTx/>
                <a:uFillTx/>
              </a:endParaRPr>
            </a:p>
          </p:txBody>
        </p:sp>
        <p:pic>
          <p:nvPicPr>
            <p:cNvPr id="120" name="Graphic 119" descr="Court">
              <a:extLst>
                <a:ext uri="{FF2B5EF4-FFF2-40B4-BE49-F238E27FC236}">
                  <a16:creationId xmlns:a16="http://schemas.microsoft.com/office/drawing/2014/main" id="{8DC0F4C8-7B4C-445F-8840-AE76ADF873A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6059" y="2043867"/>
              <a:ext cx="718547" cy="718547"/>
            </a:xfrm>
            <a:prstGeom prst="rect">
              <a:avLst/>
            </a:prstGeom>
          </p:spPr>
        </p:pic>
        <p:grpSp>
          <p:nvGrpSpPr>
            <p:cNvPr id="121" name="Group 120">
              <a:extLst>
                <a:ext uri="{FF2B5EF4-FFF2-40B4-BE49-F238E27FC236}">
                  <a16:creationId xmlns:a16="http://schemas.microsoft.com/office/drawing/2014/main" id="{C37E255C-C52C-4808-A439-8FB323B7BC97}"/>
                </a:ext>
              </a:extLst>
            </p:cNvPr>
            <p:cNvGrpSpPr/>
            <p:nvPr/>
          </p:nvGrpSpPr>
          <p:grpSpPr>
            <a:xfrm>
              <a:off x="4043380" y="1727206"/>
              <a:ext cx="3877751" cy="3220150"/>
              <a:chOff x="8054968" y="2026676"/>
              <a:chExt cx="3802064" cy="3157297"/>
            </a:xfrm>
          </p:grpSpPr>
          <p:sp>
            <p:nvSpPr>
              <p:cNvPr id="154" name="TextBox 153">
                <a:extLst>
                  <a:ext uri="{FF2B5EF4-FFF2-40B4-BE49-F238E27FC236}">
                    <a16:creationId xmlns:a16="http://schemas.microsoft.com/office/drawing/2014/main" id="{1C7B02E7-813C-4508-B662-C35A779E7FAB}"/>
                  </a:ext>
                </a:extLst>
              </p:cNvPr>
              <p:cNvSpPr txBox="1"/>
              <p:nvPr/>
            </p:nvSpPr>
            <p:spPr>
              <a:xfrm>
                <a:off x="9315314" y="2026676"/>
                <a:ext cx="679295"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1</a:t>
                </a:r>
              </a:p>
            </p:txBody>
          </p:sp>
          <p:sp>
            <p:nvSpPr>
              <p:cNvPr id="155" name="TextBox 154">
                <a:extLst>
                  <a:ext uri="{FF2B5EF4-FFF2-40B4-BE49-F238E27FC236}">
                    <a16:creationId xmlns:a16="http://schemas.microsoft.com/office/drawing/2014/main" id="{E4FCAB75-3588-4FD7-9F19-17209DEC9299}"/>
                  </a:ext>
                </a:extLst>
              </p:cNvPr>
              <p:cNvSpPr txBox="1"/>
              <p:nvPr/>
            </p:nvSpPr>
            <p:spPr>
              <a:xfrm>
                <a:off x="11152589" y="3367553"/>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2</a:t>
                </a:r>
              </a:p>
            </p:txBody>
          </p:sp>
          <p:sp>
            <p:nvSpPr>
              <p:cNvPr id="156" name="TextBox 155">
                <a:extLst>
                  <a:ext uri="{FF2B5EF4-FFF2-40B4-BE49-F238E27FC236}">
                    <a16:creationId xmlns:a16="http://schemas.microsoft.com/office/drawing/2014/main" id="{BEC89F1B-A5B0-4528-A552-019FA79E0019}"/>
                  </a:ext>
                </a:extLst>
              </p:cNvPr>
              <p:cNvSpPr txBox="1"/>
              <p:nvPr/>
            </p:nvSpPr>
            <p:spPr>
              <a:xfrm>
                <a:off x="10634053" y="4888238"/>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3</a:t>
                </a:r>
              </a:p>
            </p:txBody>
          </p:sp>
          <p:sp>
            <p:nvSpPr>
              <p:cNvPr id="157" name="TextBox 156">
                <a:extLst>
                  <a:ext uri="{FF2B5EF4-FFF2-40B4-BE49-F238E27FC236}">
                    <a16:creationId xmlns:a16="http://schemas.microsoft.com/office/drawing/2014/main" id="{0DCE2C56-539A-4C09-8F64-FCD2960D8C4B}"/>
                  </a:ext>
                </a:extLst>
              </p:cNvPr>
              <p:cNvSpPr txBox="1"/>
              <p:nvPr/>
            </p:nvSpPr>
            <p:spPr>
              <a:xfrm>
                <a:off x="8054968" y="4888239"/>
                <a:ext cx="709158"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4</a:t>
                </a:r>
              </a:p>
            </p:txBody>
          </p:sp>
        </p:grpSp>
        <p:pic>
          <p:nvPicPr>
            <p:cNvPr id="122" name="Graphic 121" descr="Court">
              <a:extLst>
                <a:ext uri="{FF2B5EF4-FFF2-40B4-BE49-F238E27FC236}">
                  <a16:creationId xmlns:a16="http://schemas.microsoft.com/office/drawing/2014/main" id="{D449225A-A29F-4820-A9F5-72690C9845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3952" y="2869803"/>
              <a:ext cx="718547" cy="718547"/>
            </a:xfrm>
            <a:prstGeom prst="rect">
              <a:avLst/>
            </a:prstGeom>
          </p:spPr>
        </p:pic>
        <p:pic>
          <p:nvPicPr>
            <p:cNvPr id="123" name="Graphic 122" descr="Court">
              <a:extLst>
                <a:ext uri="{FF2B5EF4-FFF2-40B4-BE49-F238E27FC236}">
                  <a16:creationId xmlns:a16="http://schemas.microsoft.com/office/drawing/2014/main" id="{935DF4B7-C3E7-467D-AFDD-06C16AFD2BC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2939" y="4082099"/>
              <a:ext cx="718547" cy="718547"/>
            </a:xfrm>
            <a:prstGeom prst="rect">
              <a:avLst/>
            </a:prstGeom>
          </p:spPr>
        </p:pic>
        <p:pic>
          <p:nvPicPr>
            <p:cNvPr id="124" name="Graphic 123" descr="Court">
              <a:extLst>
                <a:ext uri="{FF2B5EF4-FFF2-40B4-BE49-F238E27FC236}">
                  <a16:creationId xmlns:a16="http://schemas.microsoft.com/office/drawing/2014/main" id="{AFA652E9-9A6B-47C5-B0DD-026B112091A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4606" y="4107742"/>
              <a:ext cx="718547" cy="718547"/>
            </a:xfrm>
            <a:prstGeom prst="rect">
              <a:avLst/>
            </a:prstGeom>
          </p:spPr>
        </p:pic>
        <p:pic>
          <p:nvPicPr>
            <p:cNvPr id="125" name="Graphic 124" descr="Court">
              <a:extLst>
                <a:ext uri="{FF2B5EF4-FFF2-40B4-BE49-F238E27FC236}">
                  <a16:creationId xmlns:a16="http://schemas.microsoft.com/office/drawing/2014/main" id="{43EB7E53-2839-480E-9D16-DDC698054B3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413" y="2926506"/>
              <a:ext cx="718547" cy="718547"/>
            </a:xfrm>
            <a:prstGeom prst="rect">
              <a:avLst/>
            </a:prstGeom>
          </p:spPr>
        </p:pic>
        <p:sp>
          <p:nvSpPr>
            <p:cNvPr id="126" name="TextBox 125">
              <a:extLst>
                <a:ext uri="{FF2B5EF4-FFF2-40B4-BE49-F238E27FC236}">
                  <a16:creationId xmlns:a16="http://schemas.microsoft.com/office/drawing/2014/main" id="{C01DBA95-D2DC-40D1-A72D-651C699FAD89}"/>
                </a:ext>
              </a:extLst>
            </p:cNvPr>
            <p:cNvSpPr txBox="1"/>
            <p:nvPr/>
          </p:nvSpPr>
          <p:spPr>
            <a:xfrm>
              <a:off x="3375239" y="3078265"/>
              <a:ext cx="718466" cy="3016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5</a:t>
              </a:r>
            </a:p>
          </p:txBody>
        </p:sp>
        <p:sp>
          <p:nvSpPr>
            <p:cNvPr id="127" name="Rounded Rectangle 296">
              <a:extLst>
                <a:ext uri="{FF2B5EF4-FFF2-40B4-BE49-F238E27FC236}">
                  <a16:creationId xmlns:a16="http://schemas.microsoft.com/office/drawing/2014/main" id="{5DB63592-47DD-48B1-96B1-CC38085F6DE6}"/>
                </a:ext>
              </a:extLst>
            </p:cNvPr>
            <p:cNvSpPr/>
            <p:nvPr/>
          </p:nvSpPr>
          <p:spPr>
            <a:xfrm>
              <a:off x="5043667" y="3159147"/>
              <a:ext cx="1348274" cy="563858"/>
            </a:xfrm>
            <a:prstGeom prst="roundRect">
              <a:avLst>
                <a:gd name="adj" fmla="val 4359"/>
              </a:avLst>
            </a:prstGeom>
            <a:solidFill>
              <a:srgbClr val="EBEBEB">
                <a:lumMod val="90000"/>
                <a:alpha val="55000"/>
              </a:srgbClr>
            </a:solidFill>
            <a:ln w="9525" cap="flat" cmpd="sng" algn="ctr">
              <a:noFill/>
              <a:prstDash val="solid"/>
            </a:ln>
            <a:effectLst/>
          </p:spPr>
          <p:txBody>
            <a:bodyPr rtlCol="0" anchor="t"/>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48" b="0" i="0" u="none" strike="noStrike" kern="0" cap="none" spc="0" normalizeH="0" baseline="0" noProof="0">
                  <a:ln>
                    <a:noFill/>
                  </a:ln>
                  <a:solidFill>
                    <a:prstClr val="black"/>
                  </a:solidFill>
                  <a:effectLst/>
                  <a:uLnTx/>
                  <a:uFillTx/>
                </a:rPr>
                <a:t>Confidential Machine Learning running in Enclave</a:t>
              </a:r>
            </a:p>
          </p:txBody>
        </p:sp>
        <p:pic>
          <p:nvPicPr>
            <p:cNvPr id="128" name="Picture 127">
              <a:extLst>
                <a:ext uri="{FF2B5EF4-FFF2-40B4-BE49-F238E27FC236}">
                  <a16:creationId xmlns:a16="http://schemas.microsoft.com/office/drawing/2014/main" id="{13DA5A97-D76E-4EF0-910B-C9B09B356BF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82347" y="3023788"/>
              <a:ext cx="243479" cy="243479"/>
            </a:xfrm>
            <a:prstGeom prst="rect">
              <a:avLst/>
            </a:prstGeom>
          </p:spPr>
        </p:pic>
        <p:grpSp>
          <p:nvGrpSpPr>
            <p:cNvPr id="129" name="Group 128">
              <a:extLst>
                <a:ext uri="{FF2B5EF4-FFF2-40B4-BE49-F238E27FC236}">
                  <a16:creationId xmlns:a16="http://schemas.microsoft.com/office/drawing/2014/main" id="{117F0742-E19E-486C-8D0F-536208E62EC6}"/>
                </a:ext>
              </a:extLst>
            </p:cNvPr>
            <p:cNvGrpSpPr/>
            <p:nvPr/>
          </p:nvGrpSpPr>
          <p:grpSpPr>
            <a:xfrm>
              <a:off x="5762018" y="2682879"/>
              <a:ext cx="605178" cy="470477"/>
              <a:chOff x="8968931" y="2483900"/>
              <a:chExt cx="595015" cy="470477"/>
            </a:xfrm>
          </p:grpSpPr>
          <p:grpSp>
            <p:nvGrpSpPr>
              <p:cNvPr id="150" name="Group 149">
                <a:extLst>
                  <a:ext uri="{FF2B5EF4-FFF2-40B4-BE49-F238E27FC236}">
                    <a16:creationId xmlns:a16="http://schemas.microsoft.com/office/drawing/2014/main" id="{092D070E-A11B-446D-8CC1-3D5B0437DD93}"/>
                  </a:ext>
                </a:extLst>
              </p:cNvPr>
              <p:cNvGrpSpPr/>
              <p:nvPr/>
            </p:nvGrpSpPr>
            <p:grpSpPr>
              <a:xfrm>
                <a:off x="8968931" y="2483900"/>
                <a:ext cx="151227" cy="240843"/>
                <a:chOff x="35608461" y="-1876758"/>
                <a:chExt cx="803910" cy="1522944"/>
              </a:xfrm>
            </p:grpSpPr>
            <p:sp>
              <p:nvSpPr>
                <p:cNvPr id="152" name="Freeform: Shape 151">
                  <a:extLst>
                    <a:ext uri="{FF2B5EF4-FFF2-40B4-BE49-F238E27FC236}">
                      <a16:creationId xmlns:a16="http://schemas.microsoft.com/office/drawing/2014/main" id="{2C0E1003-6483-4037-90FA-D2BD4A827B12}"/>
                    </a:ext>
                  </a:extLst>
                </p:cNvPr>
                <p:cNvSpPr/>
                <p:nvPr/>
              </p:nvSpPr>
              <p:spPr bwMode="auto">
                <a:xfrm rot="18901731">
                  <a:off x="3560846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53" name="Oval 152">
                  <a:extLst>
                    <a:ext uri="{FF2B5EF4-FFF2-40B4-BE49-F238E27FC236}">
                      <a16:creationId xmlns:a16="http://schemas.microsoft.com/office/drawing/2014/main" id="{7CB65CAD-73CA-4399-98BB-B525549FA86B}"/>
                    </a:ext>
                  </a:extLst>
                </p:cNvPr>
                <p:cNvSpPr/>
                <p:nvPr/>
              </p:nvSpPr>
              <p:spPr bwMode="auto">
                <a:xfrm>
                  <a:off x="35747401" y="-1491613"/>
                  <a:ext cx="137853"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51" name="TextBox 150">
                <a:extLst>
                  <a:ext uri="{FF2B5EF4-FFF2-40B4-BE49-F238E27FC236}">
                    <a16:creationId xmlns:a16="http://schemas.microsoft.com/office/drawing/2014/main" id="{462CFCC7-9EEE-4A0C-8FEE-5671A6550245}"/>
                  </a:ext>
                </a:extLst>
              </p:cNvPr>
              <p:cNvSpPr txBox="1"/>
              <p:nvPr/>
            </p:nvSpPr>
            <p:spPr>
              <a:xfrm>
                <a:off x="8991072"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1</a:t>
                </a:r>
              </a:p>
            </p:txBody>
          </p:sp>
        </p:grpSp>
        <p:grpSp>
          <p:nvGrpSpPr>
            <p:cNvPr id="130" name="Group 129">
              <a:extLst>
                <a:ext uri="{FF2B5EF4-FFF2-40B4-BE49-F238E27FC236}">
                  <a16:creationId xmlns:a16="http://schemas.microsoft.com/office/drawing/2014/main" id="{143404D3-5E80-47BD-BA93-AA08D62BB2FD}"/>
                </a:ext>
              </a:extLst>
            </p:cNvPr>
            <p:cNvGrpSpPr/>
            <p:nvPr/>
          </p:nvGrpSpPr>
          <p:grpSpPr>
            <a:xfrm>
              <a:off x="6601896" y="3539903"/>
              <a:ext cx="646440" cy="446773"/>
              <a:chOff x="8968929" y="2461458"/>
              <a:chExt cx="635584" cy="446773"/>
            </a:xfrm>
          </p:grpSpPr>
          <p:grpSp>
            <p:nvGrpSpPr>
              <p:cNvPr id="146" name="Group 145">
                <a:extLst>
                  <a:ext uri="{FF2B5EF4-FFF2-40B4-BE49-F238E27FC236}">
                    <a16:creationId xmlns:a16="http://schemas.microsoft.com/office/drawing/2014/main" id="{95544733-1C75-4692-8E29-2B61C2563FCC}"/>
                  </a:ext>
                </a:extLst>
              </p:cNvPr>
              <p:cNvGrpSpPr/>
              <p:nvPr/>
            </p:nvGrpSpPr>
            <p:grpSpPr>
              <a:xfrm>
                <a:off x="8968929" y="2483900"/>
                <a:ext cx="151227" cy="240843"/>
                <a:chOff x="35608451" y="-1876758"/>
                <a:chExt cx="803910" cy="1522944"/>
              </a:xfrm>
            </p:grpSpPr>
            <p:sp>
              <p:nvSpPr>
                <p:cNvPr id="148" name="Freeform: Shape 147">
                  <a:extLst>
                    <a:ext uri="{FF2B5EF4-FFF2-40B4-BE49-F238E27FC236}">
                      <a16:creationId xmlns:a16="http://schemas.microsoft.com/office/drawing/2014/main" id="{3AD6A709-5F96-4487-8275-4C035F357A7A}"/>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9" name="Oval 148">
                  <a:extLst>
                    <a:ext uri="{FF2B5EF4-FFF2-40B4-BE49-F238E27FC236}">
                      <a16:creationId xmlns:a16="http://schemas.microsoft.com/office/drawing/2014/main" id="{14FEE182-3AF5-4EB7-A9EF-91485ACE2F7B}"/>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47" name="TextBox 146">
                <a:extLst>
                  <a:ext uri="{FF2B5EF4-FFF2-40B4-BE49-F238E27FC236}">
                    <a16:creationId xmlns:a16="http://schemas.microsoft.com/office/drawing/2014/main" id="{523485DB-BA74-4AB7-8BC0-CC6423B9A8BC}"/>
                  </a:ext>
                </a:extLst>
              </p:cNvPr>
              <p:cNvSpPr txBox="1"/>
              <p:nvPr/>
            </p:nvSpPr>
            <p:spPr>
              <a:xfrm>
                <a:off x="9031639" y="2461458"/>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2</a:t>
                </a:r>
              </a:p>
            </p:txBody>
          </p:sp>
        </p:grpSp>
        <p:grpSp>
          <p:nvGrpSpPr>
            <p:cNvPr id="131" name="Group 130">
              <a:extLst>
                <a:ext uri="{FF2B5EF4-FFF2-40B4-BE49-F238E27FC236}">
                  <a16:creationId xmlns:a16="http://schemas.microsoft.com/office/drawing/2014/main" id="{3AE81D63-42A0-4B54-8009-B523B8D7A096}"/>
                </a:ext>
              </a:extLst>
            </p:cNvPr>
            <p:cNvGrpSpPr/>
            <p:nvPr/>
          </p:nvGrpSpPr>
          <p:grpSpPr>
            <a:xfrm>
              <a:off x="5950225" y="3939305"/>
              <a:ext cx="605177" cy="470477"/>
              <a:chOff x="8968929" y="2483900"/>
              <a:chExt cx="595014" cy="470477"/>
            </a:xfrm>
          </p:grpSpPr>
          <p:grpSp>
            <p:nvGrpSpPr>
              <p:cNvPr id="142" name="Group 141">
                <a:extLst>
                  <a:ext uri="{FF2B5EF4-FFF2-40B4-BE49-F238E27FC236}">
                    <a16:creationId xmlns:a16="http://schemas.microsoft.com/office/drawing/2014/main" id="{77744AE2-8B29-4A6F-BCFF-6DFAA7F975D1}"/>
                  </a:ext>
                </a:extLst>
              </p:cNvPr>
              <p:cNvGrpSpPr/>
              <p:nvPr/>
            </p:nvGrpSpPr>
            <p:grpSpPr>
              <a:xfrm>
                <a:off x="8968929" y="2483900"/>
                <a:ext cx="151227" cy="240843"/>
                <a:chOff x="35608451" y="-1876758"/>
                <a:chExt cx="803910" cy="1522944"/>
              </a:xfrm>
            </p:grpSpPr>
            <p:sp>
              <p:nvSpPr>
                <p:cNvPr id="144" name="Freeform: Shape 143">
                  <a:extLst>
                    <a:ext uri="{FF2B5EF4-FFF2-40B4-BE49-F238E27FC236}">
                      <a16:creationId xmlns:a16="http://schemas.microsoft.com/office/drawing/2014/main" id="{05145F97-2FF0-4A60-8682-16D9E7CD8B04}"/>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5" name="Oval 144">
                  <a:extLst>
                    <a:ext uri="{FF2B5EF4-FFF2-40B4-BE49-F238E27FC236}">
                      <a16:creationId xmlns:a16="http://schemas.microsoft.com/office/drawing/2014/main" id="{79AE328C-4560-43F2-AD0E-CA57F97F4B6A}"/>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43" name="TextBox 142">
                <a:extLst>
                  <a:ext uri="{FF2B5EF4-FFF2-40B4-BE49-F238E27FC236}">
                    <a16:creationId xmlns:a16="http://schemas.microsoft.com/office/drawing/2014/main" id="{9F402F2C-A2FE-4974-98FC-6E8B4B40A14E}"/>
                  </a:ext>
                </a:extLst>
              </p:cNvPr>
              <p:cNvSpPr txBox="1"/>
              <p:nvPr/>
            </p:nvSpPr>
            <p:spPr>
              <a:xfrm>
                <a:off x="8991069"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3</a:t>
                </a:r>
              </a:p>
            </p:txBody>
          </p:sp>
        </p:grpSp>
        <p:grpSp>
          <p:nvGrpSpPr>
            <p:cNvPr id="132" name="Group 131">
              <a:extLst>
                <a:ext uri="{FF2B5EF4-FFF2-40B4-BE49-F238E27FC236}">
                  <a16:creationId xmlns:a16="http://schemas.microsoft.com/office/drawing/2014/main" id="{D58C060D-4ED6-4D36-92D0-C80DB9ED2D54}"/>
                </a:ext>
              </a:extLst>
            </p:cNvPr>
            <p:cNvGrpSpPr/>
            <p:nvPr/>
          </p:nvGrpSpPr>
          <p:grpSpPr>
            <a:xfrm>
              <a:off x="4802499" y="3939832"/>
              <a:ext cx="605177" cy="470477"/>
              <a:chOff x="8968929" y="2483900"/>
              <a:chExt cx="595014" cy="470477"/>
            </a:xfrm>
          </p:grpSpPr>
          <p:grpSp>
            <p:nvGrpSpPr>
              <p:cNvPr id="138" name="Group 137">
                <a:extLst>
                  <a:ext uri="{FF2B5EF4-FFF2-40B4-BE49-F238E27FC236}">
                    <a16:creationId xmlns:a16="http://schemas.microsoft.com/office/drawing/2014/main" id="{38709DF8-31E1-425B-8673-564199AA1897}"/>
                  </a:ext>
                </a:extLst>
              </p:cNvPr>
              <p:cNvGrpSpPr/>
              <p:nvPr/>
            </p:nvGrpSpPr>
            <p:grpSpPr>
              <a:xfrm>
                <a:off x="8968929" y="2483900"/>
                <a:ext cx="151227" cy="240843"/>
                <a:chOff x="35608451" y="-1876758"/>
                <a:chExt cx="803910" cy="1522944"/>
              </a:xfrm>
            </p:grpSpPr>
            <p:sp>
              <p:nvSpPr>
                <p:cNvPr id="140" name="Freeform: Shape 139">
                  <a:extLst>
                    <a:ext uri="{FF2B5EF4-FFF2-40B4-BE49-F238E27FC236}">
                      <a16:creationId xmlns:a16="http://schemas.microsoft.com/office/drawing/2014/main" id="{4E1B0D0B-D6F2-41D2-A7C1-75CDD27EF66C}"/>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1" name="Oval 140">
                  <a:extLst>
                    <a:ext uri="{FF2B5EF4-FFF2-40B4-BE49-F238E27FC236}">
                      <a16:creationId xmlns:a16="http://schemas.microsoft.com/office/drawing/2014/main" id="{76879D3E-EBE9-43A4-A777-330F89E82631}"/>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39" name="TextBox 138">
                <a:extLst>
                  <a:ext uri="{FF2B5EF4-FFF2-40B4-BE49-F238E27FC236}">
                    <a16:creationId xmlns:a16="http://schemas.microsoft.com/office/drawing/2014/main" id="{AF73B2FE-6D96-4AD7-AFD5-005F4CCB1BCC}"/>
                  </a:ext>
                </a:extLst>
              </p:cNvPr>
              <p:cNvSpPr txBox="1"/>
              <p:nvPr/>
            </p:nvSpPr>
            <p:spPr>
              <a:xfrm>
                <a:off x="8991069"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4</a:t>
                </a:r>
              </a:p>
            </p:txBody>
          </p:sp>
        </p:grpSp>
        <p:grpSp>
          <p:nvGrpSpPr>
            <p:cNvPr id="133" name="Group 132">
              <a:extLst>
                <a:ext uri="{FF2B5EF4-FFF2-40B4-BE49-F238E27FC236}">
                  <a16:creationId xmlns:a16="http://schemas.microsoft.com/office/drawing/2014/main" id="{443A20DE-6762-48CF-8345-D51292DDF49C}"/>
                </a:ext>
              </a:extLst>
            </p:cNvPr>
            <p:cNvGrpSpPr/>
            <p:nvPr/>
          </p:nvGrpSpPr>
          <p:grpSpPr>
            <a:xfrm>
              <a:off x="4551069" y="3497851"/>
              <a:ext cx="605697" cy="446773"/>
              <a:chOff x="8968929" y="2439217"/>
              <a:chExt cx="595527" cy="446773"/>
            </a:xfrm>
          </p:grpSpPr>
          <p:grpSp>
            <p:nvGrpSpPr>
              <p:cNvPr id="134" name="Group 133">
                <a:extLst>
                  <a:ext uri="{FF2B5EF4-FFF2-40B4-BE49-F238E27FC236}">
                    <a16:creationId xmlns:a16="http://schemas.microsoft.com/office/drawing/2014/main" id="{E8DC32CA-DCCE-4388-A191-FDB335E690EB}"/>
                  </a:ext>
                </a:extLst>
              </p:cNvPr>
              <p:cNvGrpSpPr/>
              <p:nvPr/>
            </p:nvGrpSpPr>
            <p:grpSpPr>
              <a:xfrm>
                <a:off x="8968929" y="2483900"/>
                <a:ext cx="151227" cy="240843"/>
                <a:chOff x="35608451" y="-1876758"/>
                <a:chExt cx="803910" cy="1522944"/>
              </a:xfrm>
            </p:grpSpPr>
            <p:sp>
              <p:nvSpPr>
                <p:cNvPr id="136" name="Freeform: Shape 135">
                  <a:extLst>
                    <a:ext uri="{FF2B5EF4-FFF2-40B4-BE49-F238E27FC236}">
                      <a16:creationId xmlns:a16="http://schemas.microsoft.com/office/drawing/2014/main" id="{CF46199E-60B2-4DE5-A429-C98FB6B3E914}"/>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37" name="Oval 136">
                  <a:extLst>
                    <a:ext uri="{FF2B5EF4-FFF2-40B4-BE49-F238E27FC236}">
                      <a16:creationId xmlns:a16="http://schemas.microsoft.com/office/drawing/2014/main" id="{CC089F6D-593B-4B02-A542-D4E126CE339B}"/>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35" name="TextBox 134">
                <a:extLst>
                  <a:ext uri="{FF2B5EF4-FFF2-40B4-BE49-F238E27FC236}">
                    <a16:creationId xmlns:a16="http://schemas.microsoft.com/office/drawing/2014/main" id="{42E35D37-0085-41DA-869E-21839F2D3D68}"/>
                  </a:ext>
                </a:extLst>
              </p:cNvPr>
              <p:cNvSpPr txBox="1"/>
              <p:nvPr/>
            </p:nvSpPr>
            <p:spPr>
              <a:xfrm>
                <a:off x="8991582" y="2439217"/>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5</a:t>
                </a:r>
              </a:p>
            </p:txBody>
          </p:sp>
        </p:grpSp>
      </p:grpSp>
      <p:cxnSp>
        <p:nvCxnSpPr>
          <p:cNvPr id="158" name="Straight Arrow Connector 157">
            <a:extLst>
              <a:ext uri="{FF2B5EF4-FFF2-40B4-BE49-F238E27FC236}">
                <a16:creationId xmlns:a16="http://schemas.microsoft.com/office/drawing/2014/main" id="{5EC6CC86-27A2-4D15-9903-ADE5B27C2800}"/>
              </a:ext>
            </a:extLst>
          </p:cNvPr>
          <p:cNvCxnSpPr>
            <a:cxnSpLocks/>
          </p:cNvCxnSpPr>
          <p:nvPr/>
        </p:nvCxnSpPr>
        <p:spPr>
          <a:xfrm>
            <a:off x="6217356" y="2982202"/>
            <a:ext cx="0" cy="351845"/>
          </a:xfrm>
          <a:prstGeom prst="straightConnector1">
            <a:avLst/>
          </a:prstGeom>
          <a:noFill/>
          <a:ln w="28575" cap="flat" cmpd="sng" algn="ctr">
            <a:solidFill>
              <a:srgbClr val="0078D3"/>
            </a:solidFill>
            <a:prstDash val="solid"/>
            <a:headEnd type="triangle"/>
            <a:tailEnd type="triangle"/>
          </a:ln>
          <a:effectLst/>
        </p:spPr>
      </p:cxnSp>
      <p:cxnSp>
        <p:nvCxnSpPr>
          <p:cNvPr id="159" name="Straight Arrow Connector 158">
            <a:extLst>
              <a:ext uri="{FF2B5EF4-FFF2-40B4-BE49-F238E27FC236}">
                <a16:creationId xmlns:a16="http://schemas.microsoft.com/office/drawing/2014/main" id="{829BECB6-8E32-4468-A7E3-BF771C5E55B1}"/>
              </a:ext>
            </a:extLst>
          </p:cNvPr>
          <p:cNvCxnSpPr>
            <a:cxnSpLocks/>
          </p:cNvCxnSpPr>
          <p:nvPr/>
        </p:nvCxnSpPr>
        <p:spPr>
          <a:xfrm flipH="1" flipV="1">
            <a:off x="6935891" y="3602985"/>
            <a:ext cx="323984" cy="9062"/>
          </a:xfrm>
          <a:prstGeom prst="straightConnector1">
            <a:avLst/>
          </a:prstGeom>
          <a:noFill/>
          <a:ln w="28575" cap="flat" cmpd="sng" algn="ctr">
            <a:solidFill>
              <a:srgbClr val="0078D3"/>
            </a:solidFill>
            <a:prstDash val="solid"/>
            <a:headEnd type="triangle"/>
            <a:tailEnd type="triangle"/>
          </a:ln>
          <a:effectLst/>
        </p:spPr>
      </p:cxnSp>
      <p:cxnSp>
        <p:nvCxnSpPr>
          <p:cNvPr id="160" name="Straight Arrow Connector 159">
            <a:extLst>
              <a:ext uri="{FF2B5EF4-FFF2-40B4-BE49-F238E27FC236}">
                <a16:creationId xmlns:a16="http://schemas.microsoft.com/office/drawing/2014/main" id="{8E1298EE-9674-4C38-A9ED-143732D42DEF}"/>
              </a:ext>
            </a:extLst>
          </p:cNvPr>
          <p:cNvCxnSpPr>
            <a:cxnSpLocks/>
          </p:cNvCxnSpPr>
          <p:nvPr/>
        </p:nvCxnSpPr>
        <p:spPr>
          <a:xfrm flipH="1" flipV="1">
            <a:off x="5216813" y="3563311"/>
            <a:ext cx="323984" cy="9062"/>
          </a:xfrm>
          <a:prstGeom prst="straightConnector1">
            <a:avLst/>
          </a:prstGeom>
          <a:noFill/>
          <a:ln w="28575" cap="flat" cmpd="sng" algn="ctr">
            <a:solidFill>
              <a:srgbClr val="0078D3"/>
            </a:solidFill>
            <a:prstDash val="solid"/>
            <a:headEnd type="triangle"/>
            <a:tailEnd type="triangle"/>
          </a:ln>
          <a:effectLst/>
        </p:spPr>
      </p:cxnSp>
      <p:cxnSp>
        <p:nvCxnSpPr>
          <p:cNvPr id="161" name="Straight Arrow Connector 160">
            <a:extLst>
              <a:ext uri="{FF2B5EF4-FFF2-40B4-BE49-F238E27FC236}">
                <a16:creationId xmlns:a16="http://schemas.microsoft.com/office/drawing/2014/main" id="{605D6658-B974-4F92-AB68-BA40CFD3AABD}"/>
              </a:ext>
            </a:extLst>
          </p:cNvPr>
          <p:cNvCxnSpPr>
            <a:cxnSpLocks/>
          </p:cNvCxnSpPr>
          <p:nvPr/>
        </p:nvCxnSpPr>
        <p:spPr>
          <a:xfrm flipH="1">
            <a:off x="5559594" y="4058183"/>
            <a:ext cx="243065" cy="246846"/>
          </a:xfrm>
          <a:prstGeom prst="straightConnector1">
            <a:avLst/>
          </a:prstGeom>
          <a:noFill/>
          <a:ln w="28575" cap="flat" cmpd="sng" algn="ctr">
            <a:solidFill>
              <a:srgbClr val="0078D3"/>
            </a:solidFill>
            <a:prstDash val="solid"/>
            <a:headEnd type="triangle"/>
            <a:tailEnd type="triangle"/>
          </a:ln>
          <a:effectLst/>
        </p:spPr>
      </p:cxnSp>
      <p:cxnSp>
        <p:nvCxnSpPr>
          <p:cNvPr id="162" name="Straight Arrow Connector 161">
            <a:extLst>
              <a:ext uri="{FF2B5EF4-FFF2-40B4-BE49-F238E27FC236}">
                <a16:creationId xmlns:a16="http://schemas.microsoft.com/office/drawing/2014/main" id="{F7D375C3-B174-47D1-8DAE-5E03ACA5A8B4}"/>
              </a:ext>
            </a:extLst>
          </p:cNvPr>
          <p:cNvCxnSpPr>
            <a:cxnSpLocks/>
          </p:cNvCxnSpPr>
          <p:nvPr/>
        </p:nvCxnSpPr>
        <p:spPr>
          <a:xfrm>
            <a:off x="6642080" y="4018385"/>
            <a:ext cx="177628" cy="299584"/>
          </a:xfrm>
          <a:prstGeom prst="straightConnector1">
            <a:avLst/>
          </a:prstGeom>
          <a:noFill/>
          <a:ln w="28575" cap="flat" cmpd="sng" algn="ctr">
            <a:solidFill>
              <a:srgbClr val="0078D3"/>
            </a:solidFill>
            <a:prstDash val="solid"/>
            <a:headEnd type="triangle"/>
            <a:tailEnd type="triangle"/>
          </a:ln>
          <a:effectLst/>
        </p:spPr>
      </p:cxnSp>
    </p:spTree>
    <p:extLst>
      <p:ext uri="{BB962C8B-B14F-4D97-AF65-F5344CB8AC3E}">
        <p14:creationId xmlns:p14="http://schemas.microsoft.com/office/powerpoint/2010/main" val="5317248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dirty="0"/>
              <a:t>Healthcare scenarios</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fr-FR" dirty="0"/>
          </a:p>
        </p:txBody>
      </p:sp>
      <p:sp>
        <p:nvSpPr>
          <p:cNvPr id="3" name="Espace réservé du texte 2"/>
          <p:cNvSpPr>
            <a:spLocks noGrp="1"/>
          </p:cNvSpPr>
          <p:nvPr>
            <p:ph type="body" sz="quarter" idx="10"/>
          </p:nvPr>
        </p:nvSpPr>
        <p:spPr>
          <a:xfrm>
            <a:off x="274638" y="1212850"/>
            <a:ext cx="11887200" cy="2739211"/>
          </a:xfrm>
        </p:spPr>
        <p:txBody>
          <a:bodyPr>
            <a:normAutofit/>
          </a:bodyPr>
          <a:lstStyle/>
          <a:p>
            <a:pPr lvl="0">
              <a:spcBef>
                <a:spcPts val="1200"/>
              </a:spcBef>
            </a:pPr>
            <a:r>
              <a:rPr lang="en-US" dirty="0"/>
              <a:t>Partnered health facilities contribute private patient health data sets to train a ML model</a:t>
            </a:r>
          </a:p>
          <a:p>
            <a:pPr lvl="0">
              <a:spcBef>
                <a:spcPts val="1200"/>
              </a:spcBef>
            </a:pPr>
            <a:r>
              <a:rPr lang="en-US" dirty="0"/>
              <a:t>Each facility only sees their respective data sets (aka no one, not even cloud provider, can see all data or trained model, if necessary)</a:t>
            </a:r>
          </a:p>
          <a:p>
            <a:pPr lvl="0">
              <a:spcBef>
                <a:spcPts val="1200"/>
              </a:spcBef>
            </a:pPr>
            <a:r>
              <a:rPr lang="en-US" dirty="0"/>
              <a:t>All facilities benefit from using trained model</a:t>
            </a:r>
          </a:p>
        </p:txBody>
      </p:sp>
      <p:sp>
        <p:nvSpPr>
          <p:cNvPr id="156" name="Rectangle 155">
            <a:extLst>
              <a:ext uri="{FF2B5EF4-FFF2-40B4-BE49-F238E27FC236}">
                <a16:creationId xmlns:a16="http://schemas.microsoft.com/office/drawing/2014/main" id="{858AFDD0-957D-4DC4-AE5B-23D576C5E2A2}"/>
              </a:ext>
            </a:extLst>
          </p:cNvPr>
          <p:cNvSpPr/>
          <p:nvPr/>
        </p:nvSpPr>
        <p:spPr bwMode="auto">
          <a:xfrm>
            <a:off x="882" y="3394085"/>
            <a:ext cx="12434711" cy="3600439"/>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363A8E22-0968-413E-80A2-5CBBF7F110ED}"/>
              </a:ext>
            </a:extLst>
          </p:cNvPr>
          <p:cNvGrpSpPr/>
          <p:nvPr/>
        </p:nvGrpSpPr>
        <p:grpSpPr>
          <a:xfrm>
            <a:off x="4832707" y="3631372"/>
            <a:ext cx="2799154" cy="2903798"/>
            <a:chOff x="4832707" y="3631372"/>
            <a:chExt cx="2799154" cy="2903798"/>
          </a:xfrm>
        </p:grpSpPr>
        <p:sp>
          <p:nvSpPr>
            <p:cNvPr id="158" name="Rectangle 157">
              <a:extLst>
                <a:ext uri="{FF2B5EF4-FFF2-40B4-BE49-F238E27FC236}">
                  <a16:creationId xmlns:a16="http://schemas.microsoft.com/office/drawing/2014/main" id="{5B866D9A-B701-47E2-A7DC-16CEE48ACD0A}"/>
                </a:ext>
              </a:extLst>
            </p:cNvPr>
            <p:cNvSpPr/>
            <p:nvPr/>
          </p:nvSpPr>
          <p:spPr>
            <a:xfrm>
              <a:off x="4832707" y="3631372"/>
              <a:ext cx="2799154" cy="2903798"/>
            </a:xfrm>
            <a:prstGeom prst="rect">
              <a:avLst/>
            </a:prstGeom>
            <a:solidFill>
              <a:srgbClr val="FFFFFF">
                <a:lumMod val="85000"/>
              </a:srgbClr>
            </a:solidFill>
            <a:ln w="6350"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59" name="TextBox 158">
              <a:extLst>
                <a:ext uri="{FF2B5EF4-FFF2-40B4-BE49-F238E27FC236}">
                  <a16:creationId xmlns:a16="http://schemas.microsoft.com/office/drawing/2014/main" id="{BF430159-2C00-444C-A324-2B92FE055BF4}"/>
                </a:ext>
              </a:extLst>
            </p:cNvPr>
            <p:cNvSpPr txBox="1"/>
            <p:nvPr/>
          </p:nvSpPr>
          <p:spPr>
            <a:xfrm>
              <a:off x="5024218" y="6017368"/>
              <a:ext cx="2572833" cy="382308"/>
            </a:xfrm>
            <a:prstGeom prst="rect">
              <a:avLst/>
            </a:prstGeom>
            <a:noFill/>
            <a:extLst>
              <a:ext uri="{909E8E84-426E-40DD-AFC4-6F175D3DCCD1}">
                <a14:hiddenFill xmlns:a14="http://schemas.microsoft.com/office/drawing/2010/main">
                  <a:solidFill>
                    <a:srgbClr val="FFFFFF"/>
                  </a:solidFill>
                </a14:hiddenFill>
              </a:ext>
            </a:extLst>
          </p:spPr>
          <p:txBody>
            <a:bodyPr wrap="non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GB" sz="1836" b="0" i="0" u="none" strike="noStrike" kern="0" cap="none" spc="0" normalizeH="0" baseline="0" noProof="0" dirty="0">
                  <a:ln>
                    <a:noFill/>
                  </a:ln>
                  <a:solidFill>
                    <a:prstClr val="black"/>
                  </a:solidFill>
                  <a:effectLst/>
                  <a:uLnTx/>
                  <a:uFillTx/>
                  <a:cs typeface="Segoe UI Semilight" panose="020B0402040204020203" pitchFamily="34" charset="0"/>
                </a:rPr>
                <a:t>Host Operating System</a:t>
              </a:r>
            </a:p>
          </p:txBody>
        </p:sp>
        <p:sp>
          <p:nvSpPr>
            <p:cNvPr id="160" name="Rectangle 159">
              <a:extLst>
                <a:ext uri="{FF2B5EF4-FFF2-40B4-BE49-F238E27FC236}">
                  <a16:creationId xmlns:a16="http://schemas.microsoft.com/office/drawing/2014/main" id="{E16E1DA0-DC1A-4BF4-BF2E-8627D3FC9B1C}"/>
                </a:ext>
              </a:extLst>
            </p:cNvPr>
            <p:cNvSpPr/>
            <p:nvPr/>
          </p:nvSpPr>
          <p:spPr>
            <a:xfrm>
              <a:off x="5015200" y="3803726"/>
              <a:ext cx="2437445" cy="1174355"/>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61" name="Rectangle 160">
              <a:extLst>
                <a:ext uri="{FF2B5EF4-FFF2-40B4-BE49-F238E27FC236}">
                  <a16:creationId xmlns:a16="http://schemas.microsoft.com/office/drawing/2014/main" id="{B0D632CB-01C4-485C-B3CD-7F40E68A2169}"/>
                </a:ext>
              </a:extLst>
            </p:cNvPr>
            <p:cNvSpPr/>
            <p:nvPr/>
          </p:nvSpPr>
          <p:spPr>
            <a:xfrm>
              <a:off x="5753373" y="3937225"/>
              <a:ext cx="1564670" cy="664488"/>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 algorithm</a:t>
              </a:r>
            </a:p>
          </p:txBody>
        </p:sp>
        <p:sp>
          <p:nvSpPr>
            <p:cNvPr id="162" name="TextBox 161">
              <a:extLst>
                <a:ext uri="{FF2B5EF4-FFF2-40B4-BE49-F238E27FC236}">
                  <a16:creationId xmlns:a16="http://schemas.microsoft.com/office/drawing/2014/main" id="{55DDD507-80E0-4EC6-8A1B-225C6133AD8C}"/>
                </a:ext>
              </a:extLst>
            </p:cNvPr>
            <p:cNvSpPr txBox="1"/>
            <p:nvPr/>
          </p:nvSpPr>
          <p:spPr>
            <a:xfrm>
              <a:off x="5190034" y="3776178"/>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1</a:t>
              </a:r>
            </a:p>
          </p:txBody>
        </p:sp>
        <p:sp>
          <p:nvSpPr>
            <p:cNvPr id="163" name="TextBox 162">
              <a:extLst>
                <a:ext uri="{FF2B5EF4-FFF2-40B4-BE49-F238E27FC236}">
                  <a16:creationId xmlns:a16="http://schemas.microsoft.com/office/drawing/2014/main" id="{BDACE1E9-5DF3-4296-8200-7E6796449083}"/>
                </a:ext>
              </a:extLst>
            </p:cNvPr>
            <p:cNvSpPr txBox="1"/>
            <p:nvPr/>
          </p:nvSpPr>
          <p:spPr>
            <a:xfrm>
              <a:off x="5190034" y="4504105"/>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3</a:t>
              </a:r>
            </a:p>
          </p:txBody>
        </p:sp>
        <p:sp>
          <p:nvSpPr>
            <p:cNvPr id="164" name="TextBox 163">
              <a:extLst>
                <a:ext uri="{FF2B5EF4-FFF2-40B4-BE49-F238E27FC236}">
                  <a16:creationId xmlns:a16="http://schemas.microsoft.com/office/drawing/2014/main" id="{DE590F61-651A-453C-ABF8-A5BC845B5923}"/>
                </a:ext>
              </a:extLst>
            </p:cNvPr>
            <p:cNvSpPr txBox="1"/>
            <p:nvPr/>
          </p:nvSpPr>
          <p:spPr>
            <a:xfrm>
              <a:off x="5190034" y="4140142"/>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rPr>
                <a:t>K</a:t>
              </a:r>
              <a:r>
                <a:rPr kumimoji="0" lang="en-US" sz="1632" b="0" i="0" u="none" strike="noStrike" kern="0" cap="none" spc="0" normalizeH="0" baseline="-25000" noProof="0" dirty="0">
                  <a:ln>
                    <a:noFill/>
                  </a:ln>
                  <a:solidFill>
                    <a:srgbClr val="000000"/>
                  </a:solidFill>
                  <a:effectLst/>
                  <a:uLnTx/>
                  <a:uFillTx/>
                </a:rPr>
                <a:t>2</a:t>
              </a:r>
            </a:p>
          </p:txBody>
        </p:sp>
        <p:grpSp>
          <p:nvGrpSpPr>
            <p:cNvPr id="165" name="Group 164">
              <a:extLst>
                <a:ext uri="{FF2B5EF4-FFF2-40B4-BE49-F238E27FC236}">
                  <a16:creationId xmlns:a16="http://schemas.microsoft.com/office/drawing/2014/main" id="{1481A12A-935D-4182-BB0F-564AF741B8C2}"/>
                </a:ext>
              </a:extLst>
            </p:cNvPr>
            <p:cNvGrpSpPr/>
            <p:nvPr/>
          </p:nvGrpSpPr>
          <p:grpSpPr>
            <a:xfrm>
              <a:off x="7157065" y="4679849"/>
              <a:ext cx="373042" cy="373042"/>
              <a:chOff x="10133556" y="1298282"/>
              <a:chExt cx="477989" cy="477989"/>
            </a:xfrm>
          </p:grpSpPr>
          <p:sp>
            <p:nvSpPr>
              <p:cNvPr id="175" name="Oval 174">
                <a:extLst>
                  <a:ext uri="{FF2B5EF4-FFF2-40B4-BE49-F238E27FC236}">
                    <a16:creationId xmlns:a16="http://schemas.microsoft.com/office/drawing/2014/main" id="{CAAD71CE-D11F-464D-BA7B-1E4855499320}"/>
                  </a:ext>
                </a:extLst>
              </p:cNvPr>
              <p:cNvSpPr/>
              <p:nvPr/>
            </p:nvSpPr>
            <p:spPr bwMode="auto">
              <a:xfrm>
                <a:off x="10133556" y="1298282"/>
                <a:ext cx="477989" cy="477989"/>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6" name="lock">
                <a:extLst>
                  <a:ext uri="{FF2B5EF4-FFF2-40B4-BE49-F238E27FC236}">
                    <a16:creationId xmlns:a16="http://schemas.microsoft.com/office/drawing/2014/main" id="{7DDFAD6D-F881-4562-9D39-CD03BD5826AB}"/>
                  </a:ext>
                </a:extLst>
              </p:cNvPr>
              <p:cNvSpPr>
                <a:spLocks noChangeAspect="1" noEditPoints="1"/>
              </p:cNvSpPr>
              <p:nvPr/>
            </p:nvSpPr>
            <p:spPr bwMode="auto">
              <a:xfrm>
                <a:off x="10263201" y="1373991"/>
                <a:ext cx="218697" cy="29157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77" name="Rectangle 176">
                <a:extLst>
                  <a:ext uri="{FF2B5EF4-FFF2-40B4-BE49-F238E27FC236}">
                    <a16:creationId xmlns:a16="http://schemas.microsoft.com/office/drawing/2014/main" id="{00411895-149C-42E4-AAD2-10380D9FB840}"/>
                  </a:ext>
                </a:extLst>
              </p:cNvPr>
              <p:cNvSpPr/>
              <p:nvPr/>
            </p:nvSpPr>
            <p:spPr bwMode="auto">
              <a:xfrm>
                <a:off x="10263201" y="1510554"/>
                <a:ext cx="218698" cy="155015"/>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6" name="Group 165">
              <a:extLst>
                <a:ext uri="{FF2B5EF4-FFF2-40B4-BE49-F238E27FC236}">
                  <a16:creationId xmlns:a16="http://schemas.microsoft.com/office/drawing/2014/main" id="{5A4B44BF-B44B-440D-B182-867DAF8A02C3}"/>
                </a:ext>
              </a:extLst>
            </p:cNvPr>
            <p:cNvGrpSpPr/>
            <p:nvPr/>
          </p:nvGrpSpPr>
          <p:grpSpPr>
            <a:xfrm>
              <a:off x="5127577" y="3895439"/>
              <a:ext cx="158518" cy="286488"/>
              <a:chOff x="191543" y="2744210"/>
              <a:chExt cx="842668" cy="1522944"/>
            </a:xfrm>
          </p:grpSpPr>
          <p:sp>
            <p:nvSpPr>
              <p:cNvPr id="173" name="Freeform: Shape 172">
                <a:extLst>
                  <a:ext uri="{FF2B5EF4-FFF2-40B4-BE49-F238E27FC236}">
                    <a16:creationId xmlns:a16="http://schemas.microsoft.com/office/drawing/2014/main" id="{6625AE2D-D42B-46A9-9059-B54A12E5D3EF}"/>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4" name="Oval 173">
                <a:extLst>
                  <a:ext uri="{FF2B5EF4-FFF2-40B4-BE49-F238E27FC236}">
                    <a16:creationId xmlns:a16="http://schemas.microsoft.com/office/drawing/2014/main" id="{26AD433B-6273-4537-8802-FE222A415666}"/>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7" name="Group 166">
              <a:extLst>
                <a:ext uri="{FF2B5EF4-FFF2-40B4-BE49-F238E27FC236}">
                  <a16:creationId xmlns:a16="http://schemas.microsoft.com/office/drawing/2014/main" id="{80229CCB-82A9-42D4-9137-E8BE192AB6D5}"/>
                </a:ext>
              </a:extLst>
            </p:cNvPr>
            <p:cNvGrpSpPr/>
            <p:nvPr/>
          </p:nvGrpSpPr>
          <p:grpSpPr>
            <a:xfrm>
              <a:off x="5127577" y="4262373"/>
              <a:ext cx="158518" cy="286488"/>
              <a:chOff x="191543" y="2744210"/>
              <a:chExt cx="842668" cy="1522944"/>
            </a:xfrm>
          </p:grpSpPr>
          <p:sp>
            <p:nvSpPr>
              <p:cNvPr id="171" name="Freeform: Shape 170">
                <a:extLst>
                  <a:ext uri="{FF2B5EF4-FFF2-40B4-BE49-F238E27FC236}">
                    <a16:creationId xmlns:a16="http://schemas.microsoft.com/office/drawing/2014/main" id="{5B6CEEB2-69E7-41D0-9E2B-DC766DC8F281}"/>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2" name="Oval 171">
                <a:extLst>
                  <a:ext uri="{FF2B5EF4-FFF2-40B4-BE49-F238E27FC236}">
                    <a16:creationId xmlns:a16="http://schemas.microsoft.com/office/drawing/2014/main" id="{5335A533-A6EA-4B92-87A9-14F2E64687C0}"/>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8" name="Group 167">
              <a:extLst>
                <a:ext uri="{FF2B5EF4-FFF2-40B4-BE49-F238E27FC236}">
                  <a16:creationId xmlns:a16="http://schemas.microsoft.com/office/drawing/2014/main" id="{FEEBF210-C134-439D-AEB7-8AA7A8E3A274}"/>
                </a:ext>
              </a:extLst>
            </p:cNvPr>
            <p:cNvGrpSpPr/>
            <p:nvPr/>
          </p:nvGrpSpPr>
          <p:grpSpPr>
            <a:xfrm>
              <a:off x="5127577" y="4628569"/>
              <a:ext cx="158518" cy="286488"/>
              <a:chOff x="191543" y="2744210"/>
              <a:chExt cx="842668" cy="1522944"/>
            </a:xfrm>
          </p:grpSpPr>
          <p:sp>
            <p:nvSpPr>
              <p:cNvPr id="169" name="Freeform: Shape 168">
                <a:extLst>
                  <a:ext uri="{FF2B5EF4-FFF2-40B4-BE49-F238E27FC236}">
                    <a16:creationId xmlns:a16="http://schemas.microsoft.com/office/drawing/2014/main" id="{87176975-A396-4DC6-A422-6E3EEA80A5FE}"/>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0" name="Oval 169">
                <a:extLst>
                  <a:ext uri="{FF2B5EF4-FFF2-40B4-BE49-F238E27FC236}">
                    <a16:creationId xmlns:a16="http://schemas.microsoft.com/office/drawing/2014/main" id="{70D8E856-18B2-47BE-BA7C-8E8672FDD90A}"/>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178" name="Group 177">
            <a:extLst>
              <a:ext uri="{FF2B5EF4-FFF2-40B4-BE49-F238E27FC236}">
                <a16:creationId xmlns:a16="http://schemas.microsoft.com/office/drawing/2014/main" id="{C2D38CB9-63D4-40EE-8F46-CE4D0C6BFAE4}"/>
              </a:ext>
            </a:extLst>
          </p:cNvPr>
          <p:cNvGrpSpPr/>
          <p:nvPr/>
        </p:nvGrpSpPr>
        <p:grpSpPr>
          <a:xfrm>
            <a:off x="5182044" y="5339570"/>
            <a:ext cx="2197578" cy="738350"/>
            <a:chOff x="5182044" y="5339570"/>
            <a:chExt cx="2197578" cy="738350"/>
          </a:xfrm>
        </p:grpSpPr>
        <p:grpSp>
          <p:nvGrpSpPr>
            <p:cNvPr id="179" name="Group 178">
              <a:extLst>
                <a:ext uri="{FF2B5EF4-FFF2-40B4-BE49-F238E27FC236}">
                  <a16:creationId xmlns:a16="http://schemas.microsoft.com/office/drawing/2014/main" id="{467688DA-9522-425A-9E05-180F5D387A4B}"/>
                </a:ext>
              </a:extLst>
            </p:cNvPr>
            <p:cNvGrpSpPr/>
            <p:nvPr/>
          </p:nvGrpSpPr>
          <p:grpSpPr>
            <a:xfrm>
              <a:off x="5182044" y="5339570"/>
              <a:ext cx="604933" cy="738350"/>
              <a:chOff x="4417761" y="5213472"/>
              <a:chExt cx="593125" cy="723938"/>
            </a:xfrm>
          </p:grpSpPr>
          <p:sp>
            <p:nvSpPr>
              <p:cNvPr id="195" name="Flowchart: Multidocument 194">
                <a:extLst>
                  <a:ext uri="{FF2B5EF4-FFF2-40B4-BE49-F238E27FC236}">
                    <a16:creationId xmlns:a16="http://schemas.microsoft.com/office/drawing/2014/main" id="{7309D3F5-E68A-449B-93EB-0D062C1CEA94}"/>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EBA30E2A-BC0F-4CB0-97DE-29A4F0EE13B7}"/>
                  </a:ext>
                </a:extLst>
              </p:cNvPr>
              <p:cNvSpPr txBox="1"/>
              <p:nvPr/>
            </p:nvSpPr>
            <p:spPr>
              <a:xfrm>
                <a:off x="4473238" y="5448045"/>
                <a:ext cx="537648" cy="48936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1</a:t>
                </a:r>
              </a:p>
            </p:txBody>
          </p:sp>
        </p:grpSp>
        <p:grpSp>
          <p:nvGrpSpPr>
            <p:cNvPr id="180" name="Group 179">
              <a:extLst>
                <a:ext uri="{FF2B5EF4-FFF2-40B4-BE49-F238E27FC236}">
                  <a16:creationId xmlns:a16="http://schemas.microsoft.com/office/drawing/2014/main" id="{D2B2F32B-5EEC-46D3-850E-A17D23E06C79}"/>
                </a:ext>
              </a:extLst>
            </p:cNvPr>
            <p:cNvGrpSpPr/>
            <p:nvPr/>
          </p:nvGrpSpPr>
          <p:grpSpPr>
            <a:xfrm>
              <a:off x="5991446" y="5339570"/>
              <a:ext cx="591853" cy="724224"/>
              <a:chOff x="4417761" y="5213472"/>
              <a:chExt cx="580301" cy="710088"/>
            </a:xfrm>
          </p:grpSpPr>
          <p:sp>
            <p:nvSpPr>
              <p:cNvPr id="193" name="Flowchart: Multidocument 192">
                <a:extLst>
                  <a:ext uri="{FF2B5EF4-FFF2-40B4-BE49-F238E27FC236}">
                    <a16:creationId xmlns:a16="http://schemas.microsoft.com/office/drawing/2014/main" id="{612DE5E6-5FCF-4754-A501-7C5F1CE30CA6}"/>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4" name="TextBox 193">
                <a:extLst>
                  <a:ext uri="{FF2B5EF4-FFF2-40B4-BE49-F238E27FC236}">
                    <a16:creationId xmlns:a16="http://schemas.microsoft.com/office/drawing/2014/main" id="{602407CF-86D3-4429-8964-3D28CEE51F62}"/>
                  </a:ext>
                </a:extLst>
              </p:cNvPr>
              <p:cNvSpPr txBox="1"/>
              <p:nvPr/>
            </p:nvSpPr>
            <p:spPr>
              <a:xfrm>
                <a:off x="4473238" y="5448045"/>
                <a:ext cx="524824" cy="47551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2</a:t>
                </a:r>
              </a:p>
            </p:txBody>
          </p:sp>
        </p:grpSp>
        <p:grpSp>
          <p:nvGrpSpPr>
            <p:cNvPr id="181" name="Group 180">
              <a:extLst>
                <a:ext uri="{FF2B5EF4-FFF2-40B4-BE49-F238E27FC236}">
                  <a16:creationId xmlns:a16="http://schemas.microsoft.com/office/drawing/2014/main" id="{15665960-BE81-43FB-8A97-24D38B7A24D4}"/>
                </a:ext>
              </a:extLst>
            </p:cNvPr>
            <p:cNvGrpSpPr/>
            <p:nvPr/>
          </p:nvGrpSpPr>
          <p:grpSpPr>
            <a:xfrm>
              <a:off x="6787769" y="5339570"/>
              <a:ext cx="591853" cy="724224"/>
              <a:chOff x="4417761" y="5213472"/>
              <a:chExt cx="580301" cy="710088"/>
            </a:xfrm>
          </p:grpSpPr>
          <p:sp>
            <p:nvSpPr>
              <p:cNvPr id="191" name="Flowchart: Multidocument 190">
                <a:extLst>
                  <a:ext uri="{FF2B5EF4-FFF2-40B4-BE49-F238E27FC236}">
                    <a16:creationId xmlns:a16="http://schemas.microsoft.com/office/drawing/2014/main" id="{A2A11A3D-1880-4218-85AB-59162AD1D48E}"/>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2" name="TextBox 191">
                <a:extLst>
                  <a:ext uri="{FF2B5EF4-FFF2-40B4-BE49-F238E27FC236}">
                    <a16:creationId xmlns:a16="http://schemas.microsoft.com/office/drawing/2014/main" id="{6E94A568-08D5-4906-AE89-60A8C21475D2}"/>
                  </a:ext>
                </a:extLst>
              </p:cNvPr>
              <p:cNvSpPr txBox="1"/>
              <p:nvPr/>
            </p:nvSpPr>
            <p:spPr>
              <a:xfrm>
                <a:off x="4473238" y="5448045"/>
                <a:ext cx="524824" cy="47551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3</a:t>
                </a:r>
              </a:p>
            </p:txBody>
          </p:sp>
        </p:grpSp>
        <p:grpSp>
          <p:nvGrpSpPr>
            <p:cNvPr id="182" name="Group 181">
              <a:extLst>
                <a:ext uri="{FF2B5EF4-FFF2-40B4-BE49-F238E27FC236}">
                  <a16:creationId xmlns:a16="http://schemas.microsoft.com/office/drawing/2014/main" id="{E46A2D7B-CA6F-46B3-B332-1C66DF91A755}"/>
                </a:ext>
              </a:extLst>
            </p:cNvPr>
            <p:cNvGrpSpPr/>
            <p:nvPr/>
          </p:nvGrpSpPr>
          <p:grpSpPr>
            <a:xfrm>
              <a:off x="5230717" y="5731165"/>
              <a:ext cx="113955" cy="205950"/>
              <a:chOff x="191543" y="2744210"/>
              <a:chExt cx="842668" cy="1522944"/>
            </a:xfrm>
          </p:grpSpPr>
          <p:sp>
            <p:nvSpPr>
              <p:cNvPr id="189" name="Freeform: Shape 188">
                <a:extLst>
                  <a:ext uri="{FF2B5EF4-FFF2-40B4-BE49-F238E27FC236}">
                    <a16:creationId xmlns:a16="http://schemas.microsoft.com/office/drawing/2014/main" id="{B98CFBAD-340E-480A-A0D2-15A614E7945C}"/>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90" name="Oval 189">
                <a:extLst>
                  <a:ext uri="{FF2B5EF4-FFF2-40B4-BE49-F238E27FC236}">
                    <a16:creationId xmlns:a16="http://schemas.microsoft.com/office/drawing/2014/main" id="{218511BC-14CC-4AA3-AF98-77F7426E01B1}"/>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83" name="Group 182">
              <a:extLst>
                <a:ext uri="{FF2B5EF4-FFF2-40B4-BE49-F238E27FC236}">
                  <a16:creationId xmlns:a16="http://schemas.microsoft.com/office/drawing/2014/main" id="{04BB2022-91AA-4F45-B2EF-EB58C10B3D55}"/>
                </a:ext>
              </a:extLst>
            </p:cNvPr>
            <p:cNvGrpSpPr/>
            <p:nvPr/>
          </p:nvGrpSpPr>
          <p:grpSpPr>
            <a:xfrm>
              <a:off x="6037083" y="5731165"/>
              <a:ext cx="113955" cy="205950"/>
              <a:chOff x="191543" y="2744210"/>
              <a:chExt cx="842668" cy="1522944"/>
            </a:xfrm>
          </p:grpSpPr>
          <p:sp>
            <p:nvSpPr>
              <p:cNvPr id="187" name="Freeform: Shape 186">
                <a:extLst>
                  <a:ext uri="{FF2B5EF4-FFF2-40B4-BE49-F238E27FC236}">
                    <a16:creationId xmlns:a16="http://schemas.microsoft.com/office/drawing/2014/main" id="{8EB1AFDE-A14F-4224-88FC-BD946715C260}"/>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88" name="Oval 187">
                <a:extLst>
                  <a:ext uri="{FF2B5EF4-FFF2-40B4-BE49-F238E27FC236}">
                    <a16:creationId xmlns:a16="http://schemas.microsoft.com/office/drawing/2014/main" id="{F5951674-0DB1-4C1B-A4B6-FE51EBC18547}"/>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84" name="Group 183">
              <a:extLst>
                <a:ext uri="{FF2B5EF4-FFF2-40B4-BE49-F238E27FC236}">
                  <a16:creationId xmlns:a16="http://schemas.microsoft.com/office/drawing/2014/main" id="{6E52A82D-A832-406C-96C5-6FA11A6F4089}"/>
                </a:ext>
              </a:extLst>
            </p:cNvPr>
            <p:cNvGrpSpPr/>
            <p:nvPr/>
          </p:nvGrpSpPr>
          <p:grpSpPr>
            <a:xfrm>
              <a:off x="6833407" y="5731165"/>
              <a:ext cx="113955" cy="205950"/>
              <a:chOff x="191543" y="2744210"/>
              <a:chExt cx="842668" cy="1522944"/>
            </a:xfrm>
          </p:grpSpPr>
          <p:sp>
            <p:nvSpPr>
              <p:cNvPr id="185" name="Freeform: Shape 184">
                <a:extLst>
                  <a:ext uri="{FF2B5EF4-FFF2-40B4-BE49-F238E27FC236}">
                    <a16:creationId xmlns:a16="http://schemas.microsoft.com/office/drawing/2014/main" id="{4B4B68D7-5083-431A-AF66-0DFB2472B59C}"/>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86" name="Oval 185">
                <a:extLst>
                  <a:ext uri="{FF2B5EF4-FFF2-40B4-BE49-F238E27FC236}">
                    <a16:creationId xmlns:a16="http://schemas.microsoft.com/office/drawing/2014/main" id="{A8AAA04A-D63D-4A8C-8930-DE498EFE692B}"/>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197" name="Group 196">
            <a:extLst>
              <a:ext uri="{FF2B5EF4-FFF2-40B4-BE49-F238E27FC236}">
                <a16:creationId xmlns:a16="http://schemas.microsoft.com/office/drawing/2014/main" id="{89D3CDBE-9B3E-4C48-B6FD-973BFB9F5EC8}"/>
              </a:ext>
            </a:extLst>
          </p:cNvPr>
          <p:cNvGrpSpPr/>
          <p:nvPr/>
        </p:nvGrpSpPr>
        <p:grpSpPr>
          <a:xfrm>
            <a:off x="5442955" y="4982402"/>
            <a:ext cx="1599185" cy="340612"/>
            <a:chOff x="5335850" y="4476459"/>
            <a:chExt cx="1567971" cy="274890"/>
          </a:xfrm>
        </p:grpSpPr>
        <p:cxnSp>
          <p:nvCxnSpPr>
            <p:cNvPr id="198" name="Straight Arrow Connector 197">
              <a:extLst>
                <a:ext uri="{FF2B5EF4-FFF2-40B4-BE49-F238E27FC236}">
                  <a16:creationId xmlns:a16="http://schemas.microsoft.com/office/drawing/2014/main" id="{8A66D37A-69D6-4A2A-9E54-FDE9858405B4}"/>
                </a:ext>
              </a:extLst>
            </p:cNvPr>
            <p:cNvCxnSpPr>
              <a:cxnSpLocks/>
            </p:cNvCxnSpPr>
            <p:nvPr/>
          </p:nvCxnSpPr>
          <p:spPr>
            <a:xfrm>
              <a:off x="5335850" y="4476459"/>
              <a:ext cx="0" cy="274886"/>
            </a:xfrm>
            <a:prstGeom prst="straightConnector1">
              <a:avLst/>
            </a:prstGeom>
            <a:noFill/>
            <a:ln w="19050" cap="flat" cmpd="sng" algn="ctr">
              <a:solidFill>
                <a:srgbClr val="000000"/>
              </a:solidFill>
              <a:prstDash val="solid"/>
              <a:headEnd type="none"/>
              <a:tailEnd type="arrow"/>
            </a:ln>
            <a:effectLst/>
          </p:spPr>
        </p:cxnSp>
        <p:cxnSp>
          <p:nvCxnSpPr>
            <p:cNvPr id="199" name="Straight Arrow Connector 198">
              <a:extLst>
                <a:ext uri="{FF2B5EF4-FFF2-40B4-BE49-F238E27FC236}">
                  <a16:creationId xmlns:a16="http://schemas.microsoft.com/office/drawing/2014/main" id="{A6E3BE7F-71E4-4A2E-894C-84B08CC6DE5A}"/>
                </a:ext>
              </a:extLst>
            </p:cNvPr>
            <p:cNvCxnSpPr>
              <a:cxnSpLocks/>
            </p:cNvCxnSpPr>
            <p:nvPr/>
          </p:nvCxnSpPr>
          <p:spPr>
            <a:xfrm>
              <a:off x="6123041" y="4476463"/>
              <a:ext cx="0" cy="274886"/>
            </a:xfrm>
            <a:prstGeom prst="straightConnector1">
              <a:avLst/>
            </a:prstGeom>
            <a:noFill/>
            <a:ln w="19050" cap="flat" cmpd="sng" algn="ctr">
              <a:solidFill>
                <a:srgbClr val="000000"/>
              </a:solidFill>
              <a:prstDash val="solid"/>
              <a:headEnd type="none"/>
              <a:tailEnd type="arrow"/>
            </a:ln>
            <a:effectLst/>
          </p:spPr>
        </p:cxnSp>
        <p:cxnSp>
          <p:nvCxnSpPr>
            <p:cNvPr id="200" name="Straight Arrow Connector 199">
              <a:extLst>
                <a:ext uri="{FF2B5EF4-FFF2-40B4-BE49-F238E27FC236}">
                  <a16:creationId xmlns:a16="http://schemas.microsoft.com/office/drawing/2014/main" id="{5834D7C0-D849-44AD-8545-AE266B81696E}"/>
                </a:ext>
              </a:extLst>
            </p:cNvPr>
            <p:cNvCxnSpPr>
              <a:cxnSpLocks/>
            </p:cNvCxnSpPr>
            <p:nvPr/>
          </p:nvCxnSpPr>
          <p:spPr>
            <a:xfrm>
              <a:off x="6903821" y="4476463"/>
              <a:ext cx="0" cy="274886"/>
            </a:xfrm>
            <a:prstGeom prst="straightConnector1">
              <a:avLst/>
            </a:prstGeom>
            <a:noFill/>
            <a:ln w="19050" cap="flat" cmpd="sng" algn="ctr">
              <a:solidFill>
                <a:srgbClr val="000000"/>
              </a:solidFill>
              <a:prstDash val="solid"/>
              <a:headEnd type="none"/>
              <a:tailEnd type="arrow"/>
            </a:ln>
            <a:effectLst/>
          </p:spPr>
        </p:cxnSp>
      </p:grpSp>
      <p:grpSp>
        <p:nvGrpSpPr>
          <p:cNvPr id="201" name="Group 200">
            <a:extLst>
              <a:ext uri="{FF2B5EF4-FFF2-40B4-BE49-F238E27FC236}">
                <a16:creationId xmlns:a16="http://schemas.microsoft.com/office/drawing/2014/main" id="{BFB85A8C-A1E2-4F08-AD25-6BF14A337B63}"/>
              </a:ext>
            </a:extLst>
          </p:cNvPr>
          <p:cNvGrpSpPr/>
          <p:nvPr/>
        </p:nvGrpSpPr>
        <p:grpSpPr>
          <a:xfrm>
            <a:off x="7771624" y="4137466"/>
            <a:ext cx="3617503" cy="2389649"/>
            <a:chOff x="7771624" y="4137466"/>
            <a:chExt cx="3617503" cy="2389649"/>
          </a:xfrm>
        </p:grpSpPr>
        <p:sp>
          <p:nvSpPr>
            <p:cNvPr id="202" name="cloud">
              <a:extLst>
                <a:ext uri="{FF2B5EF4-FFF2-40B4-BE49-F238E27FC236}">
                  <a16:creationId xmlns:a16="http://schemas.microsoft.com/office/drawing/2014/main" id="{E246BD86-E86A-405A-9248-AC8CEA558074}"/>
                </a:ext>
              </a:extLst>
            </p:cNvPr>
            <p:cNvSpPr>
              <a:spLocks noChangeAspect="1"/>
            </p:cNvSpPr>
            <p:nvPr/>
          </p:nvSpPr>
          <p:spPr bwMode="auto">
            <a:xfrm>
              <a:off x="7870312" y="5601987"/>
              <a:ext cx="1452101" cy="9251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85000"/>
              </a:srgbClr>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gradFill>
                <a:effectLst/>
                <a:uLnTx/>
                <a:uFillTx/>
              </a:endParaRPr>
            </a:p>
          </p:txBody>
        </p:sp>
        <p:grpSp>
          <p:nvGrpSpPr>
            <p:cNvPr id="203" name="Group 202">
              <a:extLst>
                <a:ext uri="{FF2B5EF4-FFF2-40B4-BE49-F238E27FC236}">
                  <a16:creationId xmlns:a16="http://schemas.microsoft.com/office/drawing/2014/main" id="{00BF7293-68A8-4CAC-8E0C-F13F70278120}"/>
                </a:ext>
              </a:extLst>
            </p:cNvPr>
            <p:cNvGrpSpPr/>
            <p:nvPr/>
          </p:nvGrpSpPr>
          <p:grpSpPr>
            <a:xfrm>
              <a:off x="10138608" y="4137466"/>
              <a:ext cx="1250519" cy="974525"/>
              <a:chOff x="2477987" y="3020637"/>
              <a:chExt cx="1226110" cy="955503"/>
            </a:xfrm>
          </p:grpSpPr>
          <p:sp>
            <p:nvSpPr>
              <p:cNvPr id="211" name="Flowchart: Multidocument 210">
                <a:extLst>
                  <a:ext uri="{FF2B5EF4-FFF2-40B4-BE49-F238E27FC236}">
                    <a16:creationId xmlns:a16="http://schemas.microsoft.com/office/drawing/2014/main" id="{2FA1A86B-25C2-47AD-A235-8A1DA07D78D9}"/>
                  </a:ext>
                </a:extLst>
              </p:cNvPr>
              <p:cNvSpPr/>
              <p:nvPr/>
            </p:nvSpPr>
            <p:spPr>
              <a:xfrm>
                <a:off x="2477987" y="3020637"/>
                <a:ext cx="1014070" cy="565954"/>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Patient data</a:t>
                </a:r>
              </a:p>
            </p:txBody>
          </p:sp>
          <p:sp>
            <p:nvSpPr>
              <p:cNvPr id="212" name="TextBox 211">
                <a:extLst>
                  <a:ext uri="{FF2B5EF4-FFF2-40B4-BE49-F238E27FC236}">
                    <a16:creationId xmlns:a16="http://schemas.microsoft.com/office/drawing/2014/main" id="{4A63DEAE-ADBC-4E86-8C0B-13C1A14F27FF}"/>
                  </a:ext>
                </a:extLst>
              </p:cNvPr>
              <p:cNvSpPr txBox="1"/>
              <p:nvPr/>
            </p:nvSpPr>
            <p:spPr>
              <a:xfrm>
                <a:off x="3142405" y="3459075"/>
                <a:ext cx="561692" cy="5170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rPr>
                  <a:t>K</a:t>
                </a:r>
                <a:r>
                  <a:rPr kumimoji="0" lang="en-US" sz="1632" b="0" i="0" u="none" strike="noStrike" kern="0" cap="none" spc="0" normalizeH="0" baseline="-25000" noProof="0" dirty="0">
                    <a:ln>
                      <a:noFill/>
                    </a:ln>
                    <a:solidFill>
                      <a:srgbClr val="000000"/>
                    </a:solidFill>
                    <a:effectLst/>
                    <a:uLnTx/>
                    <a:uFillTx/>
                  </a:rPr>
                  <a:t>3</a:t>
                </a:r>
              </a:p>
            </p:txBody>
          </p:sp>
        </p:grpSp>
        <p:cxnSp>
          <p:nvCxnSpPr>
            <p:cNvPr id="204" name="Straight Arrow Connector 203">
              <a:extLst>
                <a:ext uri="{FF2B5EF4-FFF2-40B4-BE49-F238E27FC236}">
                  <a16:creationId xmlns:a16="http://schemas.microsoft.com/office/drawing/2014/main" id="{97666EA8-8FF1-42C0-9979-048669B20842}"/>
                </a:ext>
              </a:extLst>
            </p:cNvPr>
            <p:cNvCxnSpPr>
              <a:cxnSpLocks/>
            </p:cNvCxnSpPr>
            <p:nvPr/>
          </p:nvCxnSpPr>
          <p:spPr>
            <a:xfrm rot="10800000">
              <a:off x="7771624" y="5086085"/>
              <a:ext cx="1051410" cy="0"/>
            </a:xfrm>
            <a:prstGeom prst="straightConnector1">
              <a:avLst/>
            </a:prstGeom>
            <a:noFill/>
            <a:ln w="19050" cap="flat" cmpd="sng" algn="ctr">
              <a:solidFill>
                <a:srgbClr val="0078D3"/>
              </a:solidFill>
              <a:prstDash val="solid"/>
              <a:headEnd type="none"/>
              <a:tailEnd type="arrow"/>
            </a:ln>
            <a:effectLst/>
          </p:spPr>
        </p:cxnSp>
        <p:grpSp>
          <p:nvGrpSpPr>
            <p:cNvPr id="205" name="Group 204">
              <a:extLst>
                <a:ext uri="{FF2B5EF4-FFF2-40B4-BE49-F238E27FC236}">
                  <a16:creationId xmlns:a16="http://schemas.microsoft.com/office/drawing/2014/main" id="{2D229683-85B6-4171-990F-C7C2636E9928}"/>
                </a:ext>
              </a:extLst>
            </p:cNvPr>
            <p:cNvGrpSpPr/>
            <p:nvPr/>
          </p:nvGrpSpPr>
          <p:grpSpPr>
            <a:xfrm>
              <a:off x="10758804" y="4709054"/>
              <a:ext cx="158518" cy="286488"/>
              <a:chOff x="191543" y="2744210"/>
              <a:chExt cx="842668" cy="1522944"/>
            </a:xfrm>
          </p:grpSpPr>
          <p:sp>
            <p:nvSpPr>
              <p:cNvPr id="209" name="Freeform: Shape 208">
                <a:extLst>
                  <a:ext uri="{FF2B5EF4-FFF2-40B4-BE49-F238E27FC236}">
                    <a16:creationId xmlns:a16="http://schemas.microsoft.com/office/drawing/2014/main" id="{23C926A8-6AF1-4CC4-9FDA-83C915BCF397}"/>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10" name="Oval 209">
                <a:extLst>
                  <a:ext uri="{FF2B5EF4-FFF2-40B4-BE49-F238E27FC236}">
                    <a16:creationId xmlns:a16="http://schemas.microsoft.com/office/drawing/2014/main" id="{C092867A-A770-477B-BDAC-66ECF0E9628B}"/>
                  </a:ext>
                </a:extLst>
              </p:cNvPr>
              <p:cNvSpPr/>
              <p:nvPr/>
            </p:nvSpPr>
            <p:spPr bwMode="auto">
              <a:xfrm>
                <a:off x="191543" y="3053246"/>
                <a:ext cx="137851" cy="137851"/>
              </a:xfrm>
              <a:prstGeom prst="ellipse">
                <a:avLst/>
              </a:prstGeom>
              <a:solidFill>
                <a:srgbClr val="525252"/>
              </a:solidFill>
              <a:ln w="12700"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206" name="Group 205">
              <a:extLst>
                <a:ext uri="{FF2B5EF4-FFF2-40B4-BE49-F238E27FC236}">
                  <a16:creationId xmlns:a16="http://schemas.microsoft.com/office/drawing/2014/main" id="{C61193D0-C342-4CBB-992A-EBAAB47F7A09}"/>
                </a:ext>
              </a:extLst>
            </p:cNvPr>
            <p:cNvGrpSpPr/>
            <p:nvPr/>
          </p:nvGrpSpPr>
          <p:grpSpPr>
            <a:xfrm>
              <a:off x="9116144" y="4617033"/>
              <a:ext cx="703499" cy="743114"/>
              <a:chOff x="9044971" y="4658427"/>
              <a:chExt cx="703499" cy="743114"/>
            </a:xfrm>
          </p:grpSpPr>
          <p:pic>
            <p:nvPicPr>
              <p:cNvPr id="207" name="Picture 206">
                <a:extLst>
                  <a:ext uri="{FF2B5EF4-FFF2-40B4-BE49-F238E27FC236}">
                    <a16:creationId xmlns:a16="http://schemas.microsoft.com/office/drawing/2014/main" id="{D8B24D4F-BA92-49A1-A04B-42A9D65E2FB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08" name="healthcare">
                <a:extLst>
                  <a:ext uri="{FF2B5EF4-FFF2-40B4-BE49-F238E27FC236}">
                    <a16:creationId xmlns:a16="http://schemas.microsoft.com/office/drawing/2014/main" id="{13F35F84-BBD9-463A-B6F6-8CA3C7EF803A}"/>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213" name="Group 212">
            <a:extLst>
              <a:ext uri="{FF2B5EF4-FFF2-40B4-BE49-F238E27FC236}">
                <a16:creationId xmlns:a16="http://schemas.microsoft.com/office/drawing/2014/main" id="{B407C726-2ABE-42E8-B7BE-06D7765440AD}"/>
              </a:ext>
            </a:extLst>
          </p:cNvPr>
          <p:cNvGrpSpPr/>
          <p:nvPr/>
        </p:nvGrpSpPr>
        <p:grpSpPr>
          <a:xfrm>
            <a:off x="1143791" y="3883570"/>
            <a:ext cx="3443049" cy="2649420"/>
            <a:chOff x="1143791" y="3883570"/>
            <a:chExt cx="3443049" cy="2649420"/>
          </a:xfrm>
        </p:grpSpPr>
        <p:grpSp>
          <p:nvGrpSpPr>
            <p:cNvPr id="214" name="Group 213">
              <a:extLst>
                <a:ext uri="{FF2B5EF4-FFF2-40B4-BE49-F238E27FC236}">
                  <a16:creationId xmlns:a16="http://schemas.microsoft.com/office/drawing/2014/main" id="{27CC1A05-031A-44F3-8F67-8B73089F90A3}"/>
                </a:ext>
              </a:extLst>
            </p:cNvPr>
            <p:cNvGrpSpPr/>
            <p:nvPr/>
          </p:nvGrpSpPr>
          <p:grpSpPr>
            <a:xfrm>
              <a:off x="2899988" y="6132283"/>
              <a:ext cx="158518" cy="286488"/>
              <a:chOff x="191543" y="2744210"/>
              <a:chExt cx="842668" cy="1522944"/>
            </a:xfrm>
          </p:grpSpPr>
          <p:sp>
            <p:nvSpPr>
              <p:cNvPr id="230" name="Freeform: Shape 229">
                <a:extLst>
                  <a:ext uri="{FF2B5EF4-FFF2-40B4-BE49-F238E27FC236}">
                    <a16:creationId xmlns:a16="http://schemas.microsoft.com/office/drawing/2014/main" id="{316ABE0F-5892-4442-B253-C2F64796E693}"/>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31" name="Oval 230">
                <a:extLst>
                  <a:ext uri="{FF2B5EF4-FFF2-40B4-BE49-F238E27FC236}">
                    <a16:creationId xmlns:a16="http://schemas.microsoft.com/office/drawing/2014/main" id="{02D8EF73-AF57-4432-AC47-737A6ED7DBEC}"/>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215" name="Group 214">
              <a:extLst>
                <a:ext uri="{FF2B5EF4-FFF2-40B4-BE49-F238E27FC236}">
                  <a16:creationId xmlns:a16="http://schemas.microsoft.com/office/drawing/2014/main" id="{E1FBC2F9-1B5B-4FBA-BA19-AAB10E781538}"/>
                </a:ext>
              </a:extLst>
            </p:cNvPr>
            <p:cNvGrpSpPr/>
            <p:nvPr/>
          </p:nvGrpSpPr>
          <p:grpSpPr>
            <a:xfrm>
              <a:off x="2899988" y="4455310"/>
              <a:ext cx="158518" cy="286488"/>
              <a:chOff x="191543" y="2744210"/>
              <a:chExt cx="842668" cy="1522944"/>
            </a:xfrm>
          </p:grpSpPr>
          <p:sp>
            <p:nvSpPr>
              <p:cNvPr id="228" name="Freeform: Shape 227">
                <a:extLst>
                  <a:ext uri="{FF2B5EF4-FFF2-40B4-BE49-F238E27FC236}">
                    <a16:creationId xmlns:a16="http://schemas.microsoft.com/office/drawing/2014/main" id="{F71E4784-C9EA-4107-A690-24D3765547CD}"/>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29" name="Oval 228">
                <a:extLst>
                  <a:ext uri="{FF2B5EF4-FFF2-40B4-BE49-F238E27FC236}">
                    <a16:creationId xmlns:a16="http://schemas.microsoft.com/office/drawing/2014/main" id="{608BC856-E70F-4755-9A51-7AD08011318A}"/>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216" name="Flowchart: Multidocument 215">
              <a:extLst>
                <a:ext uri="{FF2B5EF4-FFF2-40B4-BE49-F238E27FC236}">
                  <a16:creationId xmlns:a16="http://schemas.microsoft.com/office/drawing/2014/main" id="{94174777-1900-422D-921D-FE6521CB6BFB}"/>
                </a:ext>
              </a:extLst>
            </p:cNvPr>
            <p:cNvSpPr/>
            <p:nvPr/>
          </p:nvSpPr>
          <p:spPr>
            <a:xfrm>
              <a:off x="2284911" y="3883570"/>
              <a:ext cx="1034258" cy="577221"/>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Patient data</a:t>
              </a:r>
            </a:p>
          </p:txBody>
        </p:sp>
        <p:sp>
          <p:nvSpPr>
            <p:cNvPr id="217" name="TextBox 216">
              <a:extLst>
                <a:ext uri="{FF2B5EF4-FFF2-40B4-BE49-F238E27FC236}">
                  <a16:creationId xmlns:a16="http://schemas.microsoft.com/office/drawing/2014/main" id="{BC31069C-1B67-461F-BC52-6CD2116133C2}"/>
                </a:ext>
              </a:extLst>
            </p:cNvPr>
            <p:cNvSpPr txBox="1"/>
            <p:nvPr/>
          </p:nvSpPr>
          <p:spPr>
            <a:xfrm>
              <a:off x="2962556" y="4330736"/>
              <a:ext cx="572874" cy="527359"/>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1</a:t>
              </a:r>
            </a:p>
          </p:txBody>
        </p:sp>
        <p:sp>
          <p:nvSpPr>
            <p:cNvPr id="218" name="Flowchart: Multidocument 217">
              <a:extLst>
                <a:ext uri="{FF2B5EF4-FFF2-40B4-BE49-F238E27FC236}">
                  <a16:creationId xmlns:a16="http://schemas.microsoft.com/office/drawing/2014/main" id="{37618666-0982-46F7-B906-BE480AC90A1F}"/>
                </a:ext>
              </a:extLst>
            </p:cNvPr>
            <p:cNvSpPr/>
            <p:nvPr/>
          </p:nvSpPr>
          <p:spPr>
            <a:xfrm>
              <a:off x="2284911" y="5558465"/>
              <a:ext cx="1034258" cy="577221"/>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2F2F2F"/>
                  </a:solidFill>
                  <a:effectLst/>
                  <a:uLnTx/>
                  <a:uFillTx/>
                  <a:latin typeface="Segoe UI"/>
                  <a:ea typeface="+mn-ea"/>
                  <a:cs typeface="+mn-cs"/>
                </a:rPr>
                <a:t>Patient data</a:t>
              </a:r>
            </a:p>
          </p:txBody>
        </p:sp>
        <p:sp>
          <p:nvSpPr>
            <p:cNvPr id="219" name="TextBox 218">
              <a:extLst>
                <a:ext uri="{FF2B5EF4-FFF2-40B4-BE49-F238E27FC236}">
                  <a16:creationId xmlns:a16="http://schemas.microsoft.com/office/drawing/2014/main" id="{DA8106D0-2206-4045-8A80-3CCEF493BF52}"/>
                </a:ext>
              </a:extLst>
            </p:cNvPr>
            <p:cNvSpPr txBox="1"/>
            <p:nvPr/>
          </p:nvSpPr>
          <p:spPr>
            <a:xfrm>
              <a:off x="2962556" y="6005631"/>
              <a:ext cx="572874" cy="527359"/>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2</a:t>
              </a:r>
            </a:p>
          </p:txBody>
        </p:sp>
        <p:cxnSp>
          <p:nvCxnSpPr>
            <p:cNvPr id="220" name="Straight Arrow Connector 219">
              <a:extLst>
                <a:ext uri="{FF2B5EF4-FFF2-40B4-BE49-F238E27FC236}">
                  <a16:creationId xmlns:a16="http://schemas.microsoft.com/office/drawing/2014/main" id="{7F9FFAAA-F76A-4BFD-926C-3FD9401B9649}"/>
                </a:ext>
              </a:extLst>
            </p:cNvPr>
            <p:cNvCxnSpPr/>
            <p:nvPr/>
          </p:nvCxnSpPr>
          <p:spPr>
            <a:xfrm>
              <a:off x="3535430" y="4300062"/>
              <a:ext cx="1051410" cy="0"/>
            </a:xfrm>
            <a:prstGeom prst="straightConnector1">
              <a:avLst/>
            </a:prstGeom>
            <a:noFill/>
            <a:ln w="19050" cap="flat" cmpd="sng" algn="ctr">
              <a:solidFill>
                <a:srgbClr val="0078D3"/>
              </a:solidFill>
              <a:prstDash val="solid"/>
              <a:headEnd type="none"/>
              <a:tailEnd type="arrow"/>
            </a:ln>
            <a:effectLst/>
          </p:spPr>
        </p:cxnSp>
        <p:cxnSp>
          <p:nvCxnSpPr>
            <p:cNvPr id="221" name="Straight Arrow Connector 220">
              <a:extLst>
                <a:ext uri="{FF2B5EF4-FFF2-40B4-BE49-F238E27FC236}">
                  <a16:creationId xmlns:a16="http://schemas.microsoft.com/office/drawing/2014/main" id="{EB01F511-A601-4553-B98B-4EAF2BA6CAB2}"/>
                </a:ext>
              </a:extLst>
            </p:cNvPr>
            <p:cNvCxnSpPr/>
            <p:nvPr/>
          </p:nvCxnSpPr>
          <p:spPr>
            <a:xfrm>
              <a:off x="3535430" y="5856971"/>
              <a:ext cx="1051410" cy="0"/>
            </a:xfrm>
            <a:prstGeom prst="straightConnector1">
              <a:avLst/>
            </a:prstGeom>
            <a:noFill/>
            <a:ln w="19050" cap="flat" cmpd="sng" algn="ctr">
              <a:solidFill>
                <a:srgbClr val="0078D3"/>
              </a:solidFill>
              <a:prstDash val="solid"/>
              <a:headEnd type="none"/>
              <a:tailEnd type="arrow"/>
            </a:ln>
            <a:effectLst/>
          </p:spPr>
        </p:cxnSp>
        <p:grpSp>
          <p:nvGrpSpPr>
            <p:cNvPr id="222" name="Group 221">
              <a:extLst>
                <a:ext uri="{FF2B5EF4-FFF2-40B4-BE49-F238E27FC236}">
                  <a16:creationId xmlns:a16="http://schemas.microsoft.com/office/drawing/2014/main" id="{BDB7DD3C-CC5A-4770-81CA-75E441F7EF95}"/>
                </a:ext>
              </a:extLst>
            </p:cNvPr>
            <p:cNvGrpSpPr/>
            <p:nvPr/>
          </p:nvGrpSpPr>
          <p:grpSpPr>
            <a:xfrm>
              <a:off x="1143791" y="4102401"/>
              <a:ext cx="703499" cy="743114"/>
              <a:chOff x="9044971" y="4658427"/>
              <a:chExt cx="703499" cy="743114"/>
            </a:xfrm>
          </p:grpSpPr>
          <p:pic>
            <p:nvPicPr>
              <p:cNvPr id="226" name="Picture 225">
                <a:extLst>
                  <a:ext uri="{FF2B5EF4-FFF2-40B4-BE49-F238E27FC236}">
                    <a16:creationId xmlns:a16="http://schemas.microsoft.com/office/drawing/2014/main" id="{06153BE2-2B58-45DF-B849-185E2B5B49A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27" name="healthcare">
                <a:extLst>
                  <a:ext uri="{FF2B5EF4-FFF2-40B4-BE49-F238E27FC236}">
                    <a16:creationId xmlns:a16="http://schemas.microsoft.com/office/drawing/2014/main" id="{93C12174-C5A8-41AB-89D9-F3809BFD306A}"/>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23" name="Group 222">
              <a:extLst>
                <a:ext uri="{FF2B5EF4-FFF2-40B4-BE49-F238E27FC236}">
                  <a16:creationId xmlns:a16="http://schemas.microsoft.com/office/drawing/2014/main" id="{77633541-C2D1-46BA-942D-DE8252C68C09}"/>
                </a:ext>
              </a:extLst>
            </p:cNvPr>
            <p:cNvGrpSpPr/>
            <p:nvPr/>
          </p:nvGrpSpPr>
          <p:grpSpPr>
            <a:xfrm>
              <a:off x="1143791" y="5485414"/>
              <a:ext cx="703499" cy="743114"/>
              <a:chOff x="9044971" y="4658427"/>
              <a:chExt cx="703499" cy="743114"/>
            </a:xfrm>
          </p:grpSpPr>
          <p:pic>
            <p:nvPicPr>
              <p:cNvPr id="224" name="Picture 223">
                <a:extLst>
                  <a:ext uri="{FF2B5EF4-FFF2-40B4-BE49-F238E27FC236}">
                    <a16:creationId xmlns:a16="http://schemas.microsoft.com/office/drawing/2014/main" id="{328218CD-C381-4F96-AF98-38BED492FFE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25" name="healthcare">
                <a:extLst>
                  <a:ext uri="{FF2B5EF4-FFF2-40B4-BE49-F238E27FC236}">
                    <a16:creationId xmlns:a16="http://schemas.microsoft.com/office/drawing/2014/main" id="{3CEECA6D-5CA6-4B5F-A921-182725358490}"/>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Tree>
    <p:extLst>
      <p:ext uri="{BB962C8B-B14F-4D97-AF65-F5344CB8AC3E}">
        <p14:creationId xmlns:p14="http://schemas.microsoft.com/office/powerpoint/2010/main" val="4762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left)">
                                      <p:cBhvr>
                                        <p:cTn id="7" dur="750"/>
                                        <p:tgtEl>
                                          <p:spTgt spid="213"/>
                                        </p:tgtEl>
                                      </p:cBhvr>
                                    </p:animEffect>
                                  </p:childTnLst>
                                </p:cTn>
                              </p:par>
                              <p:par>
                                <p:cTn id="8" presetID="22" presetClass="entr" presetSubtype="2"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Effect transition="in" filter="wipe(right)">
                                      <p:cBhvr>
                                        <p:cTn id="10" dur="750"/>
                                        <p:tgtEl>
                                          <p:spTgt spid="201"/>
                                        </p:tgtEl>
                                      </p:cBhvr>
                                    </p:animEffect>
                                  </p:childTnLst>
                                </p:cTn>
                              </p:par>
                            </p:childTnLst>
                          </p:cTn>
                        </p:par>
                        <p:par>
                          <p:cTn id="11" fill="hold">
                            <p:stCondLst>
                              <p:cond delay="750"/>
                            </p:stCondLst>
                            <p:childTnLst>
                              <p:par>
                                <p:cTn id="12" presetID="22" presetClass="entr" presetSubtype="1" fill="hold" nodeType="afterEffect">
                                  <p:stCondLst>
                                    <p:cond delay="0"/>
                                  </p:stCondLst>
                                  <p:childTnLst>
                                    <p:set>
                                      <p:cBhvr>
                                        <p:cTn id="13" dur="1" fill="hold">
                                          <p:stCondLst>
                                            <p:cond delay="0"/>
                                          </p:stCondLst>
                                        </p:cTn>
                                        <p:tgtEl>
                                          <p:spTgt spid="157"/>
                                        </p:tgtEl>
                                        <p:attrNameLst>
                                          <p:attrName>style.visibility</p:attrName>
                                        </p:attrNameLst>
                                      </p:cBhvr>
                                      <p:to>
                                        <p:strVal val="visible"/>
                                      </p:to>
                                    </p:set>
                                    <p:animEffect transition="in" filter="wipe(up)">
                                      <p:cBhvr>
                                        <p:cTn id="14" dur="750"/>
                                        <p:tgtEl>
                                          <p:spTgt spid="157"/>
                                        </p:tgtEl>
                                      </p:cBhvr>
                                    </p:animEffect>
                                  </p:childTnLst>
                                </p:cTn>
                              </p:par>
                            </p:childTnLst>
                          </p:cTn>
                        </p:par>
                        <p:par>
                          <p:cTn id="15" fill="hold">
                            <p:stCondLst>
                              <p:cond delay="1500"/>
                            </p:stCondLst>
                            <p:childTnLst>
                              <p:par>
                                <p:cTn id="16" presetID="22" presetClass="entr" presetSubtype="1" fill="hold" nodeType="afterEffect">
                                  <p:stCondLst>
                                    <p:cond delay="250"/>
                                  </p:stCondLst>
                                  <p:childTnLst>
                                    <p:set>
                                      <p:cBhvr>
                                        <p:cTn id="17" dur="1" fill="hold">
                                          <p:stCondLst>
                                            <p:cond delay="0"/>
                                          </p:stCondLst>
                                        </p:cTn>
                                        <p:tgtEl>
                                          <p:spTgt spid="197"/>
                                        </p:tgtEl>
                                        <p:attrNameLst>
                                          <p:attrName>style.visibility</p:attrName>
                                        </p:attrNameLst>
                                      </p:cBhvr>
                                      <p:to>
                                        <p:strVal val="visible"/>
                                      </p:to>
                                    </p:set>
                                    <p:animEffect transition="in" filter="wipe(up)">
                                      <p:cBhvr>
                                        <p:cTn id="18" dur="750"/>
                                        <p:tgtEl>
                                          <p:spTgt spid="197"/>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fade">
                                      <p:cBhvr>
                                        <p:cTn id="2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8C5B04BD-CA57-4D95-B913-88144AF284E8}"/>
              </a:ext>
            </a:extLst>
          </p:cNvPr>
          <p:cNvGrpSpPr/>
          <p:nvPr/>
        </p:nvGrpSpPr>
        <p:grpSpPr>
          <a:xfrm>
            <a:off x="7653844" y="410070"/>
            <a:ext cx="3222616" cy="3703096"/>
            <a:chOff x="7578734" y="1512789"/>
            <a:chExt cx="3222616" cy="3703096"/>
          </a:xfrm>
        </p:grpSpPr>
        <p:grpSp>
          <p:nvGrpSpPr>
            <p:cNvPr id="140" name="Group 139">
              <a:extLst>
                <a:ext uri="{FF2B5EF4-FFF2-40B4-BE49-F238E27FC236}">
                  <a16:creationId xmlns:a16="http://schemas.microsoft.com/office/drawing/2014/main" id="{0848411E-EB8A-4043-AFA4-5ECA771F075C}"/>
                </a:ext>
              </a:extLst>
            </p:cNvPr>
            <p:cNvGrpSpPr/>
            <p:nvPr/>
          </p:nvGrpSpPr>
          <p:grpSpPr>
            <a:xfrm>
              <a:off x="7578734" y="1512789"/>
              <a:ext cx="3222616" cy="3703096"/>
              <a:chOff x="7830194" y="1899080"/>
              <a:chExt cx="2518414" cy="2893903"/>
            </a:xfrm>
          </p:grpSpPr>
          <p:sp>
            <p:nvSpPr>
              <p:cNvPr id="142" name="Oval 141">
                <a:extLst>
                  <a:ext uri="{FF2B5EF4-FFF2-40B4-BE49-F238E27FC236}">
                    <a16:creationId xmlns:a16="http://schemas.microsoft.com/office/drawing/2014/main" id="{1E0F2120-BCE9-4CCE-8840-CA200EFC35FA}"/>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43" name="Graphic 7">
                <a:extLst>
                  <a:ext uri="{FF2B5EF4-FFF2-40B4-BE49-F238E27FC236}">
                    <a16:creationId xmlns:a16="http://schemas.microsoft.com/office/drawing/2014/main" id="{E341E2ED-B4BC-4407-887C-4EC38E2FEA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44" name="TextBox 8">
                <a:extLst>
                  <a:ext uri="{FF2B5EF4-FFF2-40B4-BE49-F238E27FC236}">
                    <a16:creationId xmlns:a16="http://schemas.microsoft.com/office/drawing/2014/main" id="{4872451A-0E00-4C8F-BCED-1B3432B7A527}"/>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41" name="key">
              <a:extLst>
                <a:ext uri="{FF2B5EF4-FFF2-40B4-BE49-F238E27FC236}">
                  <a16:creationId xmlns:a16="http://schemas.microsoft.com/office/drawing/2014/main" id="{9292AE06-67D6-4C43-A93D-4BE54FD3970A}"/>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7" y="444870"/>
            <a:ext cx="11887200" cy="849463"/>
          </a:xfrm>
        </p:spPr>
        <p:txBody>
          <a:bodyPr/>
          <a:lstStyle/>
          <a:p>
            <a:r>
              <a:rPr lang="fr-FR" spc="-102" dirty="0" err="1">
                <a:solidFill>
                  <a:schemeClr val="tx1"/>
                </a:solidFill>
              </a:rPr>
              <a:t>Video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1394653"/>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latin typeface="+mn-lt"/>
              </a:rPr>
              <a:t>(Multi-party) Confidential ML</a:t>
            </a:r>
          </a:p>
          <a:p>
            <a:pPr marL="0" indent="0">
              <a:buNone/>
            </a:pPr>
            <a:r>
              <a:rPr lang="en-US" sz="1800" dirty="0">
                <a:solidFill>
                  <a:schemeClr val="tx1"/>
                </a:solidFill>
                <a:latin typeface="+mn-lt"/>
              </a:rPr>
              <a:t>Confidential ML https://aka.ms/AIShow/ConfidentialML</a:t>
            </a:r>
          </a:p>
          <a:p>
            <a:pPr marL="0" indent="0">
              <a:buNone/>
            </a:pPr>
            <a:r>
              <a:rPr lang="fr-FR" sz="1800" b="0" i="0" dirty="0">
                <a:solidFill>
                  <a:srgbClr val="FFFFFF"/>
                </a:solidFill>
                <a:effectLst/>
                <a:latin typeface="segoe-ui_normal"/>
              </a:rPr>
              <a:t>                           https://channel9.msdn.com/Shows/AI-Show/Confidential-Machine-Learning-Deep-Dive</a:t>
            </a:r>
            <a:endParaRPr lang="en-US" sz="1800" dirty="0">
              <a:solidFill>
                <a:schemeClr val="tx1"/>
              </a:solidFill>
              <a:latin typeface="+mn-lt"/>
            </a:endParaRPr>
          </a:p>
          <a:p>
            <a:pPr marL="0" indent="0">
              <a:buNone/>
            </a:pPr>
            <a:endParaRPr lang="en-US" sz="1200" dirty="0">
              <a:solidFill>
                <a:schemeClr val="tx1"/>
              </a:solidFill>
              <a:latin typeface="+mn-lt"/>
            </a:endParaRPr>
          </a:p>
          <a:p>
            <a:pPr marL="0" indent="0">
              <a:buNone/>
            </a:pPr>
            <a:r>
              <a:rPr lang="en-US" sz="1600" dirty="0">
                <a:solidFill>
                  <a:schemeClr val="tx1"/>
                </a:solidFill>
                <a:latin typeface="+mn-lt"/>
              </a:rPr>
              <a:t>See also Azure responds to COVID-19</a:t>
            </a:r>
          </a:p>
        </p:txBody>
      </p:sp>
      <p:grpSp>
        <p:nvGrpSpPr>
          <p:cNvPr id="3" name="Group 2">
            <a:extLst>
              <a:ext uri="{FF2B5EF4-FFF2-40B4-BE49-F238E27FC236}">
                <a16:creationId xmlns:a16="http://schemas.microsoft.com/office/drawing/2014/main" id="{DA6A419B-7873-4B12-A4A1-D653AE8C41ED}"/>
              </a:ext>
            </a:extLst>
          </p:cNvPr>
          <p:cNvGrpSpPr>
            <a:grpSpLocks noChangeAspect="1"/>
          </p:cNvGrpSpPr>
          <p:nvPr/>
        </p:nvGrpSpPr>
        <p:grpSpPr>
          <a:xfrm>
            <a:off x="3246437" y="2978046"/>
            <a:ext cx="8614041" cy="3661363"/>
            <a:chOff x="1245628" y="1405228"/>
            <a:chExt cx="12305772" cy="5230521"/>
          </a:xfrm>
        </p:grpSpPr>
        <p:grpSp>
          <p:nvGrpSpPr>
            <p:cNvPr id="2" name="Group 1">
              <a:extLst>
                <a:ext uri="{FF2B5EF4-FFF2-40B4-BE49-F238E27FC236}">
                  <a16:creationId xmlns:a16="http://schemas.microsoft.com/office/drawing/2014/main" id="{FFE32644-A504-4C1C-A78F-6CF411EF2FB3}"/>
                </a:ext>
              </a:extLst>
            </p:cNvPr>
            <p:cNvGrpSpPr/>
            <p:nvPr/>
          </p:nvGrpSpPr>
          <p:grpSpPr>
            <a:xfrm>
              <a:off x="9033516" y="1405228"/>
              <a:ext cx="365760" cy="2275615"/>
              <a:chOff x="9003358" y="1512787"/>
              <a:chExt cx="365760" cy="2275615"/>
            </a:xfrm>
          </p:grpSpPr>
          <p:sp>
            <p:nvSpPr>
              <p:cNvPr id="12" name="TextBox 8">
                <a:extLst>
                  <a:ext uri="{FF2B5EF4-FFF2-40B4-BE49-F238E27FC236}">
                    <a16:creationId xmlns:a16="http://schemas.microsoft.com/office/drawing/2014/main" id="{05E6C845-B154-4B0C-B38C-8FFDE8EF368E}"/>
                  </a:ext>
                </a:extLst>
              </p:cNvPr>
              <p:cNvSpPr txBox="1"/>
              <p:nvPr/>
            </p:nvSpPr>
            <p:spPr>
              <a:xfrm>
                <a:off x="9008518" y="1512787"/>
                <a:ext cx="93" cy="61555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800" b="1" dirty="0">
                  <a:gradFill>
                    <a:gsLst>
                      <a:gs pos="2917">
                        <a:schemeClr val="tx1">
                          <a:alpha val="20000"/>
                        </a:schemeClr>
                      </a:gs>
                      <a:gs pos="30000">
                        <a:schemeClr val="tx1">
                          <a:alpha val="20000"/>
                        </a:schemeClr>
                      </a:gs>
                    </a:gsLst>
                    <a:lin ang="5400000" scaled="0"/>
                  </a:gradFill>
                </a:endParaRPr>
              </a:p>
            </p:txBody>
          </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grpSp>
          <p:nvGrpSpPr>
            <p:cNvPr id="93" name="Group 92">
              <a:extLst>
                <a:ext uri="{FF2B5EF4-FFF2-40B4-BE49-F238E27FC236}">
                  <a16:creationId xmlns:a16="http://schemas.microsoft.com/office/drawing/2014/main" id="{4B27D508-61D1-4026-B532-47614EA50B97}"/>
                </a:ext>
              </a:extLst>
            </p:cNvPr>
            <p:cNvGrpSpPr/>
            <p:nvPr/>
          </p:nvGrpSpPr>
          <p:grpSpPr>
            <a:xfrm>
              <a:off x="5922778" y="3960055"/>
              <a:ext cx="2949441" cy="0"/>
              <a:chOff x="4893738" y="3524265"/>
              <a:chExt cx="2457868" cy="0"/>
            </a:xfrm>
          </p:grpSpPr>
          <p:cxnSp>
            <p:nvCxnSpPr>
              <p:cNvPr id="94" name="Straight Arrow Connector 93">
                <a:extLst>
                  <a:ext uri="{FF2B5EF4-FFF2-40B4-BE49-F238E27FC236}">
                    <a16:creationId xmlns:a16="http://schemas.microsoft.com/office/drawing/2014/main" id="{8BBDFFA6-F632-4641-B1E4-64A766C0D165}"/>
                  </a:ext>
                </a:extLst>
              </p:cNvPr>
              <p:cNvCxnSpPr>
                <a:cxnSpLocks/>
              </p:cNvCxnSpPr>
              <p:nvPr/>
            </p:nvCxnSpPr>
            <p:spPr>
              <a:xfrm flipH="1">
                <a:off x="4893738" y="3524265"/>
                <a:ext cx="656171" cy="0"/>
              </a:xfrm>
              <a:prstGeom prst="straightConnector1">
                <a:avLst/>
              </a:prstGeom>
              <a:noFill/>
              <a:ln w="28575" cap="flat" cmpd="sng" algn="ctr">
                <a:solidFill>
                  <a:schemeClr val="tx1"/>
                </a:solidFill>
                <a:prstDash val="solid"/>
                <a:miter lim="800000"/>
                <a:headEnd type="triangle" w="med" len="med"/>
                <a:tailEnd type="none" w="med" len="med"/>
              </a:ln>
              <a:effectLst/>
            </p:spPr>
          </p:cxnSp>
          <p:cxnSp>
            <p:nvCxnSpPr>
              <p:cNvPr id="95" name="Straight Arrow Connector 94">
                <a:extLst>
                  <a:ext uri="{FF2B5EF4-FFF2-40B4-BE49-F238E27FC236}">
                    <a16:creationId xmlns:a16="http://schemas.microsoft.com/office/drawing/2014/main" id="{1FFE2424-3526-4A0A-AEEC-BEBEC2FFE451}"/>
                  </a:ext>
                </a:extLst>
              </p:cNvPr>
              <p:cNvCxnSpPr>
                <a:cxnSpLocks/>
              </p:cNvCxnSpPr>
              <p:nvPr/>
            </p:nvCxnSpPr>
            <p:spPr>
              <a:xfrm>
                <a:off x="6695435" y="3524265"/>
                <a:ext cx="656171" cy="0"/>
              </a:xfrm>
              <a:prstGeom prst="straightConnector1">
                <a:avLst/>
              </a:prstGeom>
              <a:noFill/>
              <a:ln w="28575" cap="flat" cmpd="sng" algn="ctr">
                <a:solidFill>
                  <a:schemeClr val="tx1"/>
                </a:solidFill>
                <a:prstDash val="solid"/>
                <a:miter lim="800000"/>
                <a:headEnd type="triangle" w="med" len="med"/>
                <a:tailEnd type="none" w="med" len="med"/>
              </a:ln>
              <a:effectLst/>
            </p:spPr>
          </p:cxnSp>
        </p:grpSp>
        <p:sp>
          <p:nvSpPr>
            <p:cNvPr id="96" name="Rectangle 95">
              <a:extLst>
                <a:ext uri="{FF2B5EF4-FFF2-40B4-BE49-F238E27FC236}">
                  <a16:creationId xmlns:a16="http://schemas.microsoft.com/office/drawing/2014/main" id="{616F3931-C037-40D0-B190-6DD4D83B195B}"/>
                </a:ext>
              </a:extLst>
            </p:cNvPr>
            <p:cNvSpPr/>
            <p:nvPr/>
          </p:nvSpPr>
          <p:spPr>
            <a:xfrm>
              <a:off x="4872078" y="6068833"/>
              <a:ext cx="4951836" cy="566916"/>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bIns="0" rtlCol="0" anchor="ct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Segoe UI Semibold"/>
                </a:rPr>
                <a:t>ML model for COVID-19 prediction</a:t>
              </a:r>
            </a:p>
          </p:txBody>
        </p:sp>
        <p:sp>
          <p:nvSpPr>
            <p:cNvPr id="97" name="Rectangle 96">
              <a:extLst>
                <a:ext uri="{FF2B5EF4-FFF2-40B4-BE49-F238E27FC236}">
                  <a16:creationId xmlns:a16="http://schemas.microsoft.com/office/drawing/2014/main" id="{65E13CD3-9C42-41A9-A098-D4263F73442B}"/>
                </a:ext>
              </a:extLst>
            </p:cNvPr>
            <p:cNvSpPr/>
            <p:nvPr/>
          </p:nvSpPr>
          <p:spPr bwMode="auto">
            <a:xfrm>
              <a:off x="6377400" y="3668903"/>
              <a:ext cx="2073945" cy="52577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marL="0" marR="0" lvl="0" indent="0" algn="ctr" defTabSz="1118966"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effectLst/>
                  <a:uLnTx/>
                  <a:uFillTx/>
                  <a:latin typeface="Segoe UI Semibold"/>
                  <a:ea typeface="Segoe UI" pitchFamily="34" charset="0"/>
                  <a:cs typeface="Segoe UI" pitchFamily="34" charset="0"/>
                </a:rPr>
                <a:t>Combine</a:t>
              </a:r>
            </a:p>
          </p:txBody>
        </p:sp>
        <p:grpSp>
          <p:nvGrpSpPr>
            <p:cNvPr id="98" name="Group 97">
              <a:extLst>
                <a:ext uri="{FF2B5EF4-FFF2-40B4-BE49-F238E27FC236}">
                  <a16:creationId xmlns:a16="http://schemas.microsoft.com/office/drawing/2014/main" id="{26610AF3-35E8-4C45-94E5-C7778EB0CDEC}"/>
                </a:ext>
              </a:extLst>
            </p:cNvPr>
            <p:cNvGrpSpPr/>
            <p:nvPr/>
          </p:nvGrpSpPr>
          <p:grpSpPr>
            <a:xfrm>
              <a:off x="8868340" y="1624474"/>
              <a:ext cx="4683060" cy="4154425"/>
              <a:chOff x="7321699" y="1577947"/>
              <a:chExt cx="3902550" cy="3462021"/>
            </a:xfrm>
          </p:grpSpPr>
          <p:sp>
            <p:nvSpPr>
              <p:cNvPr id="99" name="Rectangle 98">
                <a:extLst>
                  <a:ext uri="{FF2B5EF4-FFF2-40B4-BE49-F238E27FC236}">
                    <a16:creationId xmlns:a16="http://schemas.microsoft.com/office/drawing/2014/main" id="{7DC0C283-03E2-4A93-8294-7083C0406BE5}"/>
                  </a:ext>
                </a:extLst>
              </p:cNvPr>
              <p:cNvSpPr/>
              <p:nvPr/>
            </p:nvSpPr>
            <p:spPr>
              <a:xfrm>
                <a:off x="7323386" y="1577947"/>
                <a:ext cx="3899176" cy="3462021"/>
              </a:xfrm>
              <a:prstGeom prst="rect">
                <a:avLst/>
              </a:prstGeom>
              <a:solidFill>
                <a:srgbClr val="FFFFFF"/>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731484"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a:ln>
                    <a:noFill/>
                  </a:ln>
                  <a:solidFill>
                    <a:srgbClr val="FFFFFF"/>
                  </a:solidFill>
                  <a:effectLst/>
                  <a:uLnTx/>
                  <a:uFillTx/>
                  <a:latin typeface="Calibri"/>
                </a:endParaRPr>
              </a:p>
            </p:txBody>
          </p:sp>
          <p:pic>
            <p:nvPicPr>
              <p:cNvPr id="100" name="Picture 10" descr="RSNA">
                <a:extLst>
                  <a:ext uri="{FF2B5EF4-FFF2-40B4-BE49-F238E27FC236}">
                    <a16:creationId xmlns:a16="http://schemas.microsoft.com/office/drawing/2014/main" id="{506BA4E4-98CA-4F5F-8787-B38D2383D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7770" y="1867559"/>
                <a:ext cx="1050406" cy="525204"/>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345055D1-4314-43AD-AB1A-BDCDD6423B71}"/>
                  </a:ext>
                </a:extLst>
              </p:cNvPr>
              <p:cNvSpPr txBox="1"/>
              <p:nvPr/>
            </p:nvSpPr>
            <p:spPr>
              <a:xfrm>
                <a:off x="7979884" y="2668028"/>
                <a:ext cx="2586179" cy="492442"/>
              </a:xfrm>
              <a:prstGeom prst="rect">
                <a:avLst/>
              </a:prstGeom>
              <a:noFill/>
            </p:spPr>
            <p:txBody>
              <a:bodyPr wrap="none" lIns="0" tIns="0" rIns="0" bIns="0" rtlCol="0">
                <a:spAutoFit/>
              </a:body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Segoe UI Semibold"/>
                  </a:rPr>
                  <a:t>Pneumonia detection</a:t>
                </a:r>
              </a:p>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Segoe UI Semibold"/>
                  </a:rPr>
                  <a:t>challenge Kaggle dataset</a:t>
                </a:r>
              </a:p>
            </p:txBody>
          </p:sp>
          <p:grpSp>
            <p:nvGrpSpPr>
              <p:cNvPr id="102" name="Group 101">
                <a:extLst>
                  <a:ext uri="{FF2B5EF4-FFF2-40B4-BE49-F238E27FC236}">
                    <a16:creationId xmlns:a16="http://schemas.microsoft.com/office/drawing/2014/main" id="{6099F414-CCF0-4EAA-BA2A-BB4FC65D115A}"/>
                  </a:ext>
                </a:extLst>
              </p:cNvPr>
              <p:cNvGrpSpPr/>
              <p:nvPr/>
            </p:nvGrpSpPr>
            <p:grpSpPr>
              <a:xfrm>
                <a:off x="7801627" y="3271224"/>
                <a:ext cx="2942694" cy="1371600"/>
                <a:chOff x="8177111" y="3176734"/>
                <a:chExt cx="2942694" cy="1371600"/>
              </a:xfrm>
            </p:grpSpPr>
            <p:pic>
              <p:nvPicPr>
                <p:cNvPr id="104" name="Picture 103">
                  <a:extLst>
                    <a:ext uri="{FF2B5EF4-FFF2-40B4-BE49-F238E27FC236}">
                      <a16:creationId xmlns:a16="http://schemas.microsoft.com/office/drawing/2014/main" id="{EAD6B64F-4E50-419B-8B2A-BF2ED873F439}"/>
                    </a:ext>
                  </a:extLst>
                </p:cNvPr>
                <p:cNvPicPr>
                  <a:picLocks noChangeAspect="1"/>
                </p:cNvPicPr>
                <p:nvPr/>
              </p:nvPicPr>
              <p:blipFill rotWithShape="1">
                <a:blip r:embed="rId6"/>
                <a:srcRect l="1529" r="1529"/>
                <a:stretch/>
              </p:blipFill>
              <p:spPr>
                <a:xfrm>
                  <a:off x="8177111" y="3176734"/>
                  <a:ext cx="1371600" cy="1371600"/>
                </a:xfrm>
                <a:prstGeom prst="rect">
                  <a:avLst/>
                </a:prstGeom>
              </p:spPr>
            </p:pic>
            <p:pic>
              <p:nvPicPr>
                <p:cNvPr id="105" name="Picture 104">
                  <a:extLst>
                    <a:ext uri="{FF2B5EF4-FFF2-40B4-BE49-F238E27FC236}">
                      <a16:creationId xmlns:a16="http://schemas.microsoft.com/office/drawing/2014/main" id="{19046B17-7936-4EA7-98E9-8F15EBDC5EB6}"/>
                    </a:ext>
                  </a:extLst>
                </p:cNvPr>
                <p:cNvPicPr>
                  <a:picLocks noChangeAspect="1"/>
                </p:cNvPicPr>
                <p:nvPr/>
              </p:nvPicPr>
              <p:blipFill rotWithShape="1">
                <a:blip r:embed="rId7"/>
                <a:srcRect l="1246" r="1246"/>
                <a:stretch/>
              </p:blipFill>
              <p:spPr>
                <a:xfrm>
                  <a:off x="9748205" y="3176734"/>
                  <a:ext cx="1371600" cy="1371600"/>
                </a:xfrm>
                <a:prstGeom prst="rect">
                  <a:avLst/>
                </a:prstGeom>
              </p:spPr>
            </p:pic>
          </p:grpSp>
          <p:sp>
            <p:nvSpPr>
              <p:cNvPr id="103" name="TextBox 102">
                <a:extLst>
                  <a:ext uri="{FF2B5EF4-FFF2-40B4-BE49-F238E27FC236}">
                    <a16:creationId xmlns:a16="http://schemas.microsoft.com/office/drawing/2014/main" id="{94F27726-1F13-4BF4-9FD9-1508A638393E}"/>
                  </a:ext>
                </a:extLst>
              </p:cNvPr>
              <p:cNvSpPr txBox="1"/>
              <p:nvPr/>
            </p:nvSpPr>
            <p:spPr>
              <a:xfrm>
                <a:off x="7321699" y="4738987"/>
                <a:ext cx="3902550" cy="164880"/>
              </a:xfrm>
              <a:prstGeom prst="rect">
                <a:avLst/>
              </a:prstGeom>
              <a:noFill/>
            </p:spPr>
            <p:txBody>
              <a:bodyPr wrap="none" lIns="0" tIns="0" rIns="0" bIns="0" rtlCol="0">
                <a:spAutoFit/>
              </a:bodyP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rPr>
                  <a:t>https://www.kaggle.com/c/rsna-pneumonia-detection-challenge</a:t>
                </a:r>
                <a:endParaRPr kumimoji="0" lang="en-GB" sz="900" b="0" i="0" u="none" strike="noStrike" kern="0" cap="none" spc="0" normalizeH="0" baseline="0" noProof="0" dirty="0">
                  <a:ln>
                    <a:noFill/>
                  </a:ln>
                  <a:gradFill>
                    <a:gsLst>
                      <a:gs pos="2917">
                        <a:srgbClr val="000000"/>
                      </a:gs>
                      <a:gs pos="30000">
                        <a:srgbClr val="000000"/>
                      </a:gs>
                    </a:gsLst>
                    <a:lin ang="5400000" scaled="0"/>
                  </a:gradFill>
                  <a:effectLst/>
                  <a:uLnTx/>
                  <a:uFillTx/>
                </a:endParaRPr>
              </a:p>
            </p:txBody>
          </p:sp>
        </p:grpSp>
        <p:grpSp>
          <p:nvGrpSpPr>
            <p:cNvPr id="106" name="Group 105">
              <a:extLst>
                <a:ext uri="{FF2B5EF4-FFF2-40B4-BE49-F238E27FC236}">
                  <a16:creationId xmlns:a16="http://schemas.microsoft.com/office/drawing/2014/main" id="{4DEF71AB-3352-4E38-8344-062B53E5360F}"/>
                </a:ext>
              </a:extLst>
            </p:cNvPr>
            <p:cNvGrpSpPr/>
            <p:nvPr/>
          </p:nvGrpSpPr>
          <p:grpSpPr>
            <a:xfrm>
              <a:off x="1245628" y="1624475"/>
              <a:ext cx="4679011" cy="4154406"/>
              <a:chOff x="969439" y="1577948"/>
              <a:chExt cx="3899176" cy="3462005"/>
            </a:xfrm>
          </p:grpSpPr>
          <p:sp>
            <p:nvSpPr>
              <p:cNvPr id="107" name="Rectangle 106">
                <a:extLst>
                  <a:ext uri="{FF2B5EF4-FFF2-40B4-BE49-F238E27FC236}">
                    <a16:creationId xmlns:a16="http://schemas.microsoft.com/office/drawing/2014/main" id="{8349A8AD-15F9-4D83-BD2D-F287F8000D10}"/>
                  </a:ext>
                </a:extLst>
              </p:cNvPr>
              <p:cNvSpPr/>
              <p:nvPr/>
            </p:nvSpPr>
            <p:spPr>
              <a:xfrm>
                <a:off x="969439" y="1577948"/>
                <a:ext cx="3899176" cy="3462005"/>
              </a:xfrm>
              <a:prstGeom prst="rect">
                <a:avLst/>
              </a:prstGeom>
              <a:solidFill>
                <a:srgbClr val="FFFFFF"/>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731484"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a:ln>
                    <a:noFill/>
                  </a:ln>
                  <a:solidFill>
                    <a:srgbClr val="FFFFFF"/>
                  </a:solidFill>
                  <a:effectLst/>
                  <a:uLnTx/>
                  <a:uFillTx/>
                  <a:latin typeface="Calibri"/>
                </a:endParaRPr>
              </a:p>
            </p:txBody>
          </p:sp>
          <p:pic>
            <p:nvPicPr>
              <p:cNvPr id="108" name="Picture 4">
                <a:extLst>
                  <a:ext uri="{FF2B5EF4-FFF2-40B4-BE49-F238E27FC236}">
                    <a16:creationId xmlns:a16="http://schemas.microsoft.com/office/drawing/2014/main" id="{6720ACD1-E901-48A0-9974-D6D6BECDCB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2164976" y="1751160"/>
                <a:ext cx="1519518" cy="614178"/>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Group 108">
                <a:extLst>
                  <a:ext uri="{FF2B5EF4-FFF2-40B4-BE49-F238E27FC236}">
                    <a16:creationId xmlns:a16="http://schemas.microsoft.com/office/drawing/2014/main" id="{E253A6D6-5AA2-495E-BB55-06C85EB38AC8}"/>
                  </a:ext>
                </a:extLst>
              </p:cNvPr>
              <p:cNvGrpSpPr/>
              <p:nvPr/>
            </p:nvGrpSpPr>
            <p:grpSpPr>
              <a:xfrm>
                <a:off x="1450876" y="3271223"/>
                <a:ext cx="2936302" cy="1371601"/>
                <a:chOff x="1176739" y="3187403"/>
                <a:chExt cx="2936302" cy="1371601"/>
              </a:xfrm>
            </p:grpSpPr>
            <p:pic>
              <p:nvPicPr>
                <p:cNvPr id="112" name="Picture 6">
                  <a:extLst>
                    <a:ext uri="{FF2B5EF4-FFF2-40B4-BE49-F238E27FC236}">
                      <a16:creationId xmlns:a16="http://schemas.microsoft.com/office/drawing/2014/main" id="{7DB443DE-0D87-4D5A-AAE3-65C2F59370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778" b="778"/>
                <a:stretch/>
              </p:blipFill>
              <p:spPr bwMode="auto">
                <a:xfrm>
                  <a:off x="1176739" y="318740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8">
                  <a:extLst>
                    <a:ext uri="{FF2B5EF4-FFF2-40B4-BE49-F238E27FC236}">
                      <a16:creationId xmlns:a16="http://schemas.microsoft.com/office/drawing/2014/main" id="{9F37AB87-B1C7-41C8-B64A-E15901E5760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766" t="778" r="2545" b="778"/>
                <a:stretch/>
              </p:blipFill>
              <p:spPr bwMode="auto">
                <a:xfrm>
                  <a:off x="2741441" y="3187403"/>
                  <a:ext cx="1371600" cy="1371600"/>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TextBox 109">
                <a:extLst>
                  <a:ext uri="{FF2B5EF4-FFF2-40B4-BE49-F238E27FC236}">
                    <a16:creationId xmlns:a16="http://schemas.microsoft.com/office/drawing/2014/main" id="{2D6EF058-9AC1-4B06-A94B-E79157DA1EB6}"/>
                  </a:ext>
                </a:extLst>
              </p:cNvPr>
              <p:cNvSpPr txBox="1"/>
              <p:nvPr/>
            </p:nvSpPr>
            <p:spPr>
              <a:xfrm>
                <a:off x="1666904" y="2766517"/>
                <a:ext cx="2504248" cy="273579"/>
              </a:xfrm>
              <a:prstGeom prst="rect">
                <a:avLst/>
              </a:prstGeom>
              <a:noFill/>
            </p:spPr>
            <p:txBody>
              <a:bodyPr wrap="none" lIns="0" tIns="0" rIns="0" bIns="0" rtlCol="0">
                <a:spAutoFit/>
              </a:bodyP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Segoe UI Semibold"/>
                  </a:rPr>
                  <a:t>COVID-19 case database</a:t>
                </a:r>
              </a:p>
            </p:txBody>
          </p:sp>
          <p:sp>
            <p:nvSpPr>
              <p:cNvPr id="111" name="TextBox 110">
                <a:extLst>
                  <a:ext uri="{FF2B5EF4-FFF2-40B4-BE49-F238E27FC236}">
                    <a16:creationId xmlns:a16="http://schemas.microsoft.com/office/drawing/2014/main" id="{5356D456-77CB-47F0-93D7-884493FAAA92}"/>
                  </a:ext>
                </a:extLst>
              </p:cNvPr>
              <p:cNvSpPr txBox="1"/>
              <p:nvPr/>
            </p:nvSpPr>
            <p:spPr>
              <a:xfrm>
                <a:off x="1303620" y="4738986"/>
                <a:ext cx="3230815" cy="164880"/>
              </a:xfrm>
              <a:prstGeom prst="rect">
                <a:avLst/>
              </a:prstGeom>
              <a:noFill/>
            </p:spPr>
            <p:txBody>
              <a:bodyPr wrap="none" lIns="0" tIns="0" rIns="0" bIns="0" rtlCol="0">
                <a:spAutoFit/>
              </a:bodyP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rPr>
                  <a:t>https://github.com/ieee8023/covid-chestxray-dataset</a:t>
                </a:r>
                <a:endParaRPr kumimoji="0" lang="en-GB" sz="900" b="0" i="0" u="none" strike="noStrike" kern="0" cap="none" spc="0" normalizeH="0" baseline="0" noProof="0" dirty="0">
                  <a:ln>
                    <a:noFill/>
                  </a:ln>
                  <a:gradFill>
                    <a:gsLst>
                      <a:gs pos="2917">
                        <a:srgbClr val="000000"/>
                      </a:gs>
                      <a:gs pos="30000">
                        <a:srgbClr val="000000"/>
                      </a:gs>
                    </a:gsLst>
                    <a:lin ang="5400000" scaled="0"/>
                  </a:gradFill>
                  <a:effectLst/>
                  <a:uLnTx/>
                  <a:uFillTx/>
                </a:endParaRPr>
              </a:p>
            </p:txBody>
          </p:sp>
        </p:grpSp>
        <p:grpSp>
          <p:nvGrpSpPr>
            <p:cNvPr id="114" name="Group 113">
              <a:extLst>
                <a:ext uri="{FF2B5EF4-FFF2-40B4-BE49-F238E27FC236}">
                  <a16:creationId xmlns:a16="http://schemas.microsoft.com/office/drawing/2014/main" id="{0325F1EE-BB30-4811-B67A-738B764310EE}"/>
                </a:ext>
              </a:extLst>
            </p:cNvPr>
            <p:cNvGrpSpPr/>
            <p:nvPr/>
          </p:nvGrpSpPr>
          <p:grpSpPr>
            <a:xfrm>
              <a:off x="7087140" y="3134713"/>
              <a:ext cx="620722" cy="562020"/>
              <a:chOff x="5739968" y="2352995"/>
              <a:chExt cx="826083" cy="747961"/>
            </a:xfrm>
          </p:grpSpPr>
          <p:grpSp>
            <p:nvGrpSpPr>
              <p:cNvPr id="115" name="file" descr="file, paper, sheet">
                <a:extLst>
                  <a:ext uri="{FF2B5EF4-FFF2-40B4-BE49-F238E27FC236}">
                    <a16:creationId xmlns:a16="http://schemas.microsoft.com/office/drawing/2014/main" id="{40064AB0-B8A4-4166-BD29-A202517F367F}"/>
                  </a:ext>
                </a:extLst>
              </p:cNvPr>
              <p:cNvGrpSpPr/>
              <p:nvPr/>
            </p:nvGrpSpPr>
            <p:grpSpPr>
              <a:xfrm>
                <a:off x="5739968" y="2352995"/>
                <a:ext cx="438587" cy="543592"/>
                <a:chOff x="8018464" y="4649789"/>
                <a:chExt cx="225428" cy="279401"/>
              </a:xfrm>
            </p:grpSpPr>
            <p:sp>
              <p:nvSpPr>
                <p:cNvPr id="126" name="Freeform 88">
                  <a:extLst>
                    <a:ext uri="{FF2B5EF4-FFF2-40B4-BE49-F238E27FC236}">
                      <a16:creationId xmlns:a16="http://schemas.microsoft.com/office/drawing/2014/main" id="{FB365093-4B4D-4E40-9103-4E043E88C55C}"/>
                    </a:ext>
                  </a:extLst>
                </p:cNvPr>
                <p:cNvSpPr>
                  <a:spLocks/>
                </p:cNvSpPr>
                <p:nvPr/>
              </p:nvSpPr>
              <p:spPr bwMode="auto">
                <a:xfrm>
                  <a:off x="8018467" y="4649790"/>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7" name="Freeform 89">
                  <a:extLst>
                    <a:ext uri="{FF2B5EF4-FFF2-40B4-BE49-F238E27FC236}">
                      <a16:creationId xmlns:a16="http://schemas.microsoft.com/office/drawing/2014/main" id="{9AE2CFFF-DF10-40BA-BB50-12E5CBF1443D}"/>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8" name="Line 90">
                  <a:extLst>
                    <a:ext uri="{FF2B5EF4-FFF2-40B4-BE49-F238E27FC236}">
                      <a16:creationId xmlns:a16="http://schemas.microsoft.com/office/drawing/2014/main" id="{0ED9F599-E46F-482E-8E78-090BE7ADB2C1}"/>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9" name="Line 91">
                  <a:extLst>
                    <a:ext uri="{FF2B5EF4-FFF2-40B4-BE49-F238E27FC236}">
                      <a16:creationId xmlns:a16="http://schemas.microsoft.com/office/drawing/2014/main" id="{1E10B50D-319A-4BBB-83FF-F39B35EB0D20}"/>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grpSp>
          <p:grpSp>
            <p:nvGrpSpPr>
              <p:cNvPr id="116" name="file" descr="file, paper, sheet">
                <a:extLst>
                  <a:ext uri="{FF2B5EF4-FFF2-40B4-BE49-F238E27FC236}">
                    <a16:creationId xmlns:a16="http://schemas.microsoft.com/office/drawing/2014/main" id="{F39403F3-1E4F-4C5A-9159-9D84AE1B6875}"/>
                  </a:ext>
                </a:extLst>
              </p:cNvPr>
              <p:cNvGrpSpPr/>
              <p:nvPr/>
            </p:nvGrpSpPr>
            <p:grpSpPr>
              <a:xfrm>
                <a:off x="5935001" y="2466698"/>
                <a:ext cx="438580" cy="543590"/>
                <a:chOff x="8018464" y="4649789"/>
                <a:chExt cx="225425" cy="279400"/>
              </a:xfrm>
            </p:grpSpPr>
            <p:sp>
              <p:nvSpPr>
                <p:cNvPr id="122" name="Freeform 88">
                  <a:extLst>
                    <a:ext uri="{FF2B5EF4-FFF2-40B4-BE49-F238E27FC236}">
                      <a16:creationId xmlns:a16="http://schemas.microsoft.com/office/drawing/2014/main" id="{EE8D6261-F9D6-4CF1-8792-672FF41FE9FF}"/>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3" name="Freeform 89">
                  <a:extLst>
                    <a:ext uri="{FF2B5EF4-FFF2-40B4-BE49-F238E27FC236}">
                      <a16:creationId xmlns:a16="http://schemas.microsoft.com/office/drawing/2014/main" id="{C151AFA5-1C61-46F8-95EA-FD4F5CFF7243}"/>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4" name="Line 90">
                  <a:extLst>
                    <a:ext uri="{FF2B5EF4-FFF2-40B4-BE49-F238E27FC236}">
                      <a16:creationId xmlns:a16="http://schemas.microsoft.com/office/drawing/2014/main" id="{5C50C07E-7E9A-4179-8E87-15BAA02722B8}"/>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5" name="Line 91">
                  <a:extLst>
                    <a:ext uri="{FF2B5EF4-FFF2-40B4-BE49-F238E27FC236}">
                      <a16:creationId xmlns:a16="http://schemas.microsoft.com/office/drawing/2014/main" id="{D1517F8F-596D-4BC4-8845-B362AD4402CD}"/>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grpSp>
          <p:grpSp>
            <p:nvGrpSpPr>
              <p:cNvPr id="117" name="file" descr="file, paper, sheet">
                <a:extLst>
                  <a:ext uri="{FF2B5EF4-FFF2-40B4-BE49-F238E27FC236}">
                    <a16:creationId xmlns:a16="http://schemas.microsoft.com/office/drawing/2014/main" id="{97E21194-57B8-4D1F-B4B4-32CAF06CD86F}"/>
                  </a:ext>
                </a:extLst>
              </p:cNvPr>
              <p:cNvGrpSpPr/>
              <p:nvPr/>
            </p:nvGrpSpPr>
            <p:grpSpPr>
              <a:xfrm>
                <a:off x="6127471" y="2557366"/>
                <a:ext cx="438580" cy="543590"/>
                <a:chOff x="8018464" y="4649789"/>
                <a:chExt cx="225425" cy="279400"/>
              </a:xfrm>
            </p:grpSpPr>
            <p:sp>
              <p:nvSpPr>
                <p:cNvPr id="118" name="Freeform 88">
                  <a:extLst>
                    <a:ext uri="{FF2B5EF4-FFF2-40B4-BE49-F238E27FC236}">
                      <a16:creationId xmlns:a16="http://schemas.microsoft.com/office/drawing/2014/main" id="{5E63B048-910F-48B6-9495-894B3711F8A5}"/>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19" name="Freeform 89">
                  <a:extLst>
                    <a:ext uri="{FF2B5EF4-FFF2-40B4-BE49-F238E27FC236}">
                      <a16:creationId xmlns:a16="http://schemas.microsoft.com/office/drawing/2014/main" id="{EAF358BA-5FD7-4AA7-B9FF-A683F0595243}"/>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0" name="Line 90">
                  <a:extLst>
                    <a:ext uri="{FF2B5EF4-FFF2-40B4-BE49-F238E27FC236}">
                      <a16:creationId xmlns:a16="http://schemas.microsoft.com/office/drawing/2014/main" id="{4B82449F-4466-4E1E-9C84-058511E303D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1" name="Line 91">
                  <a:extLst>
                    <a:ext uri="{FF2B5EF4-FFF2-40B4-BE49-F238E27FC236}">
                      <a16:creationId xmlns:a16="http://schemas.microsoft.com/office/drawing/2014/main" id="{589CFB98-A9C4-4B9D-A4B0-7164A18DE949}"/>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grpSp>
        </p:grpSp>
        <p:cxnSp>
          <p:nvCxnSpPr>
            <p:cNvPr id="130" name="Straight Arrow Connector 129">
              <a:extLst>
                <a:ext uri="{FF2B5EF4-FFF2-40B4-BE49-F238E27FC236}">
                  <a16:creationId xmlns:a16="http://schemas.microsoft.com/office/drawing/2014/main" id="{4BC8F805-C8C2-4412-9267-79E3D3C0A045}"/>
                </a:ext>
              </a:extLst>
            </p:cNvPr>
            <p:cNvCxnSpPr>
              <a:cxnSpLocks/>
            </p:cNvCxnSpPr>
            <p:nvPr/>
          </p:nvCxnSpPr>
          <p:spPr>
            <a:xfrm flipV="1">
              <a:off x="7397646" y="4236924"/>
              <a:ext cx="0" cy="1664668"/>
            </a:xfrm>
            <a:prstGeom prst="straightConnector1">
              <a:avLst/>
            </a:prstGeom>
            <a:noFill/>
            <a:ln w="28575" cap="flat" cmpd="sng" algn="ctr">
              <a:solidFill>
                <a:schemeClr val="tx1"/>
              </a:solidFill>
              <a:prstDash val="solid"/>
              <a:miter lim="800000"/>
              <a:headEnd type="triangle" w="med" len="med"/>
              <a:tailEnd type="none" w="med" len="sm"/>
            </a:ln>
            <a:effectLst/>
          </p:spPr>
        </p:cxnSp>
        <p:cxnSp>
          <p:nvCxnSpPr>
            <p:cNvPr id="131" name="Straight Arrow Connector 51">
              <a:extLst>
                <a:ext uri="{FF2B5EF4-FFF2-40B4-BE49-F238E27FC236}">
                  <a16:creationId xmlns:a16="http://schemas.microsoft.com/office/drawing/2014/main" id="{A2259C29-DD74-43DE-B9B0-0CC104FCB096}"/>
                </a:ext>
              </a:extLst>
            </p:cNvPr>
            <p:cNvCxnSpPr>
              <a:cxnSpLocks/>
              <a:endCxn id="96" idx="3"/>
            </p:cNvCxnSpPr>
            <p:nvPr/>
          </p:nvCxnSpPr>
          <p:spPr>
            <a:xfrm rot="5400000">
              <a:off x="10230198" y="5372617"/>
              <a:ext cx="573392" cy="1385956"/>
            </a:xfrm>
            <a:prstGeom prst="bentConnector2">
              <a:avLst/>
            </a:prstGeom>
            <a:noFill/>
            <a:ln w="28575" cap="flat" cmpd="sng" algn="ctr">
              <a:solidFill>
                <a:schemeClr val="tx1"/>
              </a:solidFill>
              <a:prstDash val="solid"/>
              <a:miter lim="800000"/>
              <a:headEnd type="triangle" w="med" len="med"/>
              <a:tailEnd type="none" w="med" len="sm"/>
            </a:ln>
            <a:effectLst/>
          </p:spPr>
        </p:cxnSp>
        <p:cxnSp>
          <p:nvCxnSpPr>
            <p:cNvPr id="132" name="Straight Arrow Connector 51">
              <a:extLst>
                <a:ext uri="{FF2B5EF4-FFF2-40B4-BE49-F238E27FC236}">
                  <a16:creationId xmlns:a16="http://schemas.microsoft.com/office/drawing/2014/main" id="{66C00DF0-6694-42F3-9C7D-B7AFDD50DF63}"/>
                </a:ext>
              </a:extLst>
            </p:cNvPr>
            <p:cNvCxnSpPr>
              <a:cxnSpLocks/>
              <a:endCxn id="96" idx="1"/>
            </p:cNvCxnSpPr>
            <p:nvPr/>
          </p:nvCxnSpPr>
          <p:spPr>
            <a:xfrm rot="16200000" flipH="1">
              <a:off x="3941901" y="5422113"/>
              <a:ext cx="573410" cy="1286945"/>
            </a:xfrm>
            <a:prstGeom prst="bentConnector2">
              <a:avLst/>
            </a:prstGeom>
            <a:noFill/>
            <a:ln w="28575" cap="flat" cmpd="sng" algn="ctr">
              <a:solidFill>
                <a:schemeClr val="tx1"/>
              </a:solidFill>
              <a:prstDash val="solid"/>
              <a:miter lim="800000"/>
              <a:headEnd type="triangle" w="med" len="med"/>
              <a:tailEnd type="none" w="med" len="sm"/>
            </a:ln>
            <a:effectLst/>
          </p:spPr>
        </p:cxnSp>
      </p:grpSp>
    </p:spTree>
    <p:extLst>
      <p:ext uri="{BB962C8B-B14F-4D97-AF65-F5344CB8AC3E}">
        <p14:creationId xmlns:p14="http://schemas.microsoft.com/office/powerpoint/2010/main" val="23445751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8DFBF8-9AB9-4DF9-A11C-D7E2E183253A}"/>
              </a:ext>
            </a:extLst>
          </p:cNvPr>
          <p:cNvSpPr>
            <a:spLocks noGrp="1"/>
          </p:cNvSpPr>
          <p:nvPr>
            <p:ph type="title"/>
          </p:nvPr>
        </p:nvSpPr>
        <p:spPr>
          <a:xfrm>
            <a:off x="274639" y="170124"/>
            <a:ext cx="11889564" cy="935037"/>
          </a:xfrm>
        </p:spPr>
        <p:txBody>
          <a:bodyPr/>
          <a:lstStyle/>
          <a:p>
            <a:r>
              <a:rPr lang="en-US" dirty="0"/>
              <a:t>Confidential ML pipelines for Multi Party machine learning</a:t>
            </a:r>
            <a:br>
              <a:rPr lang="en-US" dirty="0"/>
            </a:br>
            <a:r>
              <a:rPr lang="fr-FR" sz="2400" dirty="0">
                <a:solidFill>
                  <a:srgbClr val="0070C0"/>
                </a:solidFill>
                <a:latin typeface="Segoe UI" panose="020B0502040204020203" pitchFamily="34" charset="0"/>
                <a:cs typeface="Segoe UI" panose="020B0502040204020203" pitchFamily="34" charset="0"/>
              </a:rPr>
              <a:t>Healthcare scenarios</a:t>
            </a:r>
            <a:endParaRPr lang="en-US" sz="2400" dirty="0">
              <a:solidFill>
                <a:srgbClr val="0070C0"/>
              </a:solidFill>
              <a:latin typeface="Segoe UI" panose="020B0502040204020203" pitchFamily="34" charset="0"/>
              <a:cs typeface="Segoe UI" panose="020B0502040204020203" pitchFamily="34" charset="0"/>
            </a:endParaRPr>
          </a:p>
        </p:txBody>
      </p:sp>
      <p:sp>
        <p:nvSpPr>
          <p:cNvPr id="4" name="Text Placeholder 2">
            <a:extLst>
              <a:ext uri="{FF2B5EF4-FFF2-40B4-BE49-F238E27FC236}">
                <a16:creationId xmlns:a16="http://schemas.microsoft.com/office/drawing/2014/main" id="{63BA29A0-8638-4BF6-AE21-EC67144E51A7}"/>
              </a:ext>
            </a:extLst>
          </p:cNvPr>
          <p:cNvSpPr txBox="1">
            <a:spLocks/>
          </p:cNvSpPr>
          <p:nvPr/>
        </p:nvSpPr>
        <p:spPr>
          <a:xfrm>
            <a:off x="274639" y="5097462"/>
            <a:ext cx="4267199" cy="172709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1200"/>
              </a:spcBef>
              <a:buFont typeface="Arial" pitchFamily="34" charset="0"/>
              <a:buNone/>
            </a:pPr>
            <a:r>
              <a:rPr lang="en-US">
                <a:solidFill>
                  <a:srgbClr val="000000"/>
                </a:solidFill>
                <a:cs typeface="Segoe UI Semibold" panose="020B0702040204020203" pitchFamily="34" charset="0"/>
              </a:rPr>
              <a:t>Every </a:t>
            </a:r>
            <a:r>
              <a:rPr lang="en-US" dirty="0">
                <a:solidFill>
                  <a:srgbClr val="000000"/>
                </a:solidFill>
                <a:cs typeface="Segoe UI Semibold" panose="020B0702040204020203" pitchFamily="34" charset="0"/>
              </a:rPr>
              <a:t>node of the pipeline uses the same </a:t>
            </a:r>
            <a:r>
              <a:rPr lang="en-US" dirty="0">
                <a:solidFill>
                  <a:srgbClr val="000000"/>
                </a:solidFill>
                <a:latin typeface="Segoe UI Semibold" panose="020B0702040204020203" pitchFamily="34" charset="0"/>
                <a:cs typeface="Segoe UI Semibold" panose="020B0702040204020203" pitchFamily="34" charset="0"/>
              </a:rPr>
              <a:t>LKL runtime image</a:t>
            </a:r>
          </a:p>
          <a:p>
            <a:pPr marL="0" lvl="1" indent="0">
              <a:spcBef>
                <a:spcPts val="1200"/>
              </a:spcBef>
              <a:buFont typeface="Arial" pitchFamily="34" charset="0"/>
              <a:buNone/>
            </a:pPr>
            <a:r>
              <a:rPr lang="en-US" dirty="0">
                <a:solidFill>
                  <a:srgbClr val="000000"/>
                </a:solidFill>
                <a:cs typeface="Segoe UI Semibold" panose="020B0702040204020203" pitchFamily="34" charset="0"/>
              </a:rPr>
              <a:t>Edges represent </a:t>
            </a:r>
            <a:r>
              <a:rPr lang="en-US" dirty="0">
                <a:solidFill>
                  <a:srgbClr val="000000"/>
                </a:solidFill>
                <a:latin typeface="Segoe UI Semibold" panose="020B0702040204020203" pitchFamily="34" charset="0"/>
                <a:cs typeface="Segoe UI Semibold" panose="020B0702040204020203" pitchFamily="34" charset="0"/>
              </a:rPr>
              <a:t>secure data flow </a:t>
            </a:r>
            <a:r>
              <a:rPr lang="en-US" dirty="0">
                <a:solidFill>
                  <a:srgbClr val="000000"/>
                </a:solidFill>
                <a:cs typeface="Segoe UI Semibold" panose="020B0702040204020203" pitchFamily="34" charset="0"/>
              </a:rPr>
              <a:t>with disk images protected by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dm-crypt and dm-verity</a:t>
            </a:r>
          </a:p>
        </p:txBody>
      </p:sp>
      <p:sp>
        <p:nvSpPr>
          <p:cNvPr id="6" name="Rectangle 5">
            <a:extLst>
              <a:ext uri="{FF2B5EF4-FFF2-40B4-BE49-F238E27FC236}">
                <a16:creationId xmlns:a16="http://schemas.microsoft.com/office/drawing/2014/main" id="{B1D96AC6-6225-47B0-AF0F-AB72AF3DA0F5}"/>
              </a:ext>
            </a:extLst>
          </p:cNvPr>
          <p:cNvSpPr/>
          <p:nvPr/>
        </p:nvSpPr>
        <p:spPr>
          <a:xfrm>
            <a:off x="3203298" y="2465636"/>
            <a:ext cx="2184255" cy="7117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836" dirty="0"/>
              <a:t>SGX-LKL</a:t>
            </a:r>
            <a:br>
              <a:rPr lang="en-GB" sz="1836" dirty="0"/>
            </a:br>
            <a:r>
              <a:rPr lang="en-GB" sz="1836" dirty="0"/>
              <a:t> Container Runtime</a:t>
            </a:r>
          </a:p>
        </p:txBody>
      </p:sp>
      <p:sp>
        <p:nvSpPr>
          <p:cNvPr id="8" name="Rectangle 7">
            <a:extLst>
              <a:ext uri="{FF2B5EF4-FFF2-40B4-BE49-F238E27FC236}">
                <a16:creationId xmlns:a16="http://schemas.microsoft.com/office/drawing/2014/main" id="{89D024AA-5462-4540-A62E-178F4977E8EA}"/>
              </a:ext>
            </a:extLst>
          </p:cNvPr>
          <p:cNvSpPr/>
          <p:nvPr/>
        </p:nvSpPr>
        <p:spPr>
          <a:xfrm>
            <a:off x="7952554" y="1734313"/>
            <a:ext cx="2184255" cy="7117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836" dirty="0"/>
              <a:t>SGX-LKL</a:t>
            </a:r>
            <a:br>
              <a:rPr lang="en-GB" sz="1836" dirty="0"/>
            </a:br>
            <a:r>
              <a:rPr lang="en-GB" sz="1836" dirty="0"/>
              <a:t> Container Runtime</a:t>
            </a:r>
          </a:p>
        </p:txBody>
      </p:sp>
      <p:sp>
        <p:nvSpPr>
          <p:cNvPr id="10" name="Rectangle 9">
            <a:extLst>
              <a:ext uri="{FF2B5EF4-FFF2-40B4-BE49-F238E27FC236}">
                <a16:creationId xmlns:a16="http://schemas.microsoft.com/office/drawing/2014/main" id="{1C8F1774-E517-4C84-9123-F4A5D46EF8D6}"/>
              </a:ext>
            </a:extLst>
          </p:cNvPr>
          <p:cNvSpPr/>
          <p:nvPr/>
        </p:nvSpPr>
        <p:spPr>
          <a:xfrm>
            <a:off x="5540943" y="3738594"/>
            <a:ext cx="2184255" cy="7117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836" dirty="0"/>
              <a:t>SGX-LKL</a:t>
            </a:r>
            <a:br>
              <a:rPr lang="en-GB" sz="1836" dirty="0"/>
            </a:br>
            <a:r>
              <a:rPr lang="en-GB" sz="1836" dirty="0"/>
              <a:t> Container Runtime</a:t>
            </a:r>
          </a:p>
        </p:txBody>
      </p:sp>
      <p:sp>
        <p:nvSpPr>
          <p:cNvPr id="12" name="Rectangle 11">
            <a:extLst>
              <a:ext uri="{FF2B5EF4-FFF2-40B4-BE49-F238E27FC236}">
                <a16:creationId xmlns:a16="http://schemas.microsoft.com/office/drawing/2014/main" id="{C34E283D-81F9-4F5C-9836-50E07C044179}"/>
              </a:ext>
            </a:extLst>
          </p:cNvPr>
          <p:cNvSpPr/>
          <p:nvPr/>
        </p:nvSpPr>
        <p:spPr>
          <a:xfrm>
            <a:off x="5540944" y="5515435"/>
            <a:ext cx="2184255" cy="7117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836" dirty="0"/>
              <a:t>SGX-LKL</a:t>
            </a:r>
            <a:br>
              <a:rPr lang="en-GB" sz="1836" dirty="0"/>
            </a:br>
            <a:r>
              <a:rPr lang="en-GB" sz="1836" dirty="0"/>
              <a:t> Container Runtime</a:t>
            </a:r>
          </a:p>
        </p:txBody>
      </p:sp>
      <p:sp>
        <p:nvSpPr>
          <p:cNvPr id="14" name="Oval 13">
            <a:extLst>
              <a:ext uri="{FF2B5EF4-FFF2-40B4-BE49-F238E27FC236}">
                <a16:creationId xmlns:a16="http://schemas.microsoft.com/office/drawing/2014/main" id="{4D051C44-F8F4-4283-BA61-090BAD3779EE}"/>
              </a:ext>
            </a:extLst>
          </p:cNvPr>
          <p:cNvSpPr/>
          <p:nvPr/>
        </p:nvSpPr>
        <p:spPr>
          <a:xfrm>
            <a:off x="4401774" y="1606659"/>
            <a:ext cx="1873732" cy="58083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224" dirty="0"/>
              <a:t>{Pre-processing container 1}</a:t>
            </a:r>
          </a:p>
        </p:txBody>
      </p:sp>
      <p:sp>
        <p:nvSpPr>
          <p:cNvPr id="16" name="Oval 15">
            <a:extLst>
              <a:ext uri="{FF2B5EF4-FFF2-40B4-BE49-F238E27FC236}">
                <a16:creationId xmlns:a16="http://schemas.microsoft.com/office/drawing/2014/main" id="{7E872A13-6C83-471B-A319-5E905139EF88}"/>
              </a:ext>
            </a:extLst>
          </p:cNvPr>
          <p:cNvSpPr/>
          <p:nvPr/>
        </p:nvSpPr>
        <p:spPr>
          <a:xfrm>
            <a:off x="2462942" y="1606659"/>
            <a:ext cx="1775219" cy="5808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428" dirty="0"/>
              <a:t>{Dataset 1}</a:t>
            </a:r>
          </a:p>
        </p:txBody>
      </p:sp>
      <p:sp>
        <p:nvSpPr>
          <p:cNvPr id="18" name="Oval 17">
            <a:extLst>
              <a:ext uri="{FF2B5EF4-FFF2-40B4-BE49-F238E27FC236}">
                <a16:creationId xmlns:a16="http://schemas.microsoft.com/office/drawing/2014/main" id="{CEF927C7-3526-4992-A286-3AE5BEE02C09}"/>
              </a:ext>
            </a:extLst>
          </p:cNvPr>
          <p:cNvSpPr/>
          <p:nvPr/>
        </p:nvSpPr>
        <p:spPr>
          <a:xfrm>
            <a:off x="7195835" y="2886943"/>
            <a:ext cx="2004279" cy="58083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28"/>
              <a:t>{Aggregation Container}</a:t>
            </a:r>
          </a:p>
        </p:txBody>
      </p:sp>
      <p:sp>
        <p:nvSpPr>
          <p:cNvPr id="20" name="Oval 19">
            <a:extLst>
              <a:ext uri="{FF2B5EF4-FFF2-40B4-BE49-F238E27FC236}">
                <a16:creationId xmlns:a16="http://schemas.microsoft.com/office/drawing/2014/main" id="{B90EA8E4-61A8-4B42-BCBF-C5622538ABF5}"/>
              </a:ext>
            </a:extLst>
          </p:cNvPr>
          <p:cNvSpPr/>
          <p:nvPr/>
        </p:nvSpPr>
        <p:spPr>
          <a:xfrm>
            <a:off x="9134669" y="875336"/>
            <a:ext cx="1890093" cy="58083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122" dirty="0"/>
              <a:t>{Pre-processing container 2}</a:t>
            </a:r>
          </a:p>
        </p:txBody>
      </p:sp>
      <p:sp>
        <p:nvSpPr>
          <p:cNvPr id="22" name="Oval 21">
            <a:extLst>
              <a:ext uri="{FF2B5EF4-FFF2-40B4-BE49-F238E27FC236}">
                <a16:creationId xmlns:a16="http://schemas.microsoft.com/office/drawing/2014/main" id="{6BE87EEE-0275-42B9-8125-81421AD8FB7E}"/>
              </a:ext>
            </a:extLst>
          </p:cNvPr>
          <p:cNvSpPr/>
          <p:nvPr/>
        </p:nvSpPr>
        <p:spPr>
          <a:xfrm>
            <a:off x="7195836" y="875336"/>
            <a:ext cx="1775219" cy="5808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428" dirty="0"/>
              <a:t>{Dataset 2}</a:t>
            </a:r>
          </a:p>
        </p:txBody>
      </p:sp>
      <p:sp>
        <p:nvSpPr>
          <p:cNvPr id="24" name="Oval 23">
            <a:extLst>
              <a:ext uri="{FF2B5EF4-FFF2-40B4-BE49-F238E27FC236}">
                <a16:creationId xmlns:a16="http://schemas.microsoft.com/office/drawing/2014/main" id="{68C01DA3-2F17-4E9D-A1FF-405E4745D3E7}"/>
              </a:ext>
            </a:extLst>
          </p:cNvPr>
          <p:cNvSpPr/>
          <p:nvPr/>
        </p:nvSpPr>
        <p:spPr>
          <a:xfrm>
            <a:off x="7261281" y="4633623"/>
            <a:ext cx="1938833" cy="58083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28"/>
              <a:t>{Training Container}</a:t>
            </a:r>
          </a:p>
        </p:txBody>
      </p:sp>
      <p:cxnSp>
        <p:nvCxnSpPr>
          <p:cNvPr id="26" name="Connector: Elbow 25">
            <a:extLst>
              <a:ext uri="{FF2B5EF4-FFF2-40B4-BE49-F238E27FC236}">
                <a16:creationId xmlns:a16="http://schemas.microsoft.com/office/drawing/2014/main" id="{79A05BBE-7C0C-4417-9069-A7F66EBD381A}"/>
              </a:ext>
            </a:extLst>
          </p:cNvPr>
          <p:cNvCxnSpPr>
            <a:cxnSpLocks/>
            <a:stCxn id="16" idx="4"/>
            <a:endCxn id="6" idx="0"/>
          </p:cNvCxnSpPr>
          <p:nvPr/>
        </p:nvCxnSpPr>
        <p:spPr>
          <a:xfrm rot="16200000" flipH="1">
            <a:off x="3683916" y="1854126"/>
            <a:ext cx="278146" cy="94487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8" name="Connector: Elbow 27">
            <a:extLst>
              <a:ext uri="{FF2B5EF4-FFF2-40B4-BE49-F238E27FC236}">
                <a16:creationId xmlns:a16="http://schemas.microsoft.com/office/drawing/2014/main" id="{44663E72-9EDD-4EE8-819D-B4A221FB3796}"/>
              </a:ext>
            </a:extLst>
          </p:cNvPr>
          <p:cNvCxnSpPr>
            <a:cxnSpLocks/>
            <a:stCxn id="14" idx="4"/>
            <a:endCxn id="6" idx="0"/>
          </p:cNvCxnSpPr>
          <p:nvPr/>
        </p:nvCxnSpPr>
        <p:spPr>
          <a:xfrm rot="5400000">
            <a:off x="4677960" y="1804956"/>
            <a:ext cx="278146" cy="1043214"/>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29">
            <a:extLst>
              <a:ext uri="{FF2B5EF4-FFF2-40B4-BE49-F238E27FC236}">
                <a16:creationId xmlns:a16="http://schemas.microsoft.com/office/drawing/2014/main" id="{AB08CCDC-4CC6-4EE0-A214-0C95FB7D40B4}"/>
              </a:ext>
            </a:extLst>
          </p:cNvPr>
          <p:cNvCxnSpPr>
            <a:cxnSpLocks/>
            <a:stCxn id="22" idx="4"/>
            <a:endCxn id="8" idx="0"/>
          </p:cNvCxnSpPr>
          <p:nvPr/>
        </p:nvCxnSpPr>
        <p:spPr>
          <a:xfrm rot="16200000" flipH="1">
            <a:off x="8424991" y="1114622"/>
            <a:ext cx="278146" cy="96123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2" name="Connector: Elbow 31">
            <a:extLst>
              <a:ext uri="{FF2B5EF4-FFF2-40B4-BE49-F238E27FC236}">
                <a16:creationId xmlns:a16="http://schemas.microsoft.com/office/drawing/2014/main" id="{44A73542-0C09-4895-9663-754EFA705276}"/>
              </a:ext>
            </a:extLst>
          </p:cNvPr>
          <p:cNvCxnSpPr>
            <a:cxnSpLocks/>
            <a:stCxn id="20" idx="4"/>
            <a:endCxn id="8" idx="0"/>
          </p:cNvCxnSpPr>
          <p:nvPr/>
        </p:nvCxnSpPr>
        <p:spPr>
          <a:xfrm rot="5400000">
            <a:off x="9423126" y="1077723"/>
            <a:ext cx="278146" cy="1035034"/>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4" name="Connector: Elbow 33">
            <a:extLst>
              <a:ext uri="{FF2B5EF4-FFF2-40B4-BE49-F238E27FC236}">
                <a16:creationId xmlns:a16="http://schemas.microsoft.com/office/drawing/2014/main" id="{00B49BDD-FEFC-488E-A224-3784BC5FFD31}"/>
              </a:ext>
            </a:extLst>
          </p:cNvPr>
          <p:cNvCxnSpPr>
            <a:cxnSpLocks/>
            <a:stCxn id="8" idx="2"/>
            <a:endCxn id="10" idx="0"/>
          </p:cNvCxnSpPr>
          <p:nvPr/>
        </p:nvCxnSpPr>
        <p:spPr>
          <a:xfrm rot="5400000">
            <a:off x="7192599" y="1886510"/>
            <a:ext cx="1292557" cy="241161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nector: Elbow 35">
            <a:extLst>
              <a:ext uri="{FF2B5EF4-FFF2-40B4-BE49-F238E27FC236}">
                <a16:creationId xmlns:a16="http://schemas.microsoft.com/office/drawing/2014/main" id="{A0F81C03-D055-4250-981B-942213ECC594}"/>
              </a:ext>
            </a:extLst>
          </p:cNvPr>
          <p:cNvCxnSpPr>
            <a:cxnSpLocks/>
            <a:stCxn id="6" idx="2"/>
            <a:endCxn id="10" idx="0"/>
          </p:cNvCxnSpPr>
          <p:nvPr/>
        </p:nvCxnSpPr>
        <p:spPr>
          <a:xfrm rot="16200000" flipH="1">
            <a:off x="5183631" y="2289154"/>
            <a:ext cx="561234" cy="2337645"/>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nector: Elbow 37">
            <a:extLst>
              <a:ext uri="{FF2B5EF4-FFF2-40B4-BE49-F238E27FC236}">
                <a16:creationId xmlns:a16="http://schemas.microsoft.com/office/drawing/2014/main" id="{69DA13CB-89B8-46A7-A93C-4F93F391AFA9}"/>
              </a:ext>
            </a:extLst>
          </p:cNvPr>
          <p:cNvCxnSpPr>
            <a:cxnSpLocks/>
            <a:stCxn id="18" idx="2"/>
          </p:cNvCxnSpPr>
          <p:nvPr/>
        </p:nvCxnSpPr>
        <p:spPr>
          <a:xfrm rot="10800000" flipV="1">
            <a:off x="6985185" y="3177359"/>
            <a:ext cx="210650" cy="55475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Elbow 39">
            <a:extLst>
              <a:ext uri="{FF2B5EF4-FFF2-40B4-BE49-F238E27FC236}">
                <a16:creationId xmlns:a16="http://schemas.microsoft.com/office/drawing/2014/main" id="{5FEA731F-E0EB-4BAF-9046-CEDB7DE5445F}"/>
              </a:ext>
            </a:extLst>
          </p:cNvPr>
          <p:cNvCxnSpPr>
            <a:cxnSpLocks/>
            <a:stCxn id="24" idx="2"/>
          </p:cNvCxnSpPr>
          <p:nvPr/>
        </p:nvCxnSpPr>
        <p:spPr>
          <a:xfrm rot="10800000" flipV="1">
            <a:off x="6985187" y="4924039"/>
            <a:ext cx="276094" cy="58492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2" name="Connector: Elbow 41">
            <a:extLst>
              <a:ext uri="{FF2B5EF4-FFF2-40B4-BE49-F238E27FC236}">
                <a16:creationId xmlns:a16="http://schemas.microsoft.com/office/drawing/2014/main" id="{26A5E80D-BE99-475C-840D-FB637D0B24E8}"/>
              </a:ext>
            </a:extLst>
          </p:cNvPr>
          <p:cNvCxnSpPr>
            <a:cxnSpLocks/>
            <a:stCxn id="10" idx="2"/>
            <a:endCxn id="12" idx="0"/>
          </p:cNvCxnSpPr>
          <p:nvPr/>
        </p:nvCxnSpPr>
        <p:spPr>
          <a:xfrm rot="16200000" flipH="1">
            <a:off x="6100513" y="4982875"/>
            <a:ext cx="1065117" cy="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pic>
        <p:nvPicPr>
          <p:cNvPr id="44" name="Picture 2" descr="Related image">
            <a:extLst>
              <a:ext uri="{FF2B5EF4-FFF2-40B4-BE49-F238E27FC236}">
                <a16:creationId xmlns:a16="http://schemas.microsoft.com/office/drawing/2014/main" id="{0ADB37C2-7AD8-48FD-BAB5-63E836E59C58}"/>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096426" y="1694173"/>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Related image">
            <a:extLst>
              <a:ext uri="{FF2B5EF4-FFF2-40B4-BE49-F238E27FC236}">
                <a16:creationId xmlns:a16="http://schemas.microsoft.com/office/drawing/2014/main" id="{5EEA431B-F7D6-41AD-9227-288C8BF7F459}"/>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203496" y="1718715"/>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Related image">
            <a:extLst>
              <a:ext uri="{FF2B5EF4-FFF2-40B4-BE49-F238E27FC236}">
                <a16:creationId xmlns:a16="http://schemas.microsoft.com/office/drawing/2014/main" id="{12E3C40C-BCE7-4EE7-834F-511B79A8546F}"/>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0985474" y="962850"/>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Related image">
            <a:extLst>
              <a:ext uri="{FF2B5EF4-FFF2-40B4-BE49-F238E27FC236}">
                <a16:creationId xmlns:a16="http://schemas.microsoft.com/office/drawing/2014/main" id="{550E5F93-9BB3-4B6D-9C09-F68AA1A5193E}"/>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782283" y="990337"/>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elated image">
            <a:extLst>
              <a:ext uri="{FF2B5EF4-FFF2-40B4-BE49-F238E27FC236}">
                <a16:creationId xmlns:a16="http://schemas.microsoft.com/office/drawing/2014/main" id="{9955097D-11B2-4B17-B536-9F086EBF226B}"/>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252921" y="2994056"/>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elated image">
            <a:extLst>
              <a:ext uri="{FF2B5EF4-FFF2-40B4-BE49-F238E27FC236}">
                <a16:creationId xmlns:a16="http://schemas.microsoft.com/office/drawing/2014/main" id="{A57EC711-8CA7-4CC2-8A13-9DEF8B6BC95C}"/>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9151457" y="2974457"/>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Related image">
            <a:extLst>
              <a:ext uri="{FF2B5EF4-FFF2-40B4-BE49-F238E27FC236}">
                <a16:creationId xmlns:a16="http://schemas.microsoft.com/office/drawing/2014/main" id="{D5937ED0-C27E-47A2-A729-9FDFB533A022}"/>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9134668" y="4721137"/>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Related image">
            <a:extLst>
              <a:ext uri="{FF2B5EF4-FFF2-40B4-BE49-F238E27FC236}">
                <a16:creationId xmlns:a16="http://schemas.microsoft.com/office/drawing/2014/main" id="{D8BFB75E-4ECA-48F6-8BCD-EFFED57A19A8}"/>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275506" y="5011552"/>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Related image">
            <a:extLst>
              <a:ext uri="{FF2B5EF4-FFF2-40B4-BE49-F238E27FC236}">
                <a16:creationId xmlns:a16="http://schemas.microsoft.com/office/drawing/2014/main" id="{5043FFBD-89B8-429A-A5C2-1AF03D5FE597}"/>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277976" y="6318762"/>
            <a:ext cx="405803" cy="405803"/>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a:extLst>
              <a:ext uri="{FF2B5EF4-FFF2-40B4-BE49-F238E27FC236}">
                <a16:creationId xmlns:a16="http://schemas.microsoft.com/office/drawing/2014/main" id="{824B7865-3D10-4497-B935-15B35C0B3544}"/>
              </a:ext>
            </a:extLst>
          </p:cNvPr>
          <p:cNvCxnSpPr>
            <a:cxnSpLocks/>
            <a:stCxn id="12" idx="2"/>
          </p:cNvCxnSpPr>
          <p:nvPr/>
        </p:nvCxnSpPr>
        <p:spPr>
          <a:xfrm flipH="1">
            <a:off x="6633069" y="6227159"/>
            <a:ext cx="3" cy="6070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Oval 63">
            <a:extLst>
              <a:ext uri="{FF2B5EF4-FFF2-40B4-BE49-F238E27FC236}">
                <a16:creationId xmlns:a16="http://schemas.microsoft.com/office/drawing/2014/main" id="{A542EC66-2C36-481D-BD96-A13E494788E6}"/>
              </a:ext>
            </a:extLst>
          </p:cNvPr>
          <p:cNvSpPr/>
          <p:nvPr/>
        </p:nvSpPr>
        <p:spPr>
          <a:xfrm>
            <a:off x="2732819" y="2656263"/>
            <a:ext cx="363705" cy="301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a:solidFill>
                  <a:schemeClr val="tx1"/>
                </a:solidFill>
              </a:rPr>
              <a:t>1</a:t>
            </a:r>
            <a:endParaRPr lang="en-GB" sz="1836">
              <a:solidFill>
                <a:schemeClr val="tx1"/>
              </a:solidFill>
            </a:endParaRPr>
          </a:p>
        </p:txBody>
      </p:sp>
      <p:sp>
        <p:nvSpPr>
          <p:cNvPr id="66" name="Oval 65">
            <a:extLst>
              <a:ext uri="{FF2B5EF4-FFF2-40B4-BE49-F238E27FC236}">
                <a16:creationId xmlns:a16="http://schemas.microsoft.com/office/drawing/2014/main" id="{73F335F5-AEA6-4BA6-BAAB-B44A1AE7BABD}"/>
              </a:ext>
            </a:extLst>
          </p:cNvPr>
          <p:cNvSpPr/>
          <p:nvPr/>
        </p:nvSpPr>
        <p:spPr>
          <a:xfrm>
            <a:off x="7480709" y="1935172"/>
            <a:ext cx="363705" cy="301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a:solidFill>
                  <a:schemeClr val="tx1"/>
                </a:solidFill>
              </a:rPr>
              <a:t>2</a:t>
            </a:r>
            <a:endParaRPr lang="en-GB" sz="1836">
              <a:solidFill>
                <a:schemeClr val="tx1"/>
              </a:solidFill>
            </a:endParaRPr>
          </a:p>
        </p:txBody>
      </p:sp>
      <p:sp>
        <p:nvSpPr>
          <p:cNvPr id="68" name="Oval 67">
            <a:extLst>
              <a:ext uri="{FF2B5EF4-FFF2-40B4-BE49-F238E27FC236}">
                <a16:creationId xmlns:a16="http://schemas.microsoft.com/office/drawing/2014/main" id="{3485A740-869F-4594-A55F-6E5C01BD7AA4}"/>
              </a:ext>
            </a:extLst>
          </p:cNvPr>
          <p:cNvSpPr/>
          <p:nvPr/>
        </p:nvSpPr>
        <p:spPr>
          <a:xfrm>
            <a:off x="5060493" y="3948012"/>
            <a:ext cx="363705" cy="301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a:solidFill>
                  <a:schemeClr val="tx1"/>
                </a:solidFill>
              </a:rPr>
              <a:t>3</a:t>
            </a:r>
            <a:endParaRPr lang="en-GB" sz="1836">
              <a:solidFill>
                <a:schemeClr val="tx1"/>
              </a:solidFill>
            </a:endParaRPr>
          </a:p>
        </p:txBody>
      </p:sp>
      <p:sp>
        <p:nvSpPr>
          <p:cNvPr id="70" name="Oval 69">
            <a:extLst>
              <a:ext uri="{FF2B5EF4-FFF2-40B4-BE49-F238E27FC236}">
                <a16:creationId xmlns:a16="http://schemas.microsoft.com/office/drawing/2014/main" id="{688826E6-F978-4D07-922B-7BC68164E3F7}"/>
              </a:ext>
            </a:extLst>
          </p:cNvPr>
          <p:cNvSpPr/>
          <p:nvPr/>
        </p:nvSpPr>
        <p:spPr>
          <a:xfrm>
            <a:off x="5059131" y="5720381"/>
            <a:ext cx="363705" cy="301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a:solidFill>
                  <a:schemeClr val="tx1"/>
                </a:solidFill>
              </a:rPr>
              <a:t>4</a:t>
            </a:r>
            <a:endParaRPr lang="en-GB" sz="1836">
              <a:solidFill>
                <a:schemeClr val="tx1"/>
              </a:solidFill>
            </a:endParaRPr>
          </a:p>
        </p:txBody>
      </p:sp>
      <p:sp>
        <p:nvSpPr>
          <p:cNvPr id="72" name="TextBox 71">
            <a:extLst>
              <a:ext uri="{FF2B5EF4-FFF2-40B4-BE49-F238E27FC236}">
                <a16:creationId xmlns:a16="http://schemas.microsoft.com/office/drawing/2014/main" id="{6F02AACF-E557-4F86-8A19-BB6AE460E6C3}"/>
              </a:ext>
            </a:extLst>
          </p:cNvPr>
          <p:cNvSpPr txBox="1"/>
          <p:nvPr/>
        </p:nvSpPr>
        <p:spPr>
          <a:xfrm>
            <a:off x="6753103" y="6380302"/>
            <a:ext cx="1341676" cy="256159"/>
          </a:xfrm>
          <a:prstGeom prst="rect">
            <a:avLst/>
          </a:prstGeom>
          <a:noFill/>
        </p:spPr>
        <p:txBody>
          <a:bodyPr wrap="none" lIns="0" tIns="0" rIns="0" bIns="0" rtlCol="0">
            <a:spAutoFit/>
          </a:bodyPr>
          <a:lstStyle/>
          <a:p>
            <a:pPr algn="l"/>
            <a:r>
              <a:rPr lang="en-GB" sz="1632" dirty="0">
                <a:gradFill>
                  <a:gsLst>
                    <a:gs pos="2917">
                      <a:schemeClr val="tx1"/>
                    </a:gs>
                    <a:gs pos="30000">
                      <a:schemeClr val="tx1"/>
                    </a:gs>
                  </a:gsLst>
                  <a:lin ang="5400000" scaled="0"/>
                </a:gradFill>
              </a:rPr>
              <a:t>Trained model</a:t>
            </a:r>
          </a:p>
        </p:txBody>
      </p:sp>
    </p:spTree>
    <p:extLst>
      <p:ext uri="{BB962C8B-B14F-4D97-AF65-F5344CB8AC3E}">
        <p14:creationId xmlns:p14="http://schemas.microsoft.com/office/powerpoint/2010/main" val="409583535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51C3F7-07A9-486E-A6C4-F35B43A9F23E}"/>
              </a:ext>
            </a:extLst>
          </p:cNvPr>
          <p:cNvSpPr>
            <a:spLocks noGrp="1"/>
          </p:cNvSpPr>
          <p:nvPr>
            <p:ph type="title"/>
          </p:nvPr>
        </p:nvSpPr>
        <p:spPr/>
        <p:txBody>
          <a:bodyPr/>
          <a:lstStyle/>
          <a:p>
            <a:r>
              <a:rPr lang="en-GB" dirty="0"/>
              <a:t>Confidential ML training pipeline execution</a:t>
            </a:r>
            <a:br>
              <a:rPr lang="en-GB" dirty="0"/>
            </a:br>
            <a:r>
              <a:rPr kumimoji="0" lang="fr-FR" sz="2400" b="0" i="0" u="none" strike="noStrike" kern="1200" cap="none" spc="-102"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Healthcare scenarios</a:t>
            </a:r>
            <a:endParaRPr lang="en-US" dirty="0">
              <a:solidFill>
                <a:srgbClr val="0072C6"/>
              </a:solidFill>
              <a:latin typeface="+mn-lt"/>
            </a:endParaRPr>
          </a:p>
        </p:txBody>
      </p:sp>
      <p:grpSp>
        <p:nvGrpSpPr>
          <p:cNvPr id="369" name="Group 368">
            <a:extLst>
              <a:ext uri="{FF2B5EF4-FFF2-40B4-BE49-F238E27FC236}">
                <a16:creationId xmlns:a16="http://schemas.microsoft.com/office/drawing/2014/main" id="{485799B3-51E0-4DE0-942C-3DC5FA3E14DA}"/>
              </a:ext>
            </a:extLst>
          </p:cNvPr>
          <p:cNvGrpSpPr>
            <a:grpSpLocks noChangeAspect="1"/>
          </p:cNvGrpSpPr>
          <p:nvPr/>
        </p:nvGrpSpPr>
        <p:grpSpPr>
          <a:xfrm>
            <a:off x="471662" y="1401395"/>
            <a:ext cx="11493144" cy="5240704"/>
            <a:chOff x="471999" y="1230311"/>
            <a:chExt cx="13682323" cy="6238936"/>
          </a:xfrm>
        </p:grpSpPr>
        <p:sp>
          <p:nvSpPr>
            <p:cNvPr id="187" name="Arrow: Left-Right 186">
              <a:extLst>
                <a:ext uri="{FF2B5EF4-FFF2-40B4-BE49-F238E27FC236}">
                  <a16:creationId xmlns:a16="http://schemas.microsoft.com/office/drawing/2014/main" id="{613F4A5D-DAD4-4354-BC21-B37BEBE065D3}"/>
                </a:ext>
              </a:extLst>
            </p:cNvPr>
            <p:cNvSpPr/>
            <p:nvPr/>
          </p:nvSpPr>
          <p:spPr bwMode="auto">
            <a:xfrm>
              <a:off x="8075318" y="5742482"/>
              <a:ext cx="1382795" cy="873167"/>
            </a:xfrm>
            <a:prstGeom prst="leftRightArrow">
              <a:avLst>
                <a:gd name="adj1" fmla="val 62708"/>
                <a:gd name="adj2" fmla="val 24584"/>
              </a:avLst>
            </a:prstGeom>
            <a:solidFill>
              <a:srgbClr val="0078D3"/>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GB"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10AA0E42-2476-4E35-8416-AF0D8CAF9945}"/>
                </a:ext>
              </a:extLst>
            </p:cNvPr>
            <p:cNvSpPr/>
            <p:nvPr/>
          </p:nvSpPr>
          <p:spPr bwMode="auto">
            <a:xfrm>
              <a:off x="9461890" y="5694699"/>
              <a:ext cx="3352981" cy="1302568"/>
            </a:xfrm>
            <a:prstGeom prst="roundRect">
              <a:avLst/>
            </a:prstGeom>
            <a:solidFill>
              <a:srgbClr val="00E5FF">
                <a:lumMod val="20000"/>
                <a:lumOff val="8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GB"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9" name="Rectangle: Rounded Corners 188">
              <a:extLst>
                <a:ext uri="{FF2B5EF4-FFF2-40B4-BE49-F238E27FC236}">
                  <a16:creationId xmlns:a16="http://schemas.microsoft.com/office/drawing/2014/main" id="{80175EFD-DEEB-4F6F-9482-72BA44717B9E}"/>
                </a:ext>
              </a:extLst>
            </p:cNvPr>
            <p:cNvSpPr/>
            <p:nvPr/>
          </p:nvSpPr>
          <p:spPr bwMode="auto">
            <a:xfrm>
              <a:off x="4709012" y="5704685"/>
              <a:ext cx="3352981" cy="1302568"/>
            </a:xfrm>
            <a:prstGeom prst="roundRect">
              <a:avLst/>
            </a:prstGeom>
            <a:solidFill>
              <a:srgbClr val="0078D3">
                <a:lumMod val="20000"/>
                <a:lumOff val="8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GB"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0" name="Rectangle 189">
              <a:extLst>
                <a:ext uri="{FF2B5EF4-FFF2-40B4-BE49-F238E27FC236}">
                  <a16:creationId xmlns:a16="http://schemas.microsoft.com/office/drawing/2014/main" id="{ED5F9184-2B81-4EE2-805E-B49F852E8397}"/>
                </a:ext>
              </a:extLst>
            </p:cNvPr>
            <p:cNvSpPr/>
            <p:nvPr/>
          </p:nvSpPr>
          <p:spPr>
            <a:xfrm>
              <a:off x="471999" y="1244340"/>
              <a:ext cx="3650155" cy="3759863"/>
            </a:xfrm>
            <a:prstGeom prst="rect">
              <a:avLst/>
            </a:prstGeom>
            <a:solidFill>
              <a:srgbClr val="FFFFFF"/>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73148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ndParaRPr>
            </a:p>
          </p:txBody>
        </p:sp>
        <p:sp>
          <p:nvSpPr>
            <p:cNvPr id="191" name="Rectangle 190">
              <a:extLst>
                <a:ext uri="{FF2B5EF4-FFF2-40B4-BE49-F238E27FC236}">
                  <a16:creationId xmlns:a16="http://schemas.microsoft.com/office/drawing/2014/main" id="{231A16A2-3506-475D-947A-71552F7A9981}"/>
                </a:ext>
              </a:extLst>
            </p:cNvPr>
            <p:cNvSpPr/>
            <p:nvPr/>
          </p:nvSpPr>
          <p:spPr>
            <a:xfrm>
              <a:off x="4625026" y="1244340"/>
              <a:ext cx="5363312" cy="3759862"/>
            </a:xfrm>
            <a:prstGeom prst="rect">
              <a:avLst/>
            </a:prstGeom>
            <a:solidFill>
              <a:srgbClr val="FFFFFF"/>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73148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ndParaRPr>
            </a:p>
          </p:txBody>
        </p:sp>
        <p:sp>
          <p:nvSpPr>
            <p:cNvPr id="192" name="TextBox 191">
              <a:extLst>
                <a:ext uri="{FF2B5EF4-FFF2-40B4-BE49-F238E27FC236}">
                  <a16:creationId xmlns:a16="http://schemas.microsoft.com/office/drawing/2014/main" id="{B9736A7E-1C7D-4625-BC9B-D7731F2FD950}"/>
                </a:ext>
              </a:extLst>
            </p:cNvPr>
            <p:cNvSpPr txBox="1"/>
            <p:nvPr/>
          </p:nvSpPr>
          <p:spPr>
            <a:xfrm>
              <a:off x="1018191" y="2897542"/>
              <a:ext cx="2740141" cy="835202"/>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rPr>
                <a:t>Azure Machine</a:t>
              </a:r>
              <a:br>
                <a:rPr kumimoji="0" lang="en-US" sz="1400" b="0" i="0" u="none" strike="noStrike" kern="1200" cap="none" spc="0" normalizeH="0" baseline="0" noProof="0">
                  <a:ln>
                    <a:noFill/>
                  </a:ln>
                  <a:solidFill>
                    <a:srgbClr val="FFFFFF"/>
                  </a:solidFill>
                  <a:effectLst/>
                  <a:uLnTx/>
                  <a:uFillTx/>
                  <a:latin typeface="Segoe UI Semibold"/>
                </a:rPr>
              </a:br>
              <a:r>
                <a:rPr kumimoji="0" lang="en-US" sz="1400" b="0" i="0" u="none" strike="noStrike" kern="1200" cap="none" spc="0" normalizeH="0" baseline="0" noProof="0">
                  <a:ln>
                    <a:noFill/>
                  </a:ln>
                  <a:solidFill>
                    <a:srgbClr val="FFFFFF"/>
                  </a:solidFill>
                  <a:effectLst/>
                  <a:uLnTx/>
                  <a:uFillTx/>
                  <a:latin typeface="Segoe UI Semibold"/>
                </a:rPr>
                <a:t>Learning Service</a:t>
              </a:r>
            </a:p>
          </p:txBody>
        </p:sp>
        <p:sp>
          <p:nvSpPr>
            <p:cNvPr id="193" name="TextBox 192">
              <a:extLst>
                <a:ext uri="{FF2B5EF4-FFF2-40B4-BE49-F238E27FC236}">
                  <a16:creationId xmlns:a16="http://schemas.microsoft.com/office/drawing/2014/main" id="{620CE121-0C37-4F59-8D9C-47BB1152819C}"/>
                </a:ext>
              </a:extLst>
            </p:cNvPr>
            <p:cNvSpPr txBox="1"/>
            <p:nvPr/>
          </p:nvSpPr>
          <p:spPr>
            <a:xfrm>
              <a:off x="2505853" y="1931597"/>
              <a:ext cx="1252478" cy="614570"/>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rPr>
                <a:t>Telemetry</a:t>
              </a:r>
            </a:p>
          </p:txBody>
        </p:sp>
        <p:grpSp>
          <p:nvGrpSpPr>
            <p:cNvPr id="194" name="Group 193">
              <a:extLst>
                <a:ext uri="{FF2B5EF4-FFF2-40B4-BE49-F238E27FC236}">
                  <a16:creationId xmlns:a16="http://schemas.microsoft.com/office/drawing/2014/main" id="{EA16C34C-B03C-46F5-B4E3-5FF2044360B9}"/>
                </a:ext>
              </a:extLst>
            </p:cNvPr>
            <p:cNvGrpSpPr/>
            <p:nvPr/>
          </p:nvGrpSpPr>
          <p:grpSpPr>
            <a:xfrm>
              <a:off x="743845" y="1724487"/>
              <a:ext cx="1663784" cy="822985"/>
              <a:chOff x="3093684" y="1751153"/>
              <a:chExt cx="1602435" cy="685821"/>
            </a:xfrm>
          </p:grpSpPr>
          <p:sp>
            <p:nvSpPr>
              <p:cNvPr id="195" name="TextBox 194">
                <a:extLst>
                  <a:ext uri="{FF2B5EF4-FFF2-40B4-BE49-F238E27FC236}">
                    <a16:creationId xmlns:a16="http://schemas.microsoft.com/office/drawing/2014/main" id="{EDBF06F5-0C6A-430A-BBE9-77AE250C0EC5}"/>
                  </a:ext>
                </a:extLst>
              </p:cNvPr>
              <p:cNvSpPr txBox="1"/>
              <p:nvPr/>
            </p:nvSpPr>
            <p:spPr>
              <a:xfrm>
                <a:off x="3347775" y="1924832"/>
                <a:ext cx="1348344" cy="512142"/>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rPr>
                  <a:t>Azure</a:t>
                </a:r>
              </a:p>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Segoe UI Semibold"/>
                  </a:rPr>
                  <a:t>CosmosDB</a:t>
                </a:r>
                <a:endParaRPr kumimoji="0" lang="en-US" sz="1100" b="0" i="0" u="none" strike="noStrike" kern="1200" cap="none" spc="0" normalizeH="0" baseline="0" noProof="0">
                  <a:ln>
                    <a:noFill/>
                  </a:ln>
                  <a:solidFill>
                    <a:srgbClr val="FFFFFF"/>
                  </a:solidFill>
                  <a:effectLst/>
                  <a:uLnTx/>
                  <a:uFillTx/>
                  <a:latin typeface="Segoe UI Semibold"/>
                </a:endParaRPr>
              </a:p>
            </p:txBody>
          </p:sp>
          <p:pic>
            <p:nvPicPr>
              <p:cNvPr id="196" name="Cosmos DB" descr="Cosmos DB">
                <a:extLst>
                  <a:ext uri="{FF2B5EF4-FFF2-40B4-BE49-F238E27FC236}">
                    <a16:creationId xmlns:a16="http://schemas.microsoft.com/office/drawing/2014/main" id="{D54A9877-BD1B-4204-913E-B31AE9DCBB02}"/>
                  </a:ext>
                </a:extLst>
              </p:cNvPr>
              <p:cNvPicPr>
                <a:picLocks noChangeAspect="1"/>
              </p:cNvPicPr>
              <p:nvPr/>
            </p:nvPicPr>
            <p:blipFill>
              <a:blip r:embed="rId3"/>
              <a:stretch>
                <a:fillRect/>
              </a:stretch>
            </p:blipFill>
            <p:spPr>
              <a:xfrm>
                <a:off x="3093684" y="1751153"/>
                <a:ext cx="437059" cy="396853"/>
              </a:xfrm>
              <a:prstGeom prst="rect">
                <a:avLst/>
              </a:prstGeom>
            </p:spPr>
          </p:pic>
        </p:grpSp>
        <p:grpSp>
          <p:nvGrpSpPr>
            <p:cNvPr id="197" name="Group 196">
              <a:extLst>
                <a:ext uri="{FF2B5EF4-FFF2-40B4-BE49-F238E27FC236}">
                  <a16:creationId xmlns:a16="http://schemas.microsoft.com/office/drawing/2014/main" id="{C9C4EAE4-7704-42DD-8AA0-E6FA19021AA4}"/>
                </a:ext>
              </a:extLst>
            </p:cNvPr>
            <p:cNvGrpSpPr/>
            <p:nvPr/>
          </p:nvGrpSpPr>
          <p:grpSpPr>
            <a:xfrm>
              <a:off x="7474311" y="4202322"/>
              <a:ext cx="1858861" cy="621626"/>
              <a:chOff x="9404043" y="3971933"/>
              <a:chExt cx="1549051" cy="518022"/>
            </a:xfrm>
          </p:grpSpPr>
          <p:sp>
            <p:nvSpPr>
              <p:cNvPr id="198" name="TextBox 197">
                <a:extLst>
                  <a:ext uri="{FF2B5EF4-FFF2-40B4-BE49-F238E27FC236}">
                    <a16:creationId xmlns:a16="http://schemas.microsoft.com/office/drawing/2014/main" id="{6458B02D-D6E6-445F-9673-EF3B7C8457B7}"/>
                  </a:ext>
                </a:extLst>
              </p:cNvPr>
              <p:cNvSpPr txBox="1"/>
              <p:nvPr/>
            </p:nvSpPr>
            <p:spPr>
              <a:xfrm>
                <a:off x="9577780" y="4169763"/>
                <a:ext cx="1375314" cy="320192"/>
              </a:xfrm>
              <a:prstGeom prst="rect">
                <a:avLst/>
              </a:prstGeom>
              <a:solidFill>
                <a:srgbClr val="FFFFFF">
                  <a:lumMod val="95000"/>
                </a:srgbClr>
              </a:solidFill>
              <a:ln w="9525" cap="flat" cmpd="sng" algn="ctr">
                <a:noFill/>
                <a:prstDash val="solid"/>
              </a:ln>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rPr>
                  <a:t>Key Vault</a:t>
                </a:r>
              </a:p>
            </p:txBody>
          </p:sp>
          <p:grpSp>
            <p:nvGrpSpPr>
              <p:cNvPr id="199" name="Group 198">
                <a:extLst>
                  <a:ext uri="{FF2B5EF4-FFF2-40B4-BE49-F238E27FC236}">
                    <a16:creationId xmlns:a16="http://schemas.microsoft.com/office/drawing/2014/main" id="{6CFB311B-D163-4D29-859B-A23BFE6BFBA8}"/>
                  </a:ext>
                </a:extLst>
              </p:cNvPr>
              <p:cNvGrpSpPr/>
              <p:nvPr/>
            </p:nvGrpSpPr>
            <p:grpSpPr>
              <a:xfrm>
                <a:off x="9404043" y="3971933"/>
                <a:ext cx="398274" cy="398274"/>
                <a:chOff x="-408054" y="3548488"/>
                <a:chExt cx="298516" cy="298516"/>
              </a:xfrm>
            </p:grpSpPr>
            <p:sp>
              <p:nvSpPr>
                <p:cNvPr id="200" name="Oval 199">
                  <a:extLst>
                    <a:ext uri="{FF2B5EF4-FFF2-40B4-BE49-F238E27FC236}">
                      <a16:creationId xmlns:a16="http://schemas.microsoft.com/office/drawing/2014/main" id="{EEBAFE9D-44D1-4A8E-9405-2B19FAD7ADE6}"/>
                    </a:ext>
                  </a:extLst>
                </p:cNvPr>
                <p:cNvSpPr/>
                <p:nvPr/>
              </p:nvSpPr>
              <p:spPr bwMode="auto">
                <a:xfrm>
                  <a:off x="-387522" y="3573094"/>
                  <a:ext cx="247822" cy="247822"/>
                </a:xfrm>
                <a:prstGeom prst="ellipse">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201" name="Graphic 200">
                  <a:extLst>
                    <a:ext uri="{FF2B5EF4-FFF2-40B4-BE49-F238E27FC236}">
                      <a16:creationId xmlns:a16="http://schemas.microsoft.com/office/drawing/2014/main" id="{0512AA8D-1978-4C45-9356-54E6D5D3DF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8054" y="3548488"/>
                  <a:ext cx="298516" cy="298516"/>
                </a:xfrm>
                <a:prstGeom prst="rect">
                  <a:avLst/>
                </a:prstGeom>
              </p:spPr>
            </p:pic>
          </p:grpSp>
        </p:grpSp>
        <p:sp>
          <p:nvSpPr>
            <p:cNvPr id="202" name="TextBox 201">
              <a:extLst>
                <a:ext uri="{FF2B5EF4-FFF2-40B4-BE49-F238E27FC236}">
                  <a16:creationId xmlns:a16="http://schemas.microsoft.com/office/drawing/2014/main" id="{FE20BB15-FE0A-47EC-868C-0846F7DBCDB6}"/>
                </a:ext>
              </a:extLst>
            </p:cNvPr>
            <p:cNvSpPr txBox="1"/>
            <p:nvPr/>
          </p:nvSpPr>
          <p:spPr>
            <a:xfrm>
              <a:off x="5766163" y="1902598"/>
              <a:ext cx="3047713" cy="2080924"/>
            </a:xfrm>
            <a:prstGeom prst="rect">
              <a:avLst/>
            </a:prstGeom>
            <a:solidFill>
              <a:srgbClr val="FFFFFF">
                <a:lumMod val="95000"/>
              </a:srgbClr>
            </a:solidFill>
            <a:ln w="9525" cap="flat" cmpd="sng" algn="ctr">
              <a:noFill/>
              <a:prstDash val="solid"/>
            </a:ln>
            <a:effectLst/>
          </p:spPr>
          <p:txBody>
            <a:bodyPr tIns="109728" rtlCol="0" anchor="t" anchorCtr="0"/>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rPr>
                <a:t>ACC DCsv2 VM</a:t>
              </a:r>
              <a:endParaRPr kumimoji="0" lang="en-US" sz="1400" b="0" i="0" u="none" strike="noStrike" kern="1200" cap="none" spc="0" normalizeH="0" baseline="0" noProof="0" dirty="0">
                <a:ln>
                  <a:noFill/>
                </a:ln>
                <a:solidFill>
                  <a:srgbClr val="000000"/>
                </a:solidFill>
                <a:effectLst/>
                <a:uLnTx/>
                <a:uFillTx/>
                <a:latin typeface="Segoe UI Semibold"/>
              </a:endParaRPr>
            </a:p>
          </p:txBody>
        </p:sp>
        <p:sp>
          <p:nvSpPr>
            <p:cNvPr id="203" name="TextBox 202">
              <a:extLst>
                <a:ext uri="{FF2B5EF4-FFF2-40B4-BE49-F238E27FC236}">
                  <a16:creationId xmlns:a16="http://schemas.microsoft.com/office/drawing/2014/main" id="{8E80AAF8-5D66-44FF-9368-D6E0DE477A44}"/>
                </a:ext>
              </a:extLst>
            </p:cNvPr>
            <p:cNvSpPr txBox="1"/>
            <p:nvPr/>
          </p:nvSpPr>
          <p:spPr>
            <a:xfrm>
              <a:off x="6028247" y="2283173"/>
              <a:ext cx="2562258" cy="1495541"/>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rPr>
                <a:t>SGX Container Runtime</a:t>
              </a:r>
              <a:endParaRPr kumimoji="0" lang="en-US" sz="800" b="0" i="0" u="none" strike="noStrike" kern="1200" cap="none" spc="0" normalizeH="0" baseline="0" noProof="0">
                <a:ln>
                  <a:noFill/>
                </a:ln>
                <a:solidFill>
                  <a:srgbClr val="FFFFFF"/>
                </a:solidFill>
                <a:effectLst/>
                <a:uLnTx/>
                <a:uFillTx/>
                <a:latin typeface="Segoe UI"/>
              </a:endParaRPr>
            </a:p>
          </p:txBody>
        </p:sp>
        <p:cxnSp>
          <p:nvCxnSpPr>
            <p:cNvPr id="204" name="Straight Connector 203">
              <a:extLst>
                <a:ext uri="{FF2B5EF4-FFF2-40B4-BE49-F238E27FC236}">
                  <a16:creationId xmlns:a16="http://schemas.microsoft.com/office/drawing/2014/main" id="{625EAF3C-C256-4C26-8CCA-BEEE8345D774}"/>
                </a:ext>
              </a:extLst>
            </p:cNvPr>
            <p:cNvCxnSpPr>
              <a:cxnSpLocks/>
              <a:stCxn id="327" idx="0"/>
            </p:cNvCxnSpPr>
            <p:nvPr/>
          </p:nvCxnSpPr>
          <p:spPr>
            <a:xfrm flipV="1">
              <a:off x="8739659" y="4819420"/>
              <a:ext cx="15630" cy="1140811"/>
            </a:xfrm>
            <a:prstGeom prst="line">
              <a:avLst/>
            </a:prstGeom>
            <a:noFill/>
            <a:ln w="12700" cap="flat" cmpd="sng" algn="ctr">
              <a:solidFill>
                <a:srgbClr val="FFFFFF">
                  <a:lumMod val="50000"/>
                </a:srgbClr>
              </a:solidFill>
              <a:prstDash val="solid"/>
              <a:miter lim="800000"/>
              <a:headEnd type="none" w="med" len="med"/>
              <a:tailEnd type="triangle" w="med" len="med"/>
            </a:ln>
            <a:effectLst/>
          </p:spPr>
        </p:cxnSp>
        <p:sp>
          <p:nvSpPr>
            <p:cNvPr id="205" name="TextBox 204">
              <a:extLst>
                <a:ext uri="{FF2B5EF4-FFF2-40B4-BE49-F238E27FC236}">
                  <a16:creationId xmlns:a16="http://schemas.microsoft.com/office/drawing/2014/main" id="{33D57F93-22F6-4705-A4C4-1548B07615F5}"/>
                </a:ext>
              </a:extLst>
            </p:cNvPr>
            <p:cNvSpPr txBox="1"/>
            <p:nvPr/>
          </p:nvSpPr>
          <p:spPr>
            <a:xfrm>
              <a:off x="7612411" y="5347747"/>
              <a:ext cx="643361"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Key</a:t>
              </a:r>
            </a:p>
          </p:txBody>
        </p:sp>
        <p:cxnSp>
          <p:nvCxnSpPr>
            <p:cNvPr id="206" name="Connector: Elbow 205">
              <a:extLst>
                <a:ext uri="{FF2B5EF4-FFF2-40B4-BE49-F238E27FC236}">
                  <a16:creationId xmlns:a16="http://schemas.microsoft.com/office/drawing/2014/main" id="{8C964679-5CFE-41F2-B1DB-189CDAFC8D72}"/>
                </a:ext>
              </a:extLst>
            </p:cNvPr>
            <p:cNvCxnSpPr>
              <a:cxnSpLocks/>
              <a:stCxn id="198" idx="0"/>
              <a:endCxn id="203" idx="2"/>
            </p:cNvCxnSpPr>
            <p:nvPr/>
          </p:nvCxnSpPr>
          <p:spPr>
            <a:xfrm rot="16200000" flipV="1">
              <a:off x="7578180" y="3509913"/>
              <a:ext cx="661004" cy="1198607"/>
            </a:xfrm>
            <a:prstGeom prst="bentConnector3">
              <a:avLst>
                <a:gd name="adj1" fmla="val 41607"/>
              </a:avLst>
            </a:prstGeom>
            <a:noFill/>
            <a:ln w="12700" cap="flat" cmpd="sng" algn="ctr">
              <a:solidFill>
                <a:srgbClr val="7F7F7F"/>
              </a:solidFill>
              <a:prstDash val="solid"/>
              <a:miter lim="800000"/>
              <a:headEnd type="none" w="med" len="med"/>
              <a:tailEnd type="triangle" w="med" len="med"/>
            </a:ln>
            <a:effectLst/>
          </p:spPr>
        </p:cxnSp>
        <p:sp>
          <p:nvSpPr>
            <p:cNvPr id="207" name="TextBox 206">
              <a:extLst>
                <a:ext uri="{FF2B5EF4-FFF2-40B4-BE49-F238E27FC236}">
                  <a16:creationId xmlns:a16="http://schemas.microsoft.com/office/drawing/2014/main" id="{6EAAAD8C-BAA0-47D3-ADD1-D6464F7B44FE}"/>
                </a:ext>
              </a:extLst>
            </p:cNvPr>
            <p:cNvSpPr txBox="1"/>
            <p:nvPr/>
          </p:nvSpPr>
          <p:spPr>
            <a:xfrm>
              <a:off x="3993382" y="3413419"/>
              <a:ext cx="1431260"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Management code</a:t>
              </a:r>
            </a:p>
          </p:txBody>
        </p:sp>
        <p:sp>
          <p:nvSpPr>
            <p:cNvPr id="208" name="TextBox 207">
              <a:extLst>
                <a:ext uri="{FF2B5EF4-FFF2-40B4-BE49-F238E27FC236}">
                  <a16:creationId xmlns:a16="http://schemas.microsoft.com/office/drawing/2014/main" id="{F789BBDD-734D-4803-A2B4-02424D5916DB}"/>
                </a:ext>
              </a:extLst>
            </p:cNvPr>
            <p:cNvSpPr txBox="1"/>
            <p:nvPr/>
          </p:nvSpPr>
          <p:spPr>
            <a:xfrm>
              <a:off x="4520287" y="7167779"/>
              <a:ext cx="1431260"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Execution Request</a:t>
              </a:r>
            </a:p>
          </p:txBody>
        </p:sp>
        <p:grpSp>
          <p:nvGrpSpPr>
            <p:cNvPr id="209" name="Group 208">
              <a:extLst>
                <a:ext uri="{FF2B5EF4-FFF2-40B4-BE49-F238E27FC236}">
                  <a16:creationId xmlns:a16="http://schemas.microsoft.com/office/drawing/2014/main" id="{9DF8312D-C388-47A6-A4A0-653F9FB25366}"/>
                </a:ext>
              </a:extLst>
            </p:cNvPr>
            <p:cNvGrpSpPr/>
            <p:nvPr/>
          </p:nvGrpSpPr>
          <p:grpSpPr>
            <a:xfrm>
              <a:off x="4669171" y="4150577"/>
              <a:ext cx="2624230" cy="709904"/>
              <a:chOff x="7143993" y="3804145"/>
              <a:chExt cx="2186857" cy="591587"/>
            </a:xfrm>
          </p:grpSpPr>
          <p:pic>
            <p:nvPicPr>
              <p:cNvPr id="210" name="Database" descr=" Database">
                <a:extLst>
                  <a:ext uri="{FF2B5EF4-FFF2-40B4-BE49-F238E27FC236}">
                    <a16:creationId xmlns:a16="http://schemas.microsoft.com/office/drawing/2014/main" id="{5DE0068A-3D76-465D-A3AE-6D2177CC0578}"/>
                  </a:ext>
                </a:extLst>
              </p:cNvPr>
              <p:cNvPicPr>
                <a:picLocks noChangeAspect="1"/>
              </p:cNvPicPr>
              <p:nvPr/>
            </p:nvPicPr>
            <p:blipFill>
              <a:blip r:embed="rId6"/>
              <a:stretch>
                <a:fillRect/>
              </a:stretch>
            </p:blipFill>
            <p:spPr>
              <a:xfrm>
                <a:off x="8107618" y="3804145"/>
                <a:ext cx="259609" cy="334725"/>
              </a:xfrm>
              <a:prstGeom prst="rect">
                <a:avLst/>
              </a:prstGeom>
            </p:spPr>
          </p:pic>
          <p:sp>
            <p:nvSpPr>
              <p:cNvPr id="211" name="TextBox 210">
                <a:extLst>
                  <a:ext uri="{FF2B5EF4-FFF2-40B4-BE49-F238E27FC236}">
                    <a16:creationId xmlns:a16="http://schemas.microsoft.com/office/drawing/2014/main" id="{8FA6A6C6-5717-4FAB-9151-078E8E5AC899}"/>
                  </a:ext>
                </a:extLst>
              </p:cNvPr>
              <p:cNvSpPr txBox="1"/>
              <p:nvPr/>
            </p:nvSpPr>
            <p:spPr>
              <a:xfrm>
                <a:off x="7143993" y="4203372"/>
                <a:ext cx="2186857" cy="192360"/>
              </a:xfrm>
              <a:prstGeom prst="rect">
                <a:avLst/>
              </a:prstGeom>
              <a:noFill/>
            </p:spPr>
            <p:txBody>
              <a:bodyPr wrap="square" lIns="0" tIns="0" rIns="0" bIns="0" rtlCol="0">
                <a:spAutoFit/>
              </a:bodyPr>
              <a:lstStyle/>
              <a:p>
                <a:pPr algn="ctr" defTabSz="1097280">
                  <a:lnSpc>
                    <a:spcPct val="90000"/>
                  </a:lnSpc>
                  <a:defRPr/>
                </a:pPr>
                <a:r>
                  <a:rPr lang="en-US" sz="1400">
                    <a:solidFill>
                      <a:srgbClr val="0078D4"/>
                    </a:solidFill>
                    <a:latin typeface="Segoe UI Semibold"/>
                  </a:rPr>
                  <a:t>Azure Storage</a:t>
                </a:r>
              </a:p>
            </p:txBody>
          </p:sp>
        </p:grpSp>
        <p:sp>
          <p:nvSpPr>
            <p:cNvPr id="212" name="TextBox 211">
              <a:extLst>
                <a:ext uri="{FF2B5EF4-FFF2-40B4-BE49-F238E27FC236}">
                  <a16:creationId xmlns:a16="http://schemas.microsoft.com/office/drawing/2014/main" id="{E48A9956-669D-4379-AC1B-223A4104751D}"/>
                </a:ext>
              </a:extLst>
            </p:cNvPr>
            <p:cNvSpPr txBox="1"/>
            <p:nvPr/>
          </p:nvSpPr>
          <p:spPr>
            <a:xfrm>
              <a:off x="3868870" y="4257230"/>
              <a:ext cx="929248"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Attestation</a:t>
              </a:r>
            </a:p>
          </p:txBody>
        </p:sp>
        <p:cxnSp>
          <p:nvCxnSpPr>
            <p:cNvPr id="213" name="Straight Connector 212">
              <a:extLst>
                <a:ext uri="{FF2B5EF4-FFF2-40B4-BE49-F238E27FC236}">
                  <a16:creationId xmlns:a16="http://schemas.microsoft.com/office/drawing/2014/main" id="{37F67FE7-4AB4-4A65-8398-5672DD6F2BC8}"/>
                </a:ext>
              </a:extLst>
            </p:cNvPr>
            <p:cNvCxnSpPr>
              <a:cxnSpLocks/>
            </p:cNvCxnSpPr>
            <p:nvPr/>
          </p:nvCxnSpPr>
          <p:spPr>
            <a:xfrm>
              <a:off x="5491637" y="3092386"/>
              <a:ext cx="536610" cy="0"/>
            </a:xfrm>
            <a:prstGeom prst="line">
              <a:avLst/>
            </a:prstGeom>
            <a:noFill/>
            <a:ln w="12700" cap="flat" cmpd="sng" algn="ctr">
              <a:solidFill>
                <a:srgbClr val="FFFFFF">
                  <a:lumMod val="50000"/>
                </a:srgbClr>
              </a:solidFill>
              <a:prstDash val="solid"/>
              <a:miter lim="800000"/>
              <a:headEnd type="none" w="med" len="med"/>
              <a:tailEnd type="triangle" w="med" len="med"/>
            </a:ln>
            <a:effectLst/>
          </p:spPr>
        </p:cxnSp>
        <p:grpSp>
          <p:nvGrpSpPr>
            <p:cNvPr id="214" name="Group 213">
              <a:extLst>
                <a:ext uri="{FF2B5EF4-FFF2-40B4-BE49-F238E27FC236}">
                  <a16:creationId xmlns:a16="http://schemas.microsoft.com/office/drawing/2014/main" id="{38C224A0-ECA8-4A8E-9804-2E1AD5CA0912}"/>
                </a:ext>
              </a:extLst>
            </p:cNvPr>
            <p:cNvGrpSpPr/>
            <p:nvPr/>
          </p:nvGrpSpPr>
          <p:grpSpPr>
            <a:xfrm>
              <a:off x="4840936" y="2693326"/>
              <a:ext cx="697890" cy="598686"/>
              <a:chOff x="7639847" y="2767765"/>
              <a:chExt cx="581575" cy="498905"/>
            </a:xfrm>
          </p:grpSpPr>
          <p:grpSp>
            <p:nvGrpSpPr>
              <p:cNvPr id="215" name="Group 214">
                <a:extLst>
                  <a:ext uri="{FF2B5EF4-FFF2-40B4-BE49-F238E27FC236}">
                    <a16:creationId xmlns:a16="http://schemas.microsoft.com/office/drawing/2014/main" id="{0B53E981-6455-40B8-BA9A-422EC757829F}"/>
                  </a:ext>
                </a:extLst>
              </p:cNvPr>
              <p:cNvGrpSpPr/>
              <p:nvPr/>
            </p:nvGrpSpPr>
            <p:grpSpPr>
              <a:xfrm>
                <a:off x="7844152" y="2767765"/>
                <a:ext cx="229770" cy="295180"/>
                <a:chOff x="1657134" y="2042281"/>
                <a:chExt cx="583704" cy="952320"/>
              </a:xfrm>
              <a:solidFill>
                <a:srgbClr val="0078D3"/>
              </a:solidFill>
            </p:grpSpPr>
            <p:sp>
              <p:nvSpPr>
                <p:cNvPr id="217" name="data_2">
                  <a:extLst>
                    <a:ext uri="{FF2B5EF4-FFF2-40B4-BE49-F238E27FC236}">
                      <a16:creationId xmlns:a16="http://schemas.microsoft.com/office/drawing/2014/main" id="{4150C8C3-A767-4014-B483-A791C0890D70}"/>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82272" tIns="41136" rIns="82272" bIns="41136" numCol="1" anchor="t" anchorCtr="0" compatLnSpc="1">
                  <a:prstTxWarp prst="textNoShape">
                    <a:avLst/>
                  </a:prstTxWarp>
                </a:bodyPr>
                <a:lstStyle/>
                <a:p>
                  <a:pPr marL="0" marR="0" lvl="0" indent="0" defTabSz="82272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 </a:t>
                  </a:r>
                </a:p>
              </p:txBody>
            </p:sp>
            <p:sp>
              <p:nvSpPr>
                <p:cNvPr id="218" name="data_2">
                  <a:extLst>
                    <a:ext uri="{FF2B5EF4-FFF2-40B4-BE49-F238E27FC236}">
                      <a16:creationId xmlns:a16="http://schemas.microsoft.com/office/drawing/2014/main" id="{1D02E1BB-22DC-4F44-8F39-3887D87A6000}"/>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82272" tIns="41136" rIns="82272" bIns="41136" numCol="1" anchor="t" anchorCtr="0" compatLnSpc="1">
                  <a:prstTxWarp prst="textNoShape">
                    <a:avLst/>
                  </a:prstTxWarp>
                </a:bodyPr>
                <a:lstStyle/>
                <a:p>
                  <a:pPr marL="0" marR="0" lvl="0" indent="0" defTabSz="82272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 </a:t>
                  </a:r>
                </a:p>
              </p:txBody>
            </p:sp>
            <p:sp>
              <p:nvSpPr>
                <p:cNvPr id="219" name="data_2">
                  <a:extLst>
                    <a:ext uri="{FF2B5EF4-FFF2-40B4-BE49-F238E27FC236}">
                      <a16:creationId xmlns:a16="http://schemas.microsoft.com/office/drawing/2014/main" id="{2E0797FD-A595-4C86-8767-19EBFD5D7E2F}"/>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82272" tIns="41136" rIns="82272" bIns="41136" numCol="1" anchor="t" anchorCtr="0" compatLnSpc="1">
                  <a:prstTxWarp prst="textNoShape">
                    <a:avLst/>
                  </a:prstTxWarp>
                </a:bodyPr>
                <a:lstStyle/>
                <a:p>
                  <a:pPr marL="0" marR="0" lvl="0" indent="0" defTabSz="82272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 </a:t>
                  </a:r>
                </a:p>
              </p:txBody>
            </p:sp>
            <p:sp>
              <p:nvSpPr>
                <p:cNvPr id="220" name="Oval 219">
                  <a:extLst>
                    <a:ext uri="{FF2B5EF4-FFF2-40B4-BE49-F238E27FC236}">
                      <a16:creationId xmlns:a16="http://schemas.microsoft.com/office/drawing/2014/main" id="{7E730FA1-D443-42F0-9735-4CE88DE50E02}"/>
                    </a:ext>
                  </a:extLst>
                </p:cNvPr>
                <p:cNvSpPr/>
                <p:nvPr/>
              </p:nvSpPr>
              <p:spPr bwMode="auto">
                <a:xfrm>
                  <a:off x="1664380" y="2042281"/>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64545" tIns="131636" rIns="164545" bIns="131636" numCol="1" spcCol="0" rtlCol="0" fromWordArt="0" anchor="t" anchorCtr="0" forceAA="0" compatLnSpc="1">
                  <a:prstTxWarp prst="textNoShape">
                    <a:avLst/>
                  </a:prstTxWarp>
                  <a:noAutofit/>
                </a:bodyPr>
                <a:lstStyle/>
                <a:p>
                  <a:pPr marL="0" marR="0" lvl="0" indent="0" algn="ctr" defTabSz="838988"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sp>
            <p:nvSpPr>
              <p:cNvPr id="216" name="TextBox 215">
                <a:extLst>
                  <a:ext uri="{FF2B5EF4-FFF2-40B4-BE49-F238E27FC236}">
                    <a16:creationId xmlns:a16="http://schemas.microsoft.com/office/drawing/2014/main" id="{7DE71A75-8B61-4CE0-880D-0F1BA81388B3}"/>
                  </a:ext>
                </a:extLst>
              </p:cNvPr>
              <p:cNvSpPr txBox="1"/>
              <p:nvPr/>
            </p:nvSpPr>
            <p:spPr>
              <a:xfrm>
                <a:off x="7639847" y="3074310"/>
                <a:ext cx="581575" cy="192360"/>
              </a:xfrm>
              <a:prstGeom prst="rect">
                <a:avLst/>
              </a:prstGeom>
              <a:noFill/>
            </p:spPr>
            <p:txBody>
              <a:bodyPr wrap="square" lIns="0" tIns="0" rIns="0" bIns="0" rtlCol="0">
                <a:spAutoFit/>
              </a:body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rPr>
                  <a:t>ACR</a:t>
                </a:r>
              </a:p>
            </p:txBody>
          </p:sp>
        </p:grpSp>
        <p:sp>
          <p:nvSpPr>
            <p:cNvPr id="221" name="TextBox 220">
              <a:extLst>
                <a:ext uri="{FF2B5EF4-FFF2-40B4-BE49-F238E27FC236}">
                  <a16:creationId xmlns:a16="http://schemas.microsoft.com/office/drawing/2014/main" id="{435AC0F2-4C08-4535-866D-79B24F2EC52C}"/>
                </a:ext>
              </a:extLst>
            </p:cNvPr>
            <p:cNvSpPr txBox="1"/>
            <p:nvPr/>
          </p:nvSpPr>
          <p:spPr>
            <a:xfrm>
              <a:off x="6307415" y="4405822"/>
              <a:ext cx="850504" cy="131905"/>
            </a:xfrm>
            <a:prstGeom prst="rect">
              <a:avLst/>
            </a:prstGeom>
            <a:noFill/>
          </p:spPr>
          <p:txBody>
            <a:bodyPr wrap="square" lIns="0" tIns="0" rIns="0" bIns="0" rtlCol="0">
              <a:spAutoFit/>
            </a:bodyPr>
            <a:lstStyle/>
            <a:p>
              <a:pPr defTabSz="1097280">
                <a:lnSpc>
                  <a:spcPct val="90000"/>
                </a:lnSpc>
                <a:defRPr/>
              </a:pPr>
              <a:r>
                <a:rPr lang="en-US" sz="800">
                  <a:solidFill>
                    <a:srgbClr val="000000"/>
                  </a:solidFill>
                  <a:latin typeface="Segoe UI Semibold"/>
                </a:rPr>
                <a:t>Trained Model</a:t>
              </a:r>
            </a:p>
          </p:txBody>
        </p:sp>
        <p:sp>
          <p:nvSpPr>
            <p:cNvPr id="222" name="TextBox 221">
              <a:extLst>
                <a:ext uri="{FF2B5EF4-FFF2-40B4-BE49-F238E27FC236}">
                  <a16:creationId xmlns:a16="http://schemas.microsoft.com/office/drawing/2014/main" id="{173C1A20-6A1C-41BE-9DA5-40048A7C52DD}"/>
                </a:ext>
              </a:extLst>
            </p:cNvPr>
            <p:cNvSpPr txBox="1"/>
            <p:nvPr/>
          </p:nvSpPr>
          <p:spPr>
            <a:xfrm>
              <a:off x="823096" y="1312585"/>
              <a:ext cx="3015796" cy="329761"/>
            </a:xfrm>
            <a:prstGeom prst="rect">
              <a:avLst/>
            </a:prstGeom>
            <a:noFill/>
          </p:spPr>
          <p:txBody>
            <a:bodyPr wrap="square" lIns="0" tIns="0" rIns="0" bIns="0" rtlCol="0">
              <a:spAutoFit/>
            </a:bodyPr>
            <a:lstStyle/>
            <a:p>
              <a:pPr algn="ctr" defTabSz="1097280">
                <a:defRPr/>
              </a:pPr>
              <a:r>
                <a:rPr lang="en-US">
                  <a:gradFill>
                    <a:gsLst>
                      <a:gs pos="2917">
                        <a:srgbClr val="000000"/>
                      </a:gs>
                      <a:gs pos="30000">
                        <a:srgbClr val="000000"/>
                      </a:gs>
                    </a:gsLst>
                    <a:lin ang="5400000" scaled="0"/>
                  </a:gradFill>
                  <a:latin typeface="Segoe UI Semibold"/>
                </a:rPr>
                <a:t>Azure subscription</a:t>
              </a:r>
            </a:p>
          </p:txBody>
        </p:sp>
        <p:sp>
          <p:nvSpPr>
            <p:cNvPr id="223" name="TextBox 222">
              <a:extLst>
                <a:ext uri="{FF2B5EF4-FFF2-40B4-BE49-F238E27FC236}">
                  <a16:creationId xmlns:a16="http://schemas.microsoft.com/office/drawing/2014/main" id="{CCCB1B6B-78CA-41BE-AB26-D44E2977711C}"/>
                </a:ext>
              </a:extLst>
            </p:cNvPr>
            <p:cNvSpPr txBox="1"/>
            <p:nvPr/>
          </p:nvSpPr>
          <p:spPr>
            <a:xfrm>
              <a:off x="5303710" y="1316054"/>
              <a:ext cx="4051663" cy="329761"/>
            </a:xfrm>
            <a:prstGeom prst="rect">
              <a:avLst/>
            </a:prstGeom>
            <a:noFill/>
          </p:spPr>
          <p:txBody>
            <a:bodyPr wrap="square" lIns="0" tIns="0" rIns="0" bIns="0" rtlCol="0">
              <a:spAutoFit/>
            </a:bodyPr>
            <a:lstStyle/>
            <a:p>
              <a:pPr algn="ctr" defTabSz="1097280">
                <a:defRPr/>
              </a:pPr>
              <a:r>
                <a:rPr lang="en-US">
                  <a:gradFill>
                    <a:gsLst>
                      <a:gs pos="2917">
                        <a:srgbClr val="000000"/>
                      </a:gs>
                      <a:gs pos="30000">
                        <a:srgbClr val="000000"/>
                      </a:gs>
                    </a:gsLst>
                    <a:lin ang="5400000" scaled="0"/>
                  </a:gradFill>
                  <a:latin typeface="Segoe UI Semibold"/>
                </a:rPr>
                <a:t>Hospital A Subscription</a:t>
              </a:r>
            </a:p>
          </p:txBody>
        </p:sp>
        <p:grpSp>
          <p:nvGrpSpPr>
            <p:cNvPr id="224" name="Group 223">
              <a:extLst>
                <a:ext uri="{FF2B5EF4-FFF2-40B4-BE49-F238E27FC236}">
                  <a16:creationId xmlns:a16="http://schemas.microsoft.com/office/drawing/2014/main" id="{951374ED-E7CC-4BE2-8E14-A5AE8B260170}"/>
                </a:ext>
              </a:extLst>
            </p:cNvPr>
            <p:cNvGrpSpPr/>
            <p:nvPr/>
          </p:nvGrpSpPr>
          <p:grpSpPr>
            <a:xfrm>
              <a:off x="9509272" y="5836129"/>
              <a:ext cx="1881607" cy="814441"/>
              <a:chOff x="4751013" y="2041959"/>
              <a:chExt cx="1568006" cy="678701"/>
            </a:xfrm>
          </p:grpSpPr>
          <p:grpSp>
            <p:nvGrpSpPr>
              <p:cNvPr id="225" name="business" descr="business, SaaP apps">
                <a:extLst>
                  <a:ext uri="{FF2B5EF4-FFF2-40B4-BE49-F238E27FC236}">
                    <a16:creationId xmlns:a16="http://schemas.microsoft.com/office/drawing/2014/main" id="{0DF1DAC4-F269-41F3-94DA-86244AD36B41}"/>
                  </a:ext>
                </a:extLst>
              </p:cNvPr>
              <p:cNvGrpSpPr/>
              <p:nvPr/>
            </p:nvGrpSpPr>
            <p:grpSpPr>
              <a:xfrm>
                <a:off x="5594468" y="2189276"/>
                <a:ext cx="528977" cy="531384"/>
                <a:chOff x="6393048" y="4906425"/>
                <a:chExt cx="355091" cy="356708"/>
              </a:xfrm>
            </p:grpSpPr>
            <p:sp>
              <p:nvSpPr>
                <p:cNvPr id="231" name="Freeform: Shape 230">
                  <a:extLst>
                    <a:ext uri="{FF2B5EF4-FFF2-40B4-BE49-F238E27FC236}">
                      <a16:creationId xmlns:a16="http://schemas.microsoft.com/office/drawing/2014/main" id="{E0530CA5-3831-4795-BC96-E57137CBF2FE}"/>
                    </a:ext>
                  </a:extLst>
                </p:cNvPr>
                <p:cNvSpPr/>
                <p:nvPr/>
              </p:nvSpPr>
              <p:spPr>
                <a:xfrm>
                  <a:off x="6393048"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2" name="Freeform: Shape 231">
                  <a:extLst>
                    <a:ext uri="{FF2B5EF4-FFF2-40B4-BE49-F238E27FC236}">
                      <a16:creationId xmlns:a16="http://schemas.microsoft.com/office/drawing/2014/main" id="{CDA06930-8022-48D4-A5CC-047399EFB336}"/>
                    </a:ext>
                  </a:extLst>
                </p:cNvPr>
                <p:cNvSpPr/>
                <p:nvPr/>
              </p:nvSpPr>
              <p:spPr>
                <a:xfrm>
                  <a:off x="6430239"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3" name="Freeform: Shape 232">
                  <a:extLst>
                    <a:ext uri="{FF2B5EF4-FFF2-40B4-BE49-F238E27FC236}">
                      <a16:creationId xmlns:a16="http://schemas.microsoft.com/office/drawing/2014/main" id="{03E184AF-3654-4ECB-9325-CA0285197724}"/>
                    </a:ext>
                  </a:extLst>
                </p:cNvPr>
                <p:cNvSpPr/>
                <p:nvPr/>
              </p:nvSpPr>
              <p:spPr>
                <a:xfrm>
                  <a:off x="648643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4" name="Freeform: Shape 233">
                  <a:extLst>
                    <a:ext uri="{FF2B5EF4-FFF2-40B4-BE49-F238E27FC236}">
                      <a16:creationId xmlns:a16="http://schemas.microsoft.com/office/drawing/2014/main" id="{73E12AAB-5BF4-488B-A56A-921A4CBD2039}"/>
                    </a:ext>
                  </a:extLst>
                </p:cNvPr>
                <p:cNvSpPr/>
                <p:nvPr/>
              </p:nvSpPr>
              <p:spPr>
                <a:xfrm>
                  <a:off x="6430239"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5" name="Freeform: Shape 234">
                  <a:extLst>
                    <a:ext uri="{FF2B5EF4-FFF2-40B4-BE49-F238E27FC236}">
                      <a16:creationId xmlns:a16="http://schemas.microsoft.com/office/drawing/2014/main" id="{7ACA9B81-2442-4C2A-9077-617BF5EEFF22}"/>
                    </a:ext>
                  </a:extLst>
                </p:cNvPr>
                <p:cNvSpPr/>
                <p:nvPr/>
              </p:nvSpPr>
              <p:spPr>
                <a:xfrm>
                  <a:off x="648643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6" name="Freeform: Shape 235">
                  <a:extLst>
                    <a:ext uri="{FF2B5EF4-FFF2-40B4-BE49-F238E27FC236}">
                      <a16:creationId xmlns:a16="http://schemas.microsoft.com/office/drawing/2014/main" id="{B1717623-4003-42F6-B080-4BC7774225B1}"/>
                    </a:ext>
                  </a:extLst>
                </p:cNvPr>
                <p:cNvSpPr/>
                <p:nvPr/>
              </p:nvSpPr>
              <p:spPr>
                <a:xfrm>
                  <a:off x="6430239"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7" name="Freeform: Shape 236">
                  <a:extLst>
                    <a:ext uri="{FF2B5EF4-FFF2-40B4-BE49-F238E27FC236}">
                      <a16:creationId xmlns:a16="http://schemas.microsoft.com/office/drawing/2014/main" id="{30EFA2D6-2E33-4474-86A5-6BDB69677B31}"/>
                    </a:ext>
                  </a:extLst>
                </p:cNvPr>
                <p:cNvSpPr/>
                <p:nvPr/>
              </p:nvSpPr>
              <p:spPr>
                <a:xfrm>
                  <a:off x="648643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8" name="Freeform: Shape 237">
                  <a:extLst>
                    <a:ext uri="{FF2B5EF4-FFF2-40B4-BE49-F238E27FC236}">
                      <a16:creationId xmlns:a16="http://schemas.microsoft.com/office/drawing/2014/main" id="{9ABE8C3C-8DE5-4957-AFE9-7D1BC3DEC14D}"/>
                    </a:ext>
                  </a:extLst>
                </p:cNvPr>
                <p:cNvSpPr/>
                <p:nvPr/>
              </p:nvSpPr>
              <p:spPr>
                <a:xfrm>
                  <a:off x="6430239"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9" name="Freeform: Shape 238">
                  <a:extLst>
                    <a:ext uri="{FF2B5EF4-FFF2-40B4-BE49-F238E27FC236}">
                      <a16:creationId xmlns:a16="http://schemas.microsoft.com/office/drawing/2014/main" id="{2178DE8A-7B12-4607-A713-2DBFC26411ED}"/>
                    </a:ext>
                  </a:extLst>
                </p:cNvPr>
                <p:cNvSpPr/>
                <p:nvPr/>
              </p:nvSpPr>
              <p:spPr>
                <a:xfrm>
                  <a:off x="648643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0" name="Freeform: Shape 239">
                  <a:extLst>
                    <a:ext uri="{FF2B5EF4-FFF2-40B4-BE49-F238E27FC236}">
                      <a16:creationId xmlns:a16="http://schemas.microsoft.com/office/drawing/2014/main" id="{A95BBA0D-74DC-4894-B6B1-58AEE2C111D4}"/>
                    </a:ext>
                  </a:extLst>
                </p:cNvPr>
                <p:cNvSpPr/>
                <p:nvPr/>
              </p:nvSpPr>
              <p:spPr>
                <a:xfrm>
                  <a:off x="6454036"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1" name="Freeform: Shape 240">
                  <a:extLst>
                    <a:ext uri="{FF2B5EF4-FFF2-40B4-BE49-F238E27FC236}">
                      <a16:creationId xmlns:a16="http://schemas.microsoft.com/office/drawing/2014/main" id="{747BEF46-12C3-43AC-8AA6-564FEFBBED63}"/>
                    </a:ext>
                  </a:extLst>
                </p:cNvPr>
                <p:cNvSpPr/>
                <p:nvPr/>
              </p:nvSpPr>
              <p:spPr>
                <a:xfrm>
                  <a:off x="6570593"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2" name="Freeform: Shape 241">
                  <a:extLst>
                    <a:ext uri="{FF2B5EF4-FFF2-40B4-BE49-F238E27FC236}">
                      <a16:creationId xmlns:a16="http://schemas.microsoft.com/office/drawing/2014/main" id="{3D6741C1-408B-49A2-AEE0-59C6B15AB366}"/>
                    </a:ext>
                  </a:extLst>
                </p:cNvPr>
                <p:cNvSpPr/>
                <p:nvPr/>
              </p:nvSpPr>
              <p:spPr>
                <a:xfrm>
                  <a:off x="661719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3" name="Freeform: Shape 242">
                  <a:extLst>
                    <a:ext uri="{FF2B5EF4-FFF2-40B4-BE49-F238E27FC236}">
                      <a16:creationId xmlns:a16="http://schemas.microsoft.com/office/drawing/2014/main" id="{66DF3A9F-D953-4805-A0D6-AFA20CD83823}"/>
                    </a:ext>
                  </a:extLst>
                </p:cNvPr>
                <p:cNvSpPr/>
                <p:nvPr/>
              </p:nvSpPr>
              <p:spPr>
                <a:xfrm>
                  <a:off x="6673446"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4" name="Freeform: Shape 243">
                  <a:extLst>
                    <a:ext uri="{FF2B5EF4-FFF2-40B4-BE49-F238E27FC236}">
                      <a16:creationId xmlns:a16="http://schemas.microsoft.com/office/drawing/2014/main" id="{AEC0B1B0-FF63-42B3-B000-3D6D34EF4211}"/>
                    </a:ext>
                  </a:extLst>
                </p:cNvPr>
                <p:cNvSpPr/>
                <p:nvPr/>
              </p:nvSpPr>
              <p:spPr>
                <a:xfrm>
                  <a:off x="661719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5" name="Freeform: Shape 244">
                  <a:extLst>
                    <a:ext uri="{FF2B5EF4-FFF2-40B4-BE49-F238E27FC236}">
                      <a16:creationId xmlns:a16="http://schemas.microsoft.com/office/drawing/2014/main" id="{AA2A398C-0FF9-4462-B5C3-E0C9D3728829}"/>
                    </a:ext>
                  </a:extLst>
                </p:cNvPr>
                <p:cNvSpPr/>
                <p:nvPr/>
              </p:nvSpPr>
              <p:spPr>
                <a:xfrm>
                  <a:off x="6673446"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6" name="Freeform: Shape 245">
                  <a:extLst>
                    <a:ext uri="{FF2B5EF4-FFF2-40B4-BE49-F238E27FC236}">
                      <a16:creationId xmlns:a16="http://schemas.microsoft.com/office/drawing/2014/main" id="{E2E7500E-534C-4A40-99F2-70D1426B2129}"/>
                    </a:ext>
                  </a:extLst>
                </p:cNvPr>
                <p:cNvSpPr/>
                <p:nvPr/>
              </p:nvSpPr>
              <p:spPr>
                <a:xfrm>
                  <a:off x="661719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7" name="Freeform: Shape 246">
                  <a:extLst>
                    <a:ext uri="{FF2B5EF4-FFF2-40B4-BE49-F238E27FC236}">
                      <a16:creationId xmlns:a16="http://schemas.microsoft.com/office/drawing/2014/main" id="{8D1C165B-8BB7-4823-9B49-3FBBB9401AF4}"/>
                    </a:ext>
                  </a:extLst>
                </p:cNvPr>
                <p:cNvSpPr/>
                <p:nvPr/>
              </p:nvSpPr>
              <p:spPr>
                <a:xfrm>
                  <a:off x="6673446"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8" name="Freeform: Shape 247">
                  <a:extLst>
                    <a:ext uri="{FF2B5EF4-FFF2-40B4-BE49-F238E27FC236}">
                      <a16:creationId xmlns:a16="http://schemas.microsoft.com/office/drawing/2014/main" id="{64FCA5C2-898F-4F2A-9E5B-1D86D01FB179}"/>
                    </a:ext>
                  </a:extLst>
                </p:cNvPr>
                <p:cNvSpPr/>
                <p:nvPr/>
              </p:nvSpPr>
              <p:spPr>
                <a:xfrm>
                  <a:off x="661719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9" name="Freeform: Shape 248">
                  <a:extLst>
                    <a:ext uri="{FF2B5EF4-FFF2-40B4-BE49-F238E27FC236}">
                      <a16:creationId xmlns:a16="http://schemas.microsoft.com/office/drawing/2014/main" id="{FA3BFCB4-D478-48F0-B2CF-BA0BCD7CA4D8}"/>
                    </a:ext>
                  </a:extLst>
                </p:cNvPr>
                <p:cNvSpPr/>
                <p:nvPr/>
              </p:nvSpPr>
              <p:spPr>
                <a:xfrm>
                  <a:off x="6673446"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50" name="Freeform: Shape 249">
                  <a:extLst>
                    <a:ext uri="{FF2B5EF4-FFF2-40B4-BE49-F238E27FC236}">
                      <a16:creationId xmlns:a16="http://schemas.microsoft.com/office/drawing/2014/main" id="{0061E8CC-AC40-433D-8D37-05D1F2497B8B}"/>
                    </a:ext>
                  </a:extLst>
                </p:cNvPr>
                <p:cNvSpPr/>
                <p:nvPr/>
              </p:nvSpPr>
              <p:spPr>
                <a:xfrm>
                  <a:off x="6641985"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sp>
            <p:nvSpPr>
              <p:cNvPr id="226" name="TextBox 225">
                <a:extLst>
                  <a:ext uri="{FF2B5EF4-FFF2-40B4-BE49-F238E27FC236}">
                    <a16:creationId xmlns:a16="http://schemas.microsoft.com/office/drawing/2014/main" id="{1CCF1753-B14D-40C5-BC3C-03CADE2BC0CD}"/>
                  </a:ext>
                </a:extLst>
              </p:cNvPr>
              <p:cNvSpPr txBox="1"/>
              <p:nvPr/>
            </p:nvSpPr>
            <p:spPr>
              <a:xfrm>
                <a:off x="4751013" y="2307159"/>
                <a:ext cx="835216" cy="259534"/>
              </a:xfrm>
              <a:prstGeom prst="rect">
                <a:avLst/>
              </a:prstGeom>
              <a:noFill/>
            </p:spPr>
            <p:txBody>
              <a:bodyPr wrap="none" rtlCol="0">
                <a:spAutoFit/>
              </a:bodyPr>
              <a:lstStyle/>
              <a:p>
                <a:pPr marL="0" marR="0" lvl="0" indent="0" algn="r" defTabSz="109728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Hospital B</a:t>
                </a:r>
              </a:p>
            </p:txBody>
          </p:sp>
          <p:grpSp>
            <p:nvGrpSpPr>
              <p:cNvPr id="227" name="Group 226">
                <a:extLst>
                  <a:ext uri="{FF2B5EF4-FFF2-40B4-BE49-F238E27FC236}">
                    <a16:creationId xmlns:a16="http://schemas.microsoft.com/office/drawing/2014/main" id="{6C6E69E2-3DC4-4F41-A8DD-A6F12D2AB8BB}"/>
                  </a:ext>
                </a:extLst>
              </p:cNvPr>
              <p:cNvGrpSpPr/>
              <p:nvPr/>
            </p:nvGrpSpPr>
            <p:grpSpPr>
              <a:xfrm>
                <a:off x="5866335" y="2041959"/>
                <a:ext cx="452684" cy="317672"/>
                <a:chOff x="5764141" y="4166162"/>
                <a:chExt cx="554878" cy="389387"/>
              </a:xfrm>
            </p:grpSpPr>
            <p:sp>
              <p:nvSpPr>
                <p:cNvPr id="228" name="Freeform 81">
                  <a:extLst>
                    <a:ext uri="{FF2B5EF4-FFF2-40B4-BE49-F238E27FC236}">
                      <a16:creationId xmlns:a16="http://schemas.microsoft.com/office/drawing/2014/main" id="{4C1B1597-045A-43B6-BD79-1D87AD41BBB7}"/>
                    </a:ext>
                  </a:extLst>
                </p:cNvPr>
                <p:cNvSpPr>
                  <a:spLocks/>
                </p:cNvSpPr>
                <p:nvPr/>
              </p:nvSpPr>
              <p:spPr bwMode="auto">
                <a:xfrm>
                  <a:off x="5854186" y="4166162"/>
                  <a:ext cx="464833" cy="389387"/>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229" name="Freeform 82">
                  <a:extLst>
                    <a:ext uri="{FF2B5EF4-FFF2-40B4-BE49-F238E27FC236}">
                      <a16:creationId xmlns:a16="http://schemas.microsoft.com/office/drawing/2014/main" id="{F2AADB44-E65D-432C-9A9E-716D773C624E}"/>
                    </a:ext>
                  </a:extLst>
                </p:cNvPr>
                <p:cNvSpPr>
                  <a:spLocks/>
                </p:cNvSpPr>
                <p:nvPr/>
              </p:nvSpPr>
              <p:spPr bwMode="auto">
                <a:xfrm>
                  <a:off x="5764141" y="4319479"/>
                  <a:ext cx="401557" cy="80312"/>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230" name="Oval 229">
                  <a:extLst>
                    <a:ext uri="{FF2B5EF4-FFF2-40B4-BE49-F238E27FC236}">
                      <a16:creationId xmlns:a16="http://schemas.microsoft.com/office/drawing/2014/main" id="{1B3E3288-06E2-4126-B80F-B90ACEB2DCB9}"/>
                    </a:ext>
                  </a:extLst>
                </p:cNvPr>
                <p:cNvSpPr>
                  <a:spLocks noChangeArrowheads="1"/>
                </p:cNvSpPr>
                <p:nvPr/>
              </p:nvSpPr>
              <p:spPr bwMode="auto">
                <a:xfrm>
                  <a:off x="6136493" y="4317045"/>
                  <a:ext cx="85179" cy="827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grpSp>
        </p:grpSp>
        <p:grpSp>
          <p:nvGrpSpPr>
            <p:cNvPr id="251" name="Group 250">
              <a:extLst>
                <a:ext uri="{FF2B5EF4-FFF2-40B4-BE49-F238E27FC236}">
                  <a16:creationId xmlns:a16="http://schemas.microsoft.com/office/drawing/2014/main" id="{1F41C524-BD22-4446-944D-5EECA0953486}"/>
                </a:ext>
              </a:extLst>
            </p:cNvPr>
            <p:cNvGrpSpPr/>
            <p:nvPr/>
          </p:nvGrpSpPr>
          <p:grpSpPr>
            <a:xfrm>
              <a:off x="6768966" y="5973672"/>
              <a:ext cx="1149201" cy="962858"/>
              <a:chOff x="4862712" y="924965"/>
              <a:chExt cx="957668" cy="802382"/>
            </a:xfrm>
          </p:grpSpPr>
          <p:sp>
            <p:nvSpPr>
              <p:cNvPr id="252" name="TextBox 251">
                <a:extLst>
                  <a:ext uri="{FF2B5EF4-FFF2-40B4-BE49-F238E27FC236}">
                    <a16:creationId xmlns:a16="http://schemas.microsoft.com/office/drawing/2014/main" id="{99FA2DED-837F-4C4B-9890-5F2AB759FB15}"/>
                  </a:ext>
                </a:extLst>
              </p:cNvPr>
              <p:cNvSpPr txBox="1"/>
              <p:nvPr/>
            </p:nvSpPr>
            <p:spPr>
              <a:xfrm>
                <a:off x="4862712" y="1333466"/>
                <a:ext cx="957668" cy="393881"/>
              </a:xfrm>
              <a:prstGeom prst="rect">
                <a:avLst/>
              </a:prstGeom>
              <a:noFill/>
            </p:spPr>
            <p:txBody>
              <a:bodyPr wrap="none" rtlCol="0">
                <a:spAutoFit/>
              </a:body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Confidential</a:t>
                </a:r>
              </a:p>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COVID Data</a:t>
                </a:r>
              </a:p>
            </p:txBody>
          </p:sp>
          <p:grpSp>
            <p:nvGrpSpPr>
              <p:cNvPr id="253" name="Group 252">
                <a:extLst>
                  <a:ext uri="{FF2B5EF4-FFF2-40B4-BE49-F238E27FC236}">
                    <a16:creationId xmlns:a16="http://schemas.microsoft.com/office/drawing/2014/main" id="{B6CD3850-7E29-4BA7-9AFD-BDB6564C6189}"/>
                  </a:ext>
                </a:extLst>
              </p:cNvPr>
              <p:cNvGrpSpPr/>
              <p:nvPr/>
            </p:nvGrpSpPr>
            <p:grpSpPr>
              <a:xfrm>
                <a:off x="5177339" y="924965"/>
                <a:ext cx="366152" cy="374524"/>
                <a:chOff x="3489591" y="1179288"/>
                <a:chExt cx="376237" cy="384843"/>
              </a:xfrm>
            </p:grpSpPr>
            <p:grpSp>
              <p:nvGrpSpPr>
                <p:cNvPr id="254" name="Group 253">
                  <a:extLst>
                    <a:ext uri="{FF2B5EF4-FFF2-40B4-BE49-F238E27FC236}">
                      <a16:creationId xmlns:a16="http://schemas.microsoft.com/office/drawing/2014/main" id="{FC742DCC-7F62-42F7-89FB-BE9E4BBA91F7}"/>
                    </a:ext>
                  </a:extLst>
                </p:cNvPr>
                <p:cNvGrpSpPr/>
                <p:nvPr/>
              </p:nvGrpSpPr>
              <p:grpSpPr>
                <a:xfrm>
                  <a:off x="3489591" y="1179288"/>
                  <a:ext cx="376237" cy="355601"/>
                  <a:chOff x="3489591" y="1179288"/>
                  <a:chExt cx="376237" cy="355601"/>
                </a:xfrm>
              </p:grpSpPr>
              <p:sp>
                <p:nvSpPr>
                  <p:cNvPr id="259" name="AutoShape 47">
                    <a:extLst>
                      <a:ext uri="{FF2B5EF4-FFF2-40B4-BE49-F238E27FC236}">
                        <a16:creationId xmlns:a16="http://schemas.microsoft.com/office/drawing/2014/main" id="{1BC50F23-8E68-4636-86FE-1B0905813CF7}"/>
                      </a:ext>
                    </a:extLst>
                  </p:cNvPr>
                  <p:cNvSpPr>
                    <a:spLocks noChangeAspect="1" noChangeArrowheads="1" noTextEdit="1"/>
                  </p:cNvSpPr>
                  <p:nvPr/>
                </p:nvSpPr>
                <p:spPr bwMode="auto">
                  <a:xfrm>
                    <a:off x="3489591" y="1180876"/>
                    <a:ext cx="3762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60" name="Freeform 49">
                    <a:extLst>
                      <a:ext uri="{FF2B5EF4-FFF2-40B4-BE49-F238E27FC236}">
                        <a16:creationId xmlns:a16="http://schemas.microsoft.com/office/drawing/2014/main" id="{1293208A-DE65-4A77-935A-B58E47BB326C}"/>
                      </a:ext>
                    </a:extLst>
                  </p:cNvPr>
                  <p:cNvSpPr>
                    <a:spLocks/>
                  </p:cNvSpPr>
                  <p:nvPr/>
                </p:nvSpPr>
                <p:spPr bwMode="auto">
                  <a:xfrm>
                    <a:off x="3494353" y="1184051"/>
                    <a:ext cx="298450" cy="106363"/>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61" name="Freeform 50">
                    <a:extLst>
                      <a:ext uri="{FF2B5EF4-FFF2-40B4-BE49-F238E27FC236}">
                        <a16:creationId xmlns:a16="http://schemas.microsoft.com/office/drawing/2014/main" id="{6EA39B82-4422-4C9E-924C-8315946EA8F3}"/>
                      </a:ext>
                    </a:extLst>
                  </p:cNvPr>
                  <p:cNvSpPr>
                    <a:spLocks noEditPoints="1"/>
                  </p:cNvSpPr>
                  <p:nvPr/>
                </p:nvSpPr>
                <p:spPr bwMode="auto">
                  <a:xfrm>
                    <a:off x="3489591" y="1179288"/>
                    <a:ext cx="312737" cy="157163"/>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62" name="Freeform 51">
                    <a:extLst>
                      <a:ext uri="{FF2B5EF4-FFF2-40B4-BE49-F238E27FC236}">
                        <a16:creationId xmlns:a16="http://schemas.microsoft.com/office/drawing/2014/main" id="{4322C5F8-4FD9-4AAC-BCC2-2E9AFD6BBE58}"/>
                      </a:ext>
                    </a:extLst>
                  </p:cNvPr>
                  <p:cNvSpPr>
                    <a:spLocks/>
                  </p:cNvSpPr>
                  <p:nvPr/>
                </p:nvSpPr>
                <p:spPr bwMode="auto">
                  <a:xfrm>
                    <a:off x="3489591" y="1318988"/>
                    <a:ext cx="311150" cy="111125"/>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63" name="Freeform 52">
                    <a:extLst>
                      <a:ext uri="{FF2B5EF4-FFF2-40B4-BE49-F238E27FC236}">
                        <a16:creationId xmlns:a16="http://schemas.microsoft.com/office/drawing/2014/main" id="{14E8E107-1593-4ED0-ABCE-9E327725B7B3}"/>
                      </a:ext>
                    </a:extLst>
                  </p:cNvPr>
                  <p:cNvSpPr>
                    <a:spLocks/>
                  </p:cNvSpPr>
                  <p:nvPr/>
                </p:nvSpPr>
                <p:spPr bwMode="auto">
                  <a:xfrm>
                    <a:off x="3489591" y="1412651"/>
                    <a:ext cx="312737" cy="107950"/>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nvGrpSpPr>
                <p:cNvPr id="255" name="lock 2" descr="lock">
                  <a:extLst>
                    <a:ext uri="{FF2B5EF4-FFF2-40B4-BE49-F238E27FC236}">
                      <a16:creationId xmlns:a16="http://schemas.microsoft.com/office/drawing/2014/main" id="{16A6A3EA-03D5-4D9D-A422-966B9CE76130}"/>
                    </a:ext>
                  </a:extLst>
                </p:cNvPr>
                <p:cNvGrpSpPr/>
                <p:nvPr/>
              </p:nvGrpSpPr>
              <p:grpSpPr>
                <a:xfrm>
                  <a:off x="3664499" y="1320341"/>
                  <a:ext cx="197771" cy="243790"/>
                  <a:chOff x="3191922" y="1536981"/>
                  <a:chExt cx="360292" cy="444129"/>
                </a:xfrm>
              </p:grpSpPr>
              <p:sp>
                <p:nvSpPr>
                  <p:cNvPr id="256" name="Freeform: Shape 255">
                    <a:extLst>
                      <a:ext uri="{FF2B5EF4-FFF2-40B4-BE49-F238E27FC236}">
                        <a16:creationId xmlns:a16="http://schemas.microsoft.com/office/drawing/2014/main" id="{FDC471FE-A763-45E9-9ADB-51802A7DA1F3}"/>
                      </a:ext>
                    </a:extLst>
                  </p:cNvPr>
                  <p:cNvSpPr/>
                  <p:nvPr/>
                </p:nvSpPr>
                <p:spPr>
                  <a:xfrm>
                    <a:off x="3191922" y="1536981"/>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4FE4FF"/>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57" name="Freeform: Shape 256">
                    <a:extLst>
                      <a:ext uri="{FF2B5EF4-FFF2-40B4-BE49-F238E27FC236}">
                        <a16:creationId xmlns:a16="http://schemas.microsoft.com/office/drawing/2014/main" id="{F9C70277-BE50-46D9-827A-70EDC16D5E02}"/>
                      </a:ext>
                    </a:extLst>
                  </p:cNvPr>
                  <p:cNvSpPr/>
                  <p:nvPr/>
                </p:nvSpPr>
                <p:spPr>
                  <a:xfrm>
                    <a:off x="3330496" y="1786414"/>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58" name="Freeform: Shape 257">
                    <a:extLst>
                      <a:ext uri="{FF2B5EF4-FFF2-40B4-BE49-F238E27FC236}">
                        <a16:creationId xmlns:a16="http://schemas.microsoft.com/office/drawing/2014/main" id="{60F51DA6-54DC-4CA1-A535-28DDF687A637}"/>
                      </a:ext>
                    </a:extLst>
                  </p:cNvPr>
                  <p:cNvSpPr/>
                  <p:nvPr/>
                </p:nvSpPr>
                <p:spPr>
                  <a:xfrm>
                    <a:off x="3351282" y="1828329"/>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grpSp>
        <p:grpSp>
          <p:nvGrpSpPr>
            <p:cNvPr id="264" name="Group 263">
              <a:extLst>
                <a:ext uri="{FF2B5EF4-FFF2-40B4-BE49-F238E27FC236}">
                  <a16:creationId xmlns:a16="http://schemas.microsoft.com/office/drawing/2014/main" id="{F0631E39-CC6F-4FBD-BD54-E29C40527CCB}"/>
                </a:ext>
              </a:extLst>
            </p:cNvPr>
            <p:cNvGrpSpPr/>
            <p:nvPr/>
          </p:nvGrpSpPr>
          <p:grpSpPr>
            <a:xfrm>
              <a:off x="4839639" y="5843560"/>
              <a:ext cx="1914912" cy="812753"/>
              <a:chOff x="4723260" y="4118533"/>
              <a:chExt cx="1595759" cy="677293"/>
            </a:xfrm>
          </p:grpSpPr>
          <p:sp>
            <p:nvSpPr>
              <p:cNvPr id="265" name="TextBox 264">
                <a:extLst>
                  <a:ext uri="{FF2B5EF4-FFF2-40B4-BE49-F238E27FC236}">
                    <a16:creationId xmlns:a16="http://schemas.microsoft.com/office/drawing/2014/main" id="{7538399B-6ED4-4AC0-8563-D2B7E03B1579}"/>
                  </a:ext>
                </a:extLst>
              </p:cNvPr>
              <p:cNvSpPr txBox="1"/>
              <p:nvPr/>
            </p:nvSpPr>
            <p:spPr>
              <a:xfrm>
                <a:off x="4723260" y="4371184"/>
                <a:ext cx="844757" cy="259533"/>
              </a:xfrm>
              <a:prstGeom prst="rect">
                <a:avLst/>
              </a:prstGeom>
              <a:noFill/>
            </p:spPr>
            <p:txBody>
              <a:bodyPr wrap="none" rtlCol="0">
                <a:spAutoFit/>
              </a:bodyPr>
              <a:lstStyle/>
              <a:p>
                <a:pPr marL="0" marR="0" lvl="0" indent="0" algn="r" defTabSz="109728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Hospital A</a:t>
                </a:r>
              </a:p>
            </p:txBody>
          </p:sp>
          <p:grpSp>
            <p:nvGrpSpPr>
              <p:cNvPr id="266" name="business" descr="business, SaaP apps">
                <a:extLst>
                  <a:ext uri="{FF2B5EF4-FFF2-40B4-BE49-F238E27FC236}">
                    <a16:creationId xmlns:a16="http://schemas.microsoft.com/office/drawing/2014/main" id="{0963F5EB-C128-4003-A902-4C92F22A5C70}"/>
                  </a:ext>
                </a:extLst>
              </p:cNvPr>
              <p:cNvGrpSpPr/>
              <p:nvPr/>
            </p:nvGrpSpPr>
            <p:grpSpPr>
              <a:xfrm>
                <a:off x="5594468" y="4264442"/>
                <a:ext cx="528977" cy="531384"/>
                <a:chOff x="6393048" y="4906425"/>
                <a:chExt cx="355091" cy="356708"/>
              </a:xfrm>
            </p:grpSpPr>
            <p:sp>
              <p:nvSpPr>
                <p:cNvPr id="271" name="Freeform: Shape 270">
                  <a:extLst>
                    <a:ext uri="{FF2B5EF4-FFF2-40B4-BE49-F238E27FC236}">
                      <a16:creationId xmlns:a16="http://schemas.microsoft.com/office/drawing/2014/main" id="{85FABF12-640F-46CD-94B6-C2ABE35BC4FF}"/>
                    </a:ext>
                  </a:extLst>
                </p:cNvPr>
                <p:cNvSpPr/>
                <p:nvPr/>
              </p:nvSpPr>
              <p:spPr>
                <a:xfrm>
                  <a:off x="6393048"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2" name="Freeform: Shape 271">
                  <a:extLst>
                    <a:ext uri="{FF2B5EF4-FFF2-40B4-BE49-F238E27FC236}">
                      <a16:creationId xmlns:a16="http://schemas.microsoft.com/office/drawing/2014/main" id="{721CDC81-6AF4-4CBA-A952-BF3CCE87B9A1}"/>
                    </a:ext>
                  </a:extLst>
                </p:cNvPr>
                <p:cNvSpPr/>
                <p:nvPr/>
              </p:nvSpPr>
              <p:spPr>
                <a:xfrm>
                  <a:off x="6430239"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3" name="Freeform: Shape 272">
                  <a:extLst>
                    <a:ext uri="{FF2B5EF4-FFF2-40B4-BE49-F238E27FC236}">
                      <a16:creationId xmlns:a16="http://schemas.microsoft.com/office/drawing/2014/main" id="{430FE29A-B657-4314-8EAE-E9B7D162506B}"/>
                    </a:ext>
                  </a:extLst>
                </p:cNvPr>
                <p:cNvSpPr/>
                <p:nvPr/>
              </p:nvSpPr>
              <p:spPr>
                <a:xfrm>
                  <a:off x="648643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4" name="Freeform: Shape 273">
                  <a:extLst>
                    <a:ext uri="{FF2B5EF4-FFF2-40B4-BE49-F238E27FC236}">
                      <a16:creationId xmlns:a16="http://schemas.microsoft.com/office/drawing/2014/main" id="{184CEB22-F1E0-4C20-B3DB-46351F50888A}"/>
                    </a:ext>
                  </a:extLst>
                </p:cNvPr>
                <p:cNvSpPr/>
                <p:nvPr/>
              </p:nvSpPr>
              <p:spPr>
                <a:xfrm>
                  <a:off x="6430239"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5" name="Freeform: Shape 274">
                  <a:extLst>
                    <a:ext uri="{FF2B5EF4-FFF2-40B4-BE49-F238E27FC236}">
                      <a16:creationId xmlns:a16="http://schemas.microsoft.com/office/drawing/2014/main" id="{A171F00B-58BC-41DD-ADCC-B8DD72454195}"/>
                    </a:ext>
                  </a:extLst>
                </p:cNvPr>
                <p:cNvSpPr/>
                <p:nvPr/>
              </p:nvSpPr>
              <p:spPr>
                <a:xfrm>
                  <a:off x="648643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6" name="Freeform: Shape 275">
                  <a:extLst>
                    <a:ext uri="{FF2B5EF4-FFF2-40B4-BE49-F238E27FC236}">
                      <a16:creationId xmlns:a16="http://schemas.microsoft.com/office/drawing/2014/main" id="{994062BE-9AA2-4E87-9413-A884DFC4EE37}"/>
                    </a:ext>
                  </a:extLst>
                </p:cNvPr>
                <p:cNvSpPr/>
                <p:nvPr/>
              </p:nvSpPr>
              <p:spPr>
                <a:xfrm>
                  <a:off x="6430239"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7" name="Freeform: Shape 276">
                  <a:extLst>
                    <a:ext uri="{FF2B5EF4-FFF2-40B4-BE49-F238E27FC236}">
                      <a16:creationId xmlns:a16="http://schemas.microsoft.com/office/drawing/2014/main" id="{555AB06E-7355-4AD8-B71E-FDEAF1BF6C7C}"/>
                    </a:ext>
                  </a:extLst>
                </p:cNvPr>
                <p:cNvSpPr/>
                <p:nvPr/>
              </p:nvSpPr>
              <p:spPr>
                <a:xfrm>
                  <a:off x="648643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8" name="Freeform: Shape 277">
                  <a:extLst>
                    <a:ext uri="{FF2B5EF4-FFF2-40B4-BE49-F238E27FC236}">
                      <a16:creationId xmlns:a16="http://schemas.microsoft.com/office/drawing/2014/main" id="{2DBFAEAF-CF94-4DF3-92F9-D02351585FA1}"/>
                    </a:ext>
                  </a:extLst>
                </p:cNvPr>
                <p:cNvSpPr/>
                <p:nvPr/>
              </p:nvSpPr>
              <p:spPr>
                <a:xfrm>
                  <a:off x="6430239"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9" name="Freeform: Shape 278">
                  <a:extLst>
                    <a:ext uri="{FF2B5EF4-FFF2-40B4-BE49-F238E27FC236}">
                      <a16:creationId xmlns:a16="http://schemas.microsoft.com/office/drawing/2014/main" id="{0EFCDA75-733F-402D-90FB-973016F85363}"/>
                    </a:ext>
                  </a:extLst>
                </p:cNvPr>
                <p:cNvSpPr/>
                <p:nvPr/>
              </p:nvSpPr>
              <p:spPr>
                <a:xfrm>
                  <a:off x="648643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0" name="Freeform: Shape 279">
                  <a:extLst>
                    <a:ext uri="{FF2B5EF4-FFF2-40B4-BE49-F238E27FC236}">
                      <a16:creationId xmlns:a16="http://schemas.microsoft.com/office/drawing/2014/main" id="{3FA8772D-67C7-4CA5-88F6-4D12C269FAB6}"/>
                    </a:ext>
                  </a:extLst>
                </p:cNvPr>
                <p:cNvSpPr/>
                <p:nvPr/>
              </p:nvSpPr>
              <p:spPr>
                <a:xfrm>
                  <a:off x="6454036"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1" name="Freeform: Shape 280">
                  <a:extLst>
                    <a:ext uri="{FF2B5EF4-FFF2-40B4-BE49-F238E27FC236}">
                      <a16:creationId xmlns:a16="http://schemas.microsoft.com/office/drawing/2014/main" id="{F15826A8-300B-43EF-9FC1-09F22B253EC4}"/>
                    </a:ext>
                  </a:extLst>
                </p:cNvPr>
                <p:cNvSpPr/>
                <p:nvPr/>
              </p:nvSpPr>
              <p:spPr>
                <a:xfrm>
                  <a:off x="6570593"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2" name="Freeform: Shape 281">
                  <a:extLst>
                    <a:ext uri="{FF2B5EF4-FFF2-40B4-BE49-F238E27FC236}">
                      <a16:creationId xmlns:a16="http://schemas.microsoft.com/office/drawing/2014/main" id="{0062483A-4F4C-43B3-AC30-D2E16FC615C5}"/>
                    </a:ext>
                  </a:extLst>
                </p:cNvPr>
                <p:cNvSpPr/>
                <p:nvPr/>
              </p:nvSpPr>
              <p:spPr>
                <a:xfrm>
                  <a:off x="661719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3" name="Freeform: Shape 282">
                  <a:extLst>
                    <a:ext uri="{FF2B5EF4-FFF2-40B4-BE49-F238E27FC236}">
                      <a16:creationId xmlns:a16="http://schemas.microsoft.com/office/drawing/2014/main" id="{17074F00-56C6-45AA-9B94-0963624F008C}"/>
                    </a:ext>
                  </a:extLst>
                </p:cNvPr>
                <p:cNvSpPr/>
                <p:nvPr/>
              </p:nvSpPr>
              <p:spPr>
                <a:xfrm>
                  <a:off x="6673446"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4" name="Freeform: Shape 283">
                  <a:extLst>
                    <a:ext uri="{FF2B5EF4-FFF2-40B4-BE49-F238E27FC236}">
                      <a16:creationId xmlns:a16="http://schemas.microsoft.com/office/drawing/2014/main" id="{010843FC-A1E5-4E31-AF63-AB36ADA51543}"/>
                    </a:ext>
                  </a:extLst>
                </p:cNvPr>
                <p:cNvSpPr/>
                <p:nvPr/>
              </p:nvSpPr>
              <p:spPr>
                <a:xfrm>
                  <a:off x="661719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5" name="Freeform: Shape 284">
                  <a:extLst>
                    <a:ext uri="{FF2B5EF4-FFF2-40B4-BE49-F238E27FC236}">
                      <a16:creationId xmlns:a16="http://schemas.microsoft.com/office/drawing/2014/main" id="{1C66A40E-6CB3-470F-81BA-5786C041B8A7}"/>
                    </a:ext>
                  </a:extLst>
                </p:cNvPr>
                <p:cNvSpPr/>
                <p:nvPr/>
              </p:nvSpPr>
              <p:spPr>
                <a:xfrm>
                  <a:off x="6673446"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6" name="Freeform: Shape 285">
                  <a:extLst>
                    <a:ext uri="{FF2B5EF4-FFF2-40B4-BE49-F238E27FC236}">
                      <a16:creationId xmlns:a16="http://schemas.microsoft.com/office/drawing/2014/main" id="{5C0AE26B-791F-482D-9801-E066A368A23A}"/>
                    </a:ext>
                  </a:extLst>
                </p:cNvPr>
                <p:cNvSpPr/>
                <p:nvPr/>
              </p:nvSpPr>
              <p:spPr>
                <a:xfrm>
                  <a:off x="661719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7" name="Freeform: Shape 286">
                  <a:extLst>
                    <a:ext uri="{FF2B5EF4-FFF2-40B4-BE49-F238E27FC236}">
                      <a16:creationId xmlns:a16="http://schemas.microsoft.com/office/drawing/2014/main" id="{0FE64C53-20E9-42A6-BA27-A4E975AA64DB}"/>
                    </a:ext>
                  </a:extLst>
                </p:cNvPr>
                <p:cNvSpPr/>
                <p:nvPr/>
              </p:nvSpPr>
              <p:spPr>
                <a:xfrm>
                  <a:off x="6673446"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8" name="Freeform: Shape 287">
                  <a:extLst>
                    <a:ext uri="{FF2B5EF4-FFF2-40B4-BE49-F238E27FC236}">
                      <a16:creationId xmlns:a16="http://schemas.microsoft.com/office/drawing/2014/main" id="{5DDC5577-5A4A-40B2-A43E-33DE5AF588F9}"/>
                    </a:ext>
                  </a:extLst>
                </p:cNvPr>
                <p:cNvSpPr/>
                <p:nvPr/>
              </p:nvSpPr>
              <p:spPr>
                <a:xfrm>
                  <a:off x="661719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9" name="Freeform: Shape 288">
                  <a:extLst>
                    <a:ext uri="{FF2B5EF4-FFF2-40B4-BE49-F238E27FC236}">
                      <a16:creationId xmlns:a16="http://schemas.microsoft.com/office/drawing/2014/main" id="{8A3256BD-04AF-4D25-A219-3104B163FFE0}"/>
                    </a:ext>
                  </a:extLst>
                </p:cNvPr>
                <p:cNvSpPr/>
                <p:nvPr/>
              </p:nvSpPr>
              <p:spPr>
                <a:xfrm>
                  <a:off x="6673446"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90" name="Freeform: Shape 289">
                  <a:extLst>
                    <a:ext uri="{FF2B5EF4-FFF2-40B4-BE49-F238E27FC236}">
                      <a16:creationId xmlns:a16="http://schemas.microsoft.com/office/drawing/2014/main" id="{E5CF9E43-228A-4D24-858C-024BD4CD3396}"/>
                    </a:ext>
                  </a:extLst>
                </p:cNvPr>
                <p:cNvSpPr/>
                <p:nvPr/>
              </p:nvSpPr>
              <p:spPr>
                <a:xfrm>
                  <a:off x="6641985"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nvGrpSpPr>
              <p:cNvPr id="267" name="Group 266">
                <a:extLst>
                  <a:ext uri="{FF2B5EF4-FFF2-40B4-BE49-F238E27FC236}">
                    <a16:creationId xmlns:a16="http://schemas.microsoft.com/office/drawing/2014/main" id="{3FCB1621-3422-42A7-ACFB-797EBCBC72DB}"/>
                  </a:ext>
                </a:extLst>
              </p:cNvPr>
              <p:cNvGrpSpPr/>
              <p:nvPr/>
            </p:nvGrpSpPr>
            <p:grpSpPr>
              <a:xfrm>
                <a:off x="5866335" y="4118533"/>
                <a:ext cx="452684" cy="317672"/>
                <a:chOff x="5764141" y="4166162"/>
                <a:chExt cx="554878" cy="389387"/>
              </a:xfrm>
            </p:grpSpPr>
            <p:sp>
              <p:nvSpPr>
                <p:cNvPr id="268" name="Freeform 81">
                  <a:extLst>
                    <a:ext uri="{FF2B5EF4-FFF2-40B4-BE49-F238E27FC236}">
                      <a16:creationId xmlns:a16="http://schemas.microsoft.com/office/drawing/2014/main" id="{B5210401-963A-4FF1-B1C3-657366DFB6EF}"/>
                    </a:ext>
                  </a:extLst>
                </p:cNvPr>
                <p:cNvSpPr>
                  <a:spLocks/>
                </p:cNvSpPr>
                <p:nvPr/>
              </p:nvSpPr>
              <p:spPr bwMode="auto">
                <a:xfrm>
                  <a:off x="5854186" y="4166162"/>
                  <a:ext cx="464833" cy="389387"/>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269" name="Freeform 82">
                  <a:extLst>
                    <a:ext uri="{FF2B5EF4-FFF2-40B4-BE49-F238E27FC236}">
                      <a16:creationId xmlns:a16="http://schemas.microsoft.com/office/drawing/2014/main" id="{AC0FEFBC-3520-4EF1-8120-6729D7C6E73C}"/>
                    </a:ext>
                  </a:extLst>
                </p:cNvPr>
                <p:cNvSpPr>
                  <a:spLocks/>
                </p:cNvSpPr>
                <p:nvPr/>
              </p:nvSpPr>
              <p:spPr bwMode="auto">
                <a:xfrm>
                  <a:off x="5764141" y="4319479"/>
                  <a:ext cx="401557" cy="80312"/>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270" name="Oval 269">
                  <a:extLst>
                    <a:ext uri="{FF2B5EF4-FFF2-40B4-BE49-F238E27FC236}">
                      <a16:creationId xmlns:a16="http://schemas.microsoft.com/office/drawing/2014/main" id="{E0027A13-BC1F-45C3-84BD-45690D7A2D54}"/>
                    </a:ext>
                  </a:extLst>
                </p:cNvPr>
                <p:cNvSpPr>
                  <a:spLocks noChangeArrowheads="1"/>
                </p:cNvSpPr>
                <p:nvPr/>
              </p:nvSpPr>
              <p:spPr bwMode="auto">
                <a:xfrm>
                  <a:off x="6136493" y="4317045"/>
                  <a:ext cx="85179" cy="827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grpSp>
        </p:grpSp>
        <p:grpSp>
          <p:nvGrpSpPr>
            <p:cNvPr id="291" name="Group 290">
              <a:extLst>
                <a:ext uri="{FF2B5EF4-FFF2-40B4-BE49-F238E27FC236}">
                  <a16:creationId xmlns:a16="http://schemas.microsoft.com/office/drawing/2014/main" id="{0B24936D-39BF-4977-8CEE-DE9E35E2F0C6}"/>
                </a:ext>
              </a:extLst>
            </p:cNvPr>
            <p:cNvGrpSpPr/>
            <p:nvPr/>
          </p:nvGrpSpPr>
          <p:grpSpPr>
            <a:xfrm>
              <a:off x="11370423" y="5973670"/>
              <a:ext cx="1483160" cy="946273"/>
              <a:chOff x="4692944" y="5251782"/>
              <a:chExt cx="1235966" cy="788561"/>
            </a:xfrm>
          </p:grpSpPr>
          <p:sp>
            <p:nvSpPr>
              <p:cNvPr id="292" name="TextBox 291">
                <a:extLst>
                  <a:ext uri="{FF2B5EF4-FFF2-40B4-BE49-F238E27FC236}">
                    <a16:creationId xmlns:a16="http://schemas.microsoft.com/office/drawing/2014/main" id="{836FB94D-9EBE-43C8-A388-263C4C42D76B}"/>
                  </a:ext>
                </a:extLst>
              </p:cNvPr>
              <p:cNvSpPr txBox="1"/>
              <p:nvPr/>
            </p:nvSpPr>
            <p:spPr>
              <a:xfrm>
                <a:off x="4692944" y="5646462"/>
                <a:ext cx="1235966" cy="393881"/>
              </a:xfrm>
              <a:prstGeom prst="rect">
                <a:avLst/>
              </a:prstGeom>
              <a:noFill/>
            </p:spPr>
            <p:txBody>
              <a:bodyPr wrap="none" rtlCol="0">
                <a:spAutoFit/>
              </a:body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Confidential</a:t>
                </a:r>
              </a:p>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Pneumonia Data</a:t>
                </a:r>
              </a:p>
            </p:txBody>
          </p:sp>
          <p:grpSp>
            <p:nvGrpSpPr>
              <p:cNvPr id="293" name="Group 292">
                <a:extLst>
                  <a:ext uri="{FF2B5EF4-FFF2-40B4-BE49-F238E27FC236}">
                    <a16:creationId xmlns:a16="http://schemas.microsoft.com/office/drawing/2014/main" id="{19E96925-0C0F-48B8-877F-27BCDB5031F6}"/>
                  </a:ext>
                </a:extLst>
              </p:cNvPr>
              <p:cNvGrpSpPr/>
              <p:nvPr/>
            </p:nvGrpSpPr>
            <p:grpSpPr>
              <a:xfrm>
                <a:off x="5168817" y="5251782"/>
                <a:ext cx="332865" cy="340477"/>
                <a:chOff x="3489591" y="1179288"/>
                <a:chExt cx="376237" cy="384843"/>
              </a:xfrm>
            </p:grpSpPr>
            <p:grpSp>
              <p:nvGrpSpPr>
                <p:cNvPr id="294" name="Group 293">
                  <a:extLst>
                    <a:ext uri="{FF2B5EF4-FFF2-40B4-BE49-F238E27FC236}">
                      <a16:creationId xmlns:a16="http://schemas.microsoft.com/office/drawing/2014/main" id="{0B7CAB0E-D26B-4385-AFDB-AC6DA66EDAF0}"/>
                    </a:ext>
                  </a:extLst>
                </p:cNvPr>
                <p:cNvGrpSpPr/>
                <p:nvPr/>
              </p:nvGrpSpPr>
              <p:grpSpPr>
                <a:xfrm>
                  <a:off x="3489591" y="1179288"/>
                  <a:ext cx="376237" cy="355601"/>
                  <a:chOff x="3489591" y="1179288"/>
                  <a:chExt cx="376237" cy="355601"/>
                </a:xfrm>
              </p:grpSpPr>
              <p:sp>
                <p:nvSpPr>
                  <p:cNvPr id="299" name="AutoShape 47">
                    <a:extLst>
                      <a:ext uri="{FF2B5EF4-FFF2-40B4-BE49-F238E27FC236}">
                        <a16:creationId xmlns:a16="http://schemas.microsoft.com/office/drawing/2014/main" id="{088F7BFB-03D8-44FC-8015-40970374D62F}"/>
                      </a:ext>
                    </a:extLst>
                  </p:cNvPr>
                  <p:cNvSpPr>
                    <a:spLocks noChangeAspect="1" noChangeArrowheads="1" noTextEdit="1"/>
                  </p:cNvSpPr>
                  <p:nvPr/>
                </p:nvSpPr>
                <p:spPr bwMode="auto">
                  <a:xfrm>
                    <a:off x="3489591" y="1180876"/>
                    <a:ext cx="3762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00" name="Freeform 49">
                    <a:extLst>
                      <a:ext uri="{FF2B5EF4-FFF2-40B4-BE49-F238E27FC236}">
                        <a16:creationId xmlns:a16="http://schemas.microsoft.com/office/drawing/2014/main" id="{6D5EBC75-0A17-42F6-BE98-587F1DF3DB6B}"/>
                      </a:ext>
                    </a:extLst>
                  </p:cNvPr>
                  <p:cNvSpPr>
                    <a:spLocks/>
                  </p:cNvSpPr>
                  <p:nvPr/>
                </p:nvSpPr>
                <p:spPr bwMode="auto">
                  <a:xfrm>
                    <a:off x="3494353" y="1184051"/>
                    <a:ext cx="298450" cy="106363"/>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01" name="Freeform 50">
                    <a:extLst>
                      <a:ext uri="{FF2B5EF4-FFF2-40B4-BE49-F238E27FC236}">
                        <a16:creationId xmlns:a16="http://schemas.microsoft.com/office/drawing/2014/main" id="{82FDFDCC-EA0D-4F7A-A0CB-6AF5529A7F65}"/>
                      </a:ext>
                    </a:extLst>
                  </p:cNvPr>
                  <p:cNvSpPr>
                    <a:spLocks noEditPoints="1"/>
                  </p:cNvSpPr>
                  <p:nvPr/>
                </p:nvSpPr>
                <p:spPr bwMode="auto">
                  <a:xfrm>
                    <a:off x="3489591" y="1179288"/>
                    <a:ext cx="312737" cy="157163"/>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02" name="Freeform 51">
                    <a:extLst>
                      <a:ext uri="{FF2B5EF4-FFF2-40B4-BE49-F238E27FC236}">
                        <a16:creationId xmlns:a16="http://schemas.microsoft.com/office/drawing/2014/main" id="{75DB1128-CB9E-47B7-9979-FD27BE6EB45F}"/>
                      </a:ext>
                    </a:extLst>
                  </p:cNvPr>
                  <p:cNvSpPr>
                    <a:spLocks/>
                  </p:cNvSpPr>
                  <p:nvPr/>
                </p:nvSpPr>
                <p:spPr bwMode="auto">
                  <a:xfrm>
                    <a:off x="3489591" y="1318988"/>
                    <a:ext cx="311150" cy="111125"/>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03" name="Freeform 52">
                    <a:extLst>
                      <a:ext uri="{FF2B5EF4-FFF2-40B4-BE49-F238E27FC236}">
                        <a16:creationId xmlns:a16="http://schemas.microsoft.com/office/drawing/2014/main" id="{798E8F09-A409-48CB-9139-39750A12244E}"/>
                      </a:ext>
                    </a:extLst>
                  </p:cNvPr>
                  <p:cNvSpPr>
                    <a:spLocks/>
                  </p:cNvSpPr>
                  <p:nvPr/>
                </p:nvSpPr>
                <p:spPr bwMode="auto">
                  <a:xfrm>
                    <a:off x="3489591" y="1412651"/>
                    <a:ext cx="312737" cy="107950"/>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nvGrpSpPr>
                <p:cNvPr id="295" name="lock 2" descr="lock">
                  <a:extLst>
                    <a:ext uri="{FF2B5EF4-FFF2-40B4-BE49-F238E27FC236}">
                      <a16:creationId xmlns:a16="http://schemas.microsoft.com/office/drawing/2014/main" id="{151ED7ED-54DC-4B97-BC23-A318EF42278D}"/>
                    </a:ext>
                  </a:extLst>
                </p:cNvPr>
                <p:cNvGrpSpPr/>
                <p:nvPr/>
              </p:nvGrpSpPr>
              <p:grpSpPr>
                <a:xfrm>
                  <a:off x="3664499" y="1320341"/>
                  <a:ext cx="197771" cy="243790"/>
                  <a:chOff x="3191922" y="1536981"/>
                  <a:chExt cx="360292" cy="444129"/>
                </a:xfrm>
              </p:grpSpPr>
              <p:sp>
                <p:nvSpPr>
                  <p:cNvPr id="296" name="Freeform: Shape 295">
                    <a:extLst>
                      <a:ext uri="{FF2B5EF4-FFF2-40B4-BE49-F238E27FC236}">
                        <a16:creationId xmlns:a16="http://schemas.microsoft.com/office/drawing/2014/main" id="{F0FA1DCF-47F3-4CFB-AF74-CBC8E27A5459}"/>
                      </a:ext>
                    </a:extLst>
                  </p:cNvPr>
                  <p:cNvSpPr/>
                  <p:nvPr/>
                </p:nvSpPr>
                <p:spPr>
                  <a:xfrm>
                    <a:off x="3191922" y="1536981"/>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4FE4FF"/>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97" name="Freeform: Shape 296">
                    <a:extLst>
                      <a:ext uri="{FF2B5EF4-FFF2-40B4-BE49-F238E27FC236}">
                        <a16:creationId xmlns:a16="http://schemas.microsoft.com/office/drawing/2014/main" id="{3836CA3E-90E7-44CE-844F-95E059DC3EE7}"/>
                      </a:ext>
                    </a:extLst>
                  </p:cNvPr>
                  <p:cNvSpPr/>
                  <p:nvPr/>
                </p:nvSpPr>
                <p:spPr>
                  <a:xfrm>
                    <a:off x="3330496" y="1786414"/>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98" name="Freeform: Shape 297">
                    <a:extLst>
                      <a:ext uri="{FF2B5EF4-FFF2-40B4-BE49-F238E27FC236}">
                        <a16:creationId xmlns:a16="http://schemas.microsoft.com/office/drawing/2014/main" id="{73070004-B6D1-40A0-9090-3E5004C6BB2D}"/>
                      </a:ext>
                    </a:extLst>
                  </p:cNvPr>
                  <p:cNvSpPr/>
                  <p:nvPr/>
                </p:nvSpPr>
                <p:spPr>
                  <a:xfrm>
                    <a:off x="3351282" y="1828329"/>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grpSp>
        <p:cxnSp>
          <p:nvCxnSpPr>
            <p:cNvPr id="304" name="Straight Arrow Connector 67">
              <a:extLst>
                <a:ext uri="{FF2B5EF4-FFF2-40B4-BE49-F238E27FC236}">
                  <a16:creationId xmlns:a16="http://schemas.microsoft.com/office/drawing/2014/main" id="{29B7322D-3A40-4D35-A4A8-ED77DC1E17FC}"/>
                </a:ext>
              </a:extLst>
            </p:cNvPr>
            <p:cNvCxnSpPr>
              <a:cxnSpLocks/>
              <a:stCxn id="259" idx="0"/>
              <a:endCxn id="211" idx="2"/>
            </p:cNvCxnSpPr>
            <p:nvPr/>
          </p:nvCxnSpPr>
          <p:spPr>
            <a:xfrm rot="16200000" flipV="1">
              <a:off x="6116225" y="4725543"/>
              <a:ext cx="1115038" cy="1384929"/>
            </a:xfrm>
            <a:prstGeom prst="bentConnector3">
              <a:avLst>
                <a:gd name="adj1" fmla="val 50000"/>
              </a:avLst>
            </a:prstGeom>
            <a:noFill/>
            <a:ln w="12700" cap="flat" cmpd="sng" algn="ctr">
              <a:solidFill>
                <a:srgbClr val="000000">
                  <a:lumMod val="50000"/>
                  <a:lumOff val="50000"/>
                </a:srgbClr>
              </a:solidFill>
              <a:prstDash val="solid"/>
              <a:miter lim="800000"/>
              <a:headEnd w="med" len="med"/>
              <a:tailEnd type="triangle" w="med" len="med"/>
            </a:ln>
            <a:effectLst/>
          </p:spPr>
        </p:cxnSp>
        <p:cxnSp>
          <p:nvCxnSpPr>
            <p:cNvPr id="305" name="Straight Arrow Connector 67">
              <a:extLst>
                <a:ext uri="{FF2B5EF4-FFF2-40B4-BE49-F238E27FC236}">
                  <a16:creationId xmlns:a16="http://schemas.microsoft.com/office/drawing/2014/main" id="{991617F4-63C1-4809-8400-37EE33DAAF4A}"/>
                </a:ext>
              </a:extLst>
            </p:cNvPr>
            <p:cNvCxnSpPr>
              <a:cxnSpLocks/>
            </p:cNvCxnSpPr>
            <p:nvPr/>
          </p:nvCxnSpPr>
          <p:spPr>
            <a:xfrm flipV="1">
              <a:off x="3754899" y="3758767"/>
              <a:ext cx="2271263" cy="647060"/>
            </a:xfrm>
            <a:prstGeom prst="bentConnector3">
              <a:avLst>
                <a:gd name="adj1" fmla="val 50000"/>
              </a:avLst>
            </a:prstGeom>
            <a:noFill/>
            <a:ln w="12700" cap="flat" cmpd="sng" algn="ctr">
              <a:solidFill>
                <a:srgbClr val="FFFFFF">
                  <a:lumMod val="50000"/>
                </a:srgbClr>
              </a:solidFill>
              <a:prstDash val="solid"/>
              <a:miter lim="800000"/>
              <a:headEnd type="triangle" w="med" len="med"/>
              <a:tailEnd type="none" w="med" len="med"/>
            </a:ln>
            <a:effectLst/>
          </p:spPr>
        </p:cxnSp>
        <p:sp>
          <p:nvSpPr>
            <p:cNvPr id="306" name="Rectangle 305">
              <a:extLst>
                <a:ext uri="{FF2B5EF4-FFF2-40B4-BE49-F238E27FC236}">
                  <a16:creationId xmlns:a16="http://schemas.microsoft.com/office/drawing/2014/main" id="{E8B39F00-BE07-45B0-BD05-90ED18D057CE}"/>
                </a:ext>
              </a:extLst>
            </p:cNvPr>
            <p:cNvSpPr/>
            <p:nvPr/>
          </p:nvSpPr>
          <p:spPr>
            <a:xfrm>
              <a:off x="10476665" y="1230311"/>
              <a:ext cx="3677657" cy="3773892"/>
            </a:xfrm>
            <a:prstGeom prst="rect">
              <a:avLst/>
            </a:prstGeom>
            <a:solidFill>
              <a:srgbClr val="FFFFFF"/>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73148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ndParaRPr>
            </a:p>
          </p:txBody>
        </p:sp>
        <p:grpSp>
          <p:nvGrpSpPr>
            <p:cNvPr id="307" name="Group 306">
              <a:extLst>
                <a:ext uri="{FF2B5EF4-FFF2-40B4-BE49-F238E27FC236}">
                  <a16:creationId xmlns:a16="http://schemas.microsoft.com/office/drawing/2014/main" id="{A435FEF8-B9AD-4533-9AFD-20553C404E18}"/>
                </a:ext>
              </a:extLst>
            </p:cNvPr>
            <p:cNvGrpSpPr/>
            <p:nvPr/>
          </p:nvGrpSpPr>
          <p:grpSpPr>
            <a:xfrm>
              <a:off x="10290101" y="2298430"/>
              <a:ext cx="2624230" cy="709904"/>
              <a:chOff x="7143993" y="3804145"/>
              <a:chExt cx="2186857" cy="591587"/>
            </a:xfrm>
          </p:grpSpPr>
          <p:pic>
            <p:nvPicPr>
              <p:cNvPr id="308" name="Database" descr=" Database">
                <a:extLst>
                  <a:ext uri="{FF2B5EF4-FFF2-40B4-BE49-F238E27FC236}">
                    <a16:creationId xmlns:a16="http://schemas.microsoft.com/office/drawing/2014/main" id="{E14602C5-0E2C-4B1D-AB3C-43F29231F619}"/>
                  </a:ext>
                </a:extLst>
              </p:cNvPr>
              <p:cNvPicPr>
                <a:picLocks noChangeAspect="1"/>
              </p:cNvPicPr>
              <p:nvPr/>
            </p:nvPicPr>
            <p:blipFill>
              <a:blip r:embed="rId6"/>
              <a:stretch>
                <a:fillRect/>
              </a:stretch>
            </p:blipFill>
            <p:spPr>
              <a:xfrm>
                <a:off x="8107618" y="3804145"/>
                <a:ext cx="259609" cy="334725"/>
              </a:xfrm>
              <a:prstGeom prst="rect">
                <a:avLst/>
              </a:prstGeom>
            </p:spPr>
          </p:pic>
          <p:sp>
            <p:nvSpPr>
              <p:cNvPr id="309" name="TextBox 308">
                <a:extLst>
                  <a:ext uri="{FF2B5EF4-FFF2-40B4-BE49-F238E27FC236}">
                    <a16:creationId xmlns:a16="http://schemas.microsoft.com/office/drawing/2014/main" id="{1A4B59C6-94F6-4C02-88AF-EA2C7CC09A3A}"/>
                  </a:ext>
                </a:extLst>
              </p:cNvPr>
              <p:cNvSpPr txBox="1"/>
              <p:nvPr/>
            </p:nvSpPr>
            <p:spPr>
              <a:xfrm>
                <a:off x="7143993" y="4203372"/>
                <a:ext cx="2186857" cy="192360"/>
              </a:xfrm>
              <a:prstGeom prst="rect">
                <a:avLst/>
              </a:prstGeom>
              <a:noFill/>
            </p:spPr>
            <p:txBody>
              <a:bodyPr wrap="square" lIns="0" tIns="0" rIns="0" bIns="0" rtlCol="0">
                <a:spAutoFit/>
              </a:bodyPr>
              <a:lstStyle/>
              <a:p>
                <a:pPr algn="ctr" defTabSz="1097280">
                  <a:lnSpc>
                    <a:spcPct val="90000"/>
                  </a:lnSpc>
                  <a:defRPr/>
                </a:pPr>
                <a:r>
                  <a:rPr lang="en-US" sz="1400">
                    <a:solidFill>
                      <a:srgbClr val="0078D4"/>
                    </a:solidFill>
                    <a:latin typeface="Segoe UI Semibold"/>
                  </a:rPr>
                  <a:t>Azure Storage</a:t>
                </a:r>
              </a:p>
            </p:txBody>
          </p:sp>
        </p:grpSp>
        <p:grpSp>
          <p:nvGrpSpPr>
            <p:cNvPr id="310" name="Group 309">
              <a:extLst>
                <a:ext uri="{FF2B5EF4-FFF2-40B4-BE49-F238E27FC236}">
                  <a16:creationId xmlns:a16="http://schemas.microsoft.com/office/drawing/2014/main" id="{5F52D1CC-0596-4B0A-BB80-217E1D3FB5BE}"/>
                </a:ext>
              </a:extLst>
            </p:cNvPr>
            <p:cNvGrpSpPr/>
            <p:nvPr/>
          </p:nvGrpSpPr>
          <p:grpSpPr>
            <a:xfrm>
              <a:off x="11984892" y="3410116"/>
              <a:ext cx="1858861" cy="621626"/>
              <a:chOff x="9404043" y="3971933"/>
              <a:chExt cx="1549051" cy="518022"/>
            </a:xfrm>
          </p:grpSpPr>
          <p:sp>
            <p:nvSpPr>
              <p:cNvPr id="311" name="TextBox 310">
                <a:extLst>
                  <a:ext uri="{FF2B5EF4-FFF2-40B4-BE49-F238E27FC236}">
                    <a16:creationId xmlns:a16="http://schemas.microsoft.com/office/drawing/2014/main" id="{2F306BD4-2322-4414-AEDB-ED56C9E06E83}"/>
                  </a:ext>
                </a:extLst>
              </p:cNvPr>
              <p:cNvSpPr txBox="1"/>
              <p:nvPr/>
            </p:nvSpPr>
            <p:spPr>
              <a:xfrm>
                <a:off x="9577780" y="4169763"/>
                <a:ext cx="1375314" cy="320192"/>
              </a:xfrm>
              <a:prstGeom prst="rect">
                <a:avLst/>
              </a:prstGeom>
              <a:solidFill>
                <a:srgbClr val="FFFFFF">
                  <a:lumMod val="95000"/>
                </a:srgbClr>
              </a:solidFill>
              <a:ln w="9525" cap="flat" cmpd="sng" algn="ctr">
                <a:noFill/>
                <a:prstDash val="solid"/>
              </a:ln>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rPr>
                  <a:t>Key Vault</a:t>
                </a:r>
              </a:p>
            </p:txBody>
          </p:sp>
          <p:grpSp>
            <p:nvGrpSpPr>
              <p:cNvPr id="312" name="Group 311">
                <a:extLst>
                  <a:ext uri="{FF2B5EF4-FFF2-40B4-BE49-F238E27FC236}">
                    <a16:creationId xmlns:a16="http://schemas.microsoft.com/office/drawing/2014/main" id="{BEA05543-B576-4AD8-B2E4-5C94A76177D4}"/>
                  </a:ext>
                </a:extLst>
              </p:cNvPr>
              <p:cNvGrpSpPr/>
              <p:nvPr/>
            </p:nvGrpSpPr>
            <p:grpSpPr>
              <a:xfrm>
                <a:off x="9404043" y="3971933"/>
                <a:ext cx="398274" cy="398274"/>
                <a:chOff x="-408054" y="3548488"/>
                <a:chExt cx="298516" cy="298516"/>
              </a:xfrm>
            </p:grpSpPr>
            <p:sp>
              <p:nvSpPr>
                <p:cNvPr id="313" name="Oval 312">
                  <a:extLst>
                    <a:ext uri="{FF2B5EF4-FFF2-40B4-BE49-F238E27FC236}">
                      <a16:creationId xmlns:a16="http://schemas.microsoft.com/office/drawing/2014/main" id="{E0A7A9FD-93A2-4929-B102-6B8E726B7C8A}"/>
                    </a:ext>
                  </a:extLst>
                </p:cNvPr>
                <p:cNvSpPr/>
                <p:nvPr/>
              </p:nvSpPr>
              <p:spPr bwMode="auto">
                <a:xfrm>
                  <a:off x="-387522" y="3573094"/>
                  <a:ext cx="247822" cy="247822"/>
                </a:xfrm>
                <a:prstGeom prst="ellipse">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14" name="Graphic 313">
                  <a:extLst>
                    <a:ext uri="{FF2B5EF4-FFF2-40B4-BE49-F238E27FC236}">
                      <a16:creationId xmlns:a16="http://schemas.microsoft.com/office/drawing/2014/main" id="{FD8C8769-7F49-4CA4-A18B-1FD3460361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8054" y="3548488"/>
                  <a:ext cx="298516" cy="298516"/>
                </a:xfrm>
                <a:prstGeom prst="rect">
                  <a:avLst/>
                </a:prstGeom>
              </p:spPr>
            </p:pic>
          </p:grpSp>
        </p:grpSp>
        <p:sp>
          <p:nvSpPr>
            <p:cNvPr id="315" name="TextBox 314">
              <a:extLst>
                <a:ext uri="{FF2B5EF4-FFF2-40B4-BE49-F238E27FC236}">
                  <a16:creationId xmlns:a16="http://schemas.microsoft.com/office/drawing/2014/main" id="{7200DD90-C19E-45FE-B60A-E0C3F4214CD3}"/>
                </a:ext>
              </a:extLst>
            </p:cNvPr>
            <p:cNvSpPr txBox="1"/>
            <p:nvPr/>
          </p:nvSpPr>
          <p:spPr>
            <a:xfrm>
              <a:off x="10476665" y="1314511"/>
              <a:ext cx="3677657" cy="329761"/>
            </a:xfrm>
            <a:prstGeom prst="rect">
              <a:avLst/>
            </a:prstGeom>
            <a:noFill/>
          </p:spPr>
          <p:txBody>
            <a:bodyPr wrap="square" lIns="0" tIns="0" rIns="0" bIns="0" rtlCol="0">
              <a:spAutoFit/>
            </a:bodyPr>
            <a:lstStyle/>
            <a:p>
              <a:pPr algn="ctr" defTabSz="1097280">
                <a:defRPr/>
              </a:pPr>
              <a:r>
                <a:rPr lang="en-US">
                  <a:gradFill>
                    <a:gsLst>
                      <a:gs pos="2917">
                        <a:srgbClr val="000000"/>
                      </a:gs>
                      <a:gs pos="30000">
                        <a:srgbClr val="000000"/>
                      </a:gs>
                    </a:gsLst>
                    <a:lin ang="5400000" scaled="0"/>
                  </a:gradFill>
                  <a:latin typeface="Segoe UI Semibold"/>
                </a:rPr>
                <a:t>Hospital B Subscription</a:t>
              </a:r>
            </a:p>
          </p:txBody>
        </p:sp>
        <p:cxnSp>
          <p:nvCxnSpPr>
            <p:cNvPr id="316" name="Straight Arrow Connector 67">
              <a:extLst>
                <a:ext uri="{FF2B5EF4-FFF2-40B4-BE49-F238E27FC236}">
                  <a16:creationId xmlns:a16="http://schemas.microsoft.com/office/drawing/2014/main" id="{ED6677B5-058D-4F6A-AFB9-046AE2009C10}"/>
                </a:ext>
              </a:extLst>
            </p:cNvPr>
            <p:cNvCxnSpPr>
              <a:cxnSpLocks/>
              <a:stCxn id="259" idx="0"/>
              <a:endCxn id="198" idx="2"/>
            </p:cNvCxnSpPr>
            <p:nvPr/>
          </p:nvCxnSpPr>
          <p:spPr>
            <a:xfrm rot="5400000" flipH="1" flipV="1">
              <a:off x="7361310" y="4828852"/>
              <a:ext cx="1151576" cy="1141772"/>
            </a:xfrm>
            <a:prstGeom prst="bentConnector3">
              <a:avLst>
                <a:gd name="adj1" fmla="val 41435"/>
              </a:avLst>
            </a:prstGeom>
            <a:noFill/>
            <a:ln w="12700" cap="flat" cmpd="sng" algn="ctr">
              <a:solidFill>
                <a:srgbClr val="000000">
                  <a:lumMod val="50000"/>
                  <a:lumOff val="50000"/>
                </a:srgbClr>
              </a:solidFill>
              <a:prstDash val="solid"/>
              <a:miter lim="800000"/>
              <a:headEnd w="med" len="med"/>
              <a:tailEnd type="triangle" w="med" len="med"/>
            </a:ln>
            <a:effectLst/>
          </p:spPr>
        </p:cxnSp>
        <p:cxnSp>
          <p:nvCxnSpPr>
            <p:cNvPr id="317" name="Straight Arrow Connector 67">
              <a:extLst>
                <a:ext uri="{FF2B5EF4-FFF2-40B4-BE49-F238E27FC236}">
                  <a16:creationId xmlns:a16="http://schemas.microsoft.com/office/drawing/2014/main" id="{791D5219-C646-41DC-A250-B36C1C16050E}"/>
                </a:ext>
              </a:extLst>
            </p:cNvPr>
            <p:cNvCxnSpPr>
              <a:cxnSpLocks/>
              <a:stCxn id="299" idx="0"/>
              <a:endCxn id="311" idx="2"/>
            </p:cNvCxnSpPr>
            <p:nvPr/>
          </p:nvCxnSpPr>
          <p:spPr>
            <a:xfrm rot="5400000" flipH="1" flipV="1">
              <a:off x="11608068" y="4564862"/>
              <a:ext cx="1943614" cy="877376"/>
            </a:xfrm>
            <a:prstGeom prst="bentConnector3">
              <a:avLst>
                <a:gd name="adj1" fmla="val 76325"/>
              </a:avLst>
            </a:prstGeom>
            <a:noFill/>
            <a:ln w="12700" cap="flat" cmpd="sng" algn="ctr">
              <a:solidFill>
                <a:srgbClr val="000000">
                  <a:lumMod val="50000"/>
                  <a:lumOff val="50000"/>
                </a:srgbClr>
              </a:solidFill>
              <a:prstDash val="solid"/>
              <a:miter lim="800000"/>
              <a:headEnd w="med" len="med"/>
              <a:tailEnd type="triangle" w="med" len="med"/>
            </a:ln>
            <a:effectLst/>
          </p:spPr>
        </p:cxnSp>
        <p:cxnSp>
          <p:nvCxnSpPr>
            <p:cNvPr id="318" name="Straight Arrow Connector 67">
              <a:extLst>
                <a:ext uri="{FF2B5EF4-FFF2-40B4-BE49-F238E27FC236}">
                  <a16:creationId xmlns:a16="http://schemas.microsoft.com/office/drawing/2014/main" id="{01D9F126-730A-4AF2-82CC-39DEF2F1DA34}"/>
                </a:ext>
              </a:extLst>
            </p:cNvPr>
            <p:cNvCxnSpPr>
              <a:cxnSpLocks/>
              <a:stCxn id="299" idx="0"/>
              <a:endCxn id="309" idx="2"/>
            </p:cNvCxnSpPr>
            <p:nvPr/>
          </p:nvCxnSpPr>
          <p:spPr>
            <a:xfrm rot="16200000" flipV="1">
              <a:off x="10388194" y="4222358"/>
              <a:ext cx="2967013" cy="538982"/>
            </a:xfrm>
            <a:prstGeom prst="bentConnector3">
              <a:avLst>
                <a:gd name="adj1" fmla="val 50000"/>
              </a:avLst>
            </a:prstGeom>
            <a:noFill/>
            <a:ln w="12700" cap="flat" cmpd="sng" algn="ctr">
              <a:solidFill>
                <a:srgbClr val="000000">
                  <a:lumMod val="50000"/>
                  <a:lumOff val="50000"/>
                </a:srgbClr>
              </a:solidFill>
              <a:prstDash val="solid"/>
              <a:miter lim="800000"/>
              <a:headEnd w="med" len="med"/>
              <a:tailEnd type="triangle" w="med" len="med"/>
            </a:ln>
            <a:effectLst/>
          </p:spPr>
        </p:cxnSp>
        <p:sp>
          <p:nvSpPr>
            <p:cNvPr id="319" name="TextBox 318">
              <a:extLst>
                <a:ext uri="{FF2B5EF4-FFF2-40B4-BE49-F238E27FC236}">
                  <a16:creationId xmlns:a16="http://schemas.microsoft.com/office/drawing/2014/main" id="{FD2DFF3E-1498-4019-B867-CBD89BB0AC5A}"/>
                </a:ext>
              </a:extLst>
            </p:cNvPr>
            <p:cNvSpPr txBox="1"/>
            <p:nvPr/>
          </p:nvSpPr>
          <p:spPr>
            <a:xfrm>
              <a:off x="12306614" y="4512393"/>
              <a:ext cx="643361"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Key</a:t>
              </a:r>
            </a:p>
          </p:txBody>
        </p:sp>
        <p:sp>
          <p:nvSpPr>
            <p:cNvPr id="320" name="TextBox 319">
              <a:extLst>
                <a:ext uri="{FF2B5EF4-FFF2-40B4-BE49-F238E27FC236}">
                  <a16:creationId xmlns:a16="http://schemas.microsoft.com/office/drawing/2014/main" id="{88319E6E-F828-4655-80FC-9DDD7DEDE445}"/>
                </a:ext>
              </a:extLst>
            </p:cNvPr>
            <p:cNvSpPr txBox="1"/>
            <p:nvPr/>
          </p:nvSpPr>
          <p:spPr>
            <a:xfrm>
              <a:off x="6028102" y="5350345"/>
              <a:ext cx="1238250"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Encrypted Dataset</a:t>
              </a:r>
            </a:p>
          </p:txBody>
        </p:sp>
        <p:sp>
          <p:nvSpPr>
            <p:cNvPr id="321" name="TextBox 320">
              <a:extLst>
                <a:ext uri="{FF2B5EF4-FFF2-40B4-BE49-F238E27FC236}">
                  <a16:creationId xmlns:a16="http://schemas.microsoft.com/office/drawing/2014/main" id="{EA170328-7F3B-4EC9-A2F3-AC586B1D647C}"/>
                </a:ext>
              </a:extLst>
            </p:cNvPr>
            <p:cNvSpPr txBox="1"/>
            <p:nvPr/>
          </p:nvSpPr>
          <p:spPr>
            <a:xfrm>
              <a:off x="11172749" y="4512394"/>
              <a:ext cx="1238250" cy="263808"/>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Encrypted</a:t>
              </a:r>
            </a:p>
            <a:p>
              <a:pPr algn="ctr" defTabSz="1097280">
                <a:lnSpc>
                  <a:spcPct val="90000"/>
                </a:lnSpc>
                <a:defRPr/>
              </a:pPr>
              <a:r>
                <a:rPr lang="en-US" sz="800">
                  <a:solidFill>
                    <a:srgbClr val="000000"/>
                  </a:solidFill>
                  <a:latin typeface="Segoe UI Semibold"/>
                </a:rPr>
                <a:t>Dataset</a:t>
              </a:r>
            </a:p>
          </p:txBody>
        </p:sp>
        <p:sp>
          <p:nvSpPr>
            <p:cNvPr id="322" name="Scroll: Vertical 321">
              <a:extLst>
                <a:ext uri="{FF2B5EF4-FFF2-40B4-BE49-F238E27FC236}">
                  <a16:creationId xmlns:a16="http://schemas.microsoft.com/office/drawing/2014/main" id="{F79A800E-DFAA-4858-BD6C-8EF53A686C9E}"/>
                </a:ext>
              </a:extLst>
            </p:cNvPr>
            <p:cNvSpPr/>
            <p:nvPr/>
          </p:nvSpPr>
          <p:spPr bwMode="auto">
            <a:xfrm>
              <a:off x="8296197" y="7032148"/>
              <a:ext cx="518772" cy="437099"/>
            </a:xfrm>
            <a:prstGeom prst="verticalScroll">
              <a:avLst/>
            </a:prstGeom>
            <a:solidFill>
              <a:srgbClr val="0078D3"/>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GB"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3" name="TextBox 322">
              <a:extLst>
                <a:ext uri="{FF2B5EF4-FFF2-40B4-BE49-F238E27FC236}">
                  <a16:creationId xmlns:a16="http://schemas.microsoft.com/office/drawing/2014/main" id="{E4FF34D7-0967-42BE-ADE6-D80F2C372F0D}"/>
                </a:ext>
              </a:extLst>
            </p:cNvPr>
            <p:cNvSpPr txBox="1"/>
            <p:nvPr/>
          </p:nvSpPr>
          <p:spPr>
            <a:xfrm>
              <a:off x="8744557" y="7110111"/>
              <a:ext cx="1536593" cy="311440"/>
            </a:xfrm>
            <a:prstGeom prst="rect">
              <a:avLst/>
            </a:prstGeom>
            <a:noFill/>
          </p:spPr>
          <p:txBody>
            <a:bodyPr wrap="none" rtlCol="0">
              <a:spAutoFit/>
            </a:bodyPr>
            <a:lstStyle/>
            <a:p>
              <a:pPr defTabSz="1097280">
                <a:defRPr/>
              </a:pPr>
              <a:r>
                <a:rPr lang="en-GB" sz="1100">
                  <a:solidFill>
                    <a:prstClr val="black"/>
                  </a:solidFill>
                  <a:latin typeface="Segoe UI Semibold" panose="020B0702040204020203" pitchFamily="34" charset="0"/>
                  <a:cs typeface="Segoe UI Semibold" panose="020B0702040204020203" pitchFamily="34" charset="0"/>
                </a:rPr>
                <a:t>Pipeline Manifest</a:t>
              </a:r>
            </a:p>
          </p:txBody>
        </p:sp>
        <p:grpSp>
          <p:nvGrpSpPr>
            <p:cNvPr id="324" name="Group 323">
              <a:extLst>
                <a:ext uri="{FF2B5EF4-FFF2-40B4-BE49-F238E27FC236}">
                  <a16:creationId xmlns:a16="http://schemas.microsoft.com/office/drawing/2014/main" id="{7044414C-61A4-40F1-A6AF-812DE0E35687}"/>
                </a:ext>
              </a:extLst>
            </p:cNvPr>
            <p:cNvGrpSpPr/>
            <p:nvPr/>
          </p:nvGrpSpPr>
          <p:grpSpPr>
            <a:xfrm>
              <a:off x="8220024" y="5960231"/>
              <a:ext cx="1038516" cy="981194"/>
              <a:chOff x="7027259" y="5460089"/>
              <a:chExt cx="865430" cy="817662"/>
            </a:xfrm>
          </p:grpSpPr>
          <p:grpSp>
            <p:nvGrpSpPr>
              <p:cNvPr id="325" name="Group 324">
                <a:extLst>
                  <a:ext uri="{FF2B5EF4-FFF2-40B4-BE49-F238E27FC236}">
                    <a16:creationId xmlns:a16="http://schemas.microsoft.com/office/drawing/2014/main" id="{4C5D9936-F438-48ED-B775-419914D9B28B}"/>
                  </a:ext>
                </a:extLst>
              </p:cNvPr>
              <p:cNvGrpSpPr/>
              <p:nvPr/>
            </p:nvGrpSpPr>
            <p:grpSpPr>
              <a:xfrm>
                <a:off x="7027259" y="5460089"/>
                <a:ext cx="865430" cy="817662"/>
                <a:chOff x="6863103" y="5443873"/>
                <a:chExt cx="865430" cy="817662"/>
              </a:xfrm>
            </p:grpSpPr>
            <p:pic>
              <p:nvPicPr>
                <p:cNvPr id="327" name="Picture 6">
                  <a:extLst>
                    <a:ext uri="{FF2B5EF4-FFF2-40B4-BE49-F238E27FC236}">
                      <a16:creationId xmlns:a16="http://schemas.microsoft.com/office/drawing/2014/main" id="{D8E4E57C-0E14-4489-944D-87D01DD0593E}"/>
                    </a:ext>
                  </a:extLst>
                </p:cNvPr>
                <p:cNvPicPr>
                  <a:picLocks noChangeAspect="1" noChangeArrowheads="1"/>
                </p:cNvPicPr>
                <p:nvPr/>
              </p:nvPicPr>
              <p:blipFill>
                <a:blip r:embed="rId7">
                  <a:duotone>
                    <a:srgbClr val="0078D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113744" y="5443873"/>
                  <a:ext cx="364774" cy="364770"/>
                </a:xfrm>
                <a:prstGeom prst="rect">
                  <a:avLst/>
                </a:prstGeom>
                <a:noFill/>
                <a:extLst>
                  <a:ext uri="{909E8E84-426E-40DD-AFC4-6F175D3DCCD1}">
                    <a14:hiddenFill xmlns:a14="http://schemas.microsoft.com/office/drawing/2010/main">
                      <a:solidFill>
                        <a:srgbClr val="FFFFFF"/>
                      </a:solidFill>
                    </a14:hiddenFill>
                  </a:ext>
                </a:extLst>
              </p:spPr>
            </p:pic>
            <p:sp>
              <p:nvSpPr>
                <p:cNvPr id="328" name="TextBox 327">
                  <a:extLst>
                    <a:ext uri="{FF2B5EF4-FFF2-40B4-BE49-F238E27FC236}">
                      <a16:creationId xmlns:a16="http://schemas.microsoft.com/office/drawing/2014/main" id="{6C0C9858-CD8F-4F25-927C-4AB4B40A4E3C}"/>
                    </a:ext>
                  </a:extLst>
                </p:cNvPr>
                <p:cNvSpPr txBox="1"/>
                <p:nvPr/>
              </p:nvSpPr>
              <p:spPr>
                <a:xfrm>
                  <a:off x="6863103" y="5867654"/>
                  <a:ext cx="865430" cy="393881"/>
                </a:xfrm>
                <a:prstGeom prst="rect">
                  <a:avLst/>
                </a:prstGeom>
                <a:noFill/>
              </p:spPr>
              <p:txBody>
                <a:bodyPr wrap="none" rtlCol="0">
                  <a:spAutoFit/>
                </a:body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Encrypted</a:t>
                  </a:r>
                  <a:b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b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Containers</a:t>
                  </a:r>
                </a:p>
              </p:txBody>
            </p:sp>
          </p:grpSp>
          <p:sp>
            <p:nvSpPr>
              <p:cNvPr id="326" name="Freeform: Shape 325">
                <a:extLst>
                  <a:ext uri="{FF2B5EF4-FFF2-40B4-BE49-F238E27FC236}">
                    <a16:creationId xmlns:a16="http://schemas.microsoft.com/office/drawing/2014/main" id="{81EE891D-CEDE-4E54-B449-677208A23257}"/>
                  </a:ext>
                </a:extLst>
              </p:cNvPr>
              <p:cNvSpPr/>
              <p:nvPr/>
            </p:nvSpPr>
            <p:spPr>
              <a:xfrm>
                <a:off x="7239220" y="5614894"/>
                <a:ext cx="174972" cy="21568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4FE4FF"/>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sp>
          <p:nvSpPr>
            <p:cNvPr id="329" name="Rectangle 328">
              <a:extLst>
                <a:ext uri="{FF2B5EF4-FFF2-40B4-BE49-F238E27FC236}">
                  <a16:creationId xmlns:a16="http://schemas.microsoft.com/office/drawing/2014/main" id="{39A4AC5C-DDDD-4737-87A8-06D957AF6955}"/>
                </a:ext>
              </a:extLst>
            </p:cNvPr>
            <p:cNvSpPr/>
            <p:nvPr/>
          </p:nvSpPr>
          <p:spPr>
            <a:xfrm>
              <a:off x="6177717" y="2415956"/>
              <a:ext cx="1412024" cy="922853"/>
            </a:xfrm>
            <a:prstGeom prst="rect">
              <a:avLst/>
            </a:prstGeom>
            <a:solidFill>
              <a:srgbClr val="FFFFFF">
                <a:lumMod val="95000"/>
              </a:srgbClr>
            </a:solidFill>
            <a:ln w="9525"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Training Container</a:t>
              </a:r>
            </a:p>
          </p:txBody>
        </p:sp>
        <p:sp>
          <p:nvSpPr>
            <p:cNvPr id="330" name="Rectangle 329">
              <a:extLst>
                <a:ext uri="{FF2B5EF4-FFF2-40B4-BE49-F238E27FC236}">
                  <a16:creationId xmlns:a16="http://schemas.microsoft.com/office/drawing/2014/main" id="{3E4672E8-BC42-4902-83A6-13F50CDCDED4}"/>
                </a:ext>
              </a:extLst>
            </p:cNvPr>
            <p:cNvSpPr/>
            <p:nvPr/>
          </p:nvSpPr>
          <p:spPr>
            <a:xfrm>
              <a:off x="7661082" y="2419309"/>
              <a:ext cx="795386" cy="453444"/>
            </a:xfrm>
            <a:prstGeom prst="rect">
              <a:avLst/>
            </a:prstGeom>
            <a:solidFill>
              <a:srgbClr val="0078D3">
                <a:lumMod val="20000"/>
                <a:lumOff val="80000"/>
              </a:srgbClr>
            </a:solidFill>
            <a:ln w="9525"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a:t>
              </a:r>
            </a:p>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31" name="Rectangle 330">
              <a:extLst>
                <a:ext uri="{FF2B5EF4-FFF2-40B4-BE49-F238E27FC236}">
                  <a16:creationId xmlns:a16="http://schemas.microsoft.com/office/drawing/2014/main" id="{9405B898-2113-4393-84E1-6CE1FD764002}"/>
                </a:ext>
              </a:extLst>
            </p:cNvPr>
            <p:cNvSpPr/>
            <p:nvPr/>
          </p:nvSpPr>
          <p:spPr>
            <a:xfrm>
              <a:off x="7661082" y="2910647"/>
              <a:ext cx="795386" cy="429833"/>
            </a:xfrm>
            <a:prstGeom prst="rect">
              <a:avLst/>
            </a:prstGeom>
            <a:solidFill>
              <a:srgbClr val="00E5FF">
                <a:lumMod val="20000"/>
                <a:lumOff val="80000"/>
              </a:srgbClr>
            </a:solidFill>
            <a:ln w="9525"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B</a:t>
              </a:r>
            </a:p>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nvGrpSpPr>
            <p:cNvPr id="332" name="Group 331">
              <a:extLst>
                <a:ext uri="{FF2B5EF4-FFF2-40B4-BE49-F238E27FC236}">
                  <a16:creationId xmlns:a16="http://schemas.microsoft.com/office/drawing/2014/main" id="{23315FB9-8059-4DB7-B61F-A36BD9CA53BB}"/>
                </a:ext>
              </a:extLst>
            </p:cNvPr>
            <p:cNvGrpSpPr/>
            <p:nvPr/>
          </p:nvGrpSpPr>
          <p:grpSpPr>
            <a:xfrm>
              <a:off x="7761676" y="2467391"/>
              <a:ext cx="332022" cy="362358"/>
              <a:chOff x="6468063" y="2526664"/>
              <a:chExt cx="276685" cy="301965"/>
            </a:xfrm>
          </p:grpSpPr>
          <p:sp>
            <p:nvSpPr>
              <p:cNvPr id="333" name="Freeform 50">
                <a:extLst>
                  <a:ext uri="{FF2B5EF4-FFF2-40B4-BE49-F238E27FC236}">
                    <a16:creationId xmlns:a16="http://schemas.microsoft.com/office/drawing/2014/main" id="{FD3E199B-9065-4A89-8F40-09B72D657A11}"/>
                  </a:ext>
                </a:extLst>
              </p:cNvPr>
              <p:cNvSpPr>
                <a:spLocks noEditPoints="1"/>
              </p:cNvSpPr>
              <p:nvPr/>
            </p:nvSpPr>
            <p:spPr bwMode="auto">
              <a:xfrm>
                <a:off x="6468063" y="2526664"/>
                <a:ext cx="276685" cy="139045"/>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34" name="Freeform 51">
                <a:extLst>
                  <a:ext uri="{FF2B5EF4-FFF2-40B4-BE49-F238E27FC236}">
                    <a16:creationId xmlns:a16="http://schemas.microsoft.com/office/drawing/2014/main" id="{AA6B46B4-2FE6-4B1D-98BF-CB56E22E4833}"/>
                  </a:ext>
                </a:extLst>
              </p:cNvPr>
              <p:cNvSpPr>
                <a:spLocks/>
              </p:cNvSpPr>
              <p:nvPr/>
            </p:nvSpPr>
            <p:spPr bwMode="auto">
              <a:xfrm>
                <a:off x="6468063" y="2650259"/>
                <a:ext cx="275281" cy="98314"/>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35" name="Freeform 52">
                <a:extLst>
                  <a:ext uri="{FF2B5EF4-FFF2-40B4-BE49-F238E27FC236}">
                    <a16:creationId xmlns:a16="http://schemas.microsoft.com/office/drawing/2014/main" id="{DEF1AEF8-F213-4D82-A4F1-6632360EFF01}"/>
                  </a:ext>
                </a:extLst>
              </p:cNvPr>
              <p:cNvSpPr>
                <a:spLocks/>
              </p:cNvSpPr>
              <p:nvPr/>
            </p:nvSpPr>
            <p:spPr bwMode="auto">
              <a:xfrm>
                <a:off x="6468063" y="2733124"/>
                <a:ext cx="276685" cy="95505"/>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nvGrpSpPr>
            <p:cNvPr id="336" name="Group 335">
              <a:extLst>
                <a:ext uri="{FF2B5EF4-FFF2-40B4-BE49-F238E27FC236}">
                  <a16:creationId xmlns:a16="http://schemas.microsoft.com/office/drawing/2014/main" id="{9134DEF3-E264-4F23-94AC-0DF50AEF444D}"/>
                </a:ext>
              </a:extLst>
            </p:cNvPr>
            <p:cNvGrpSpPr/>
            <p:nvPr/>
          </p:nvGrpSpPr>
          <p:grpSpPr>
            <a:xfrm>
              <a:off x="7764893" y="2942423"/>
              <a:ext cx="332022" cy="362358"/>
              <a:chOff x="6475881" y="2922524"/>
              <a:chExt cx="276685" cy="301965"/>
            </a:xfrm>
          </p:grpSpPr>
          <p:sp>
            <p:nvSpPr>
              <p:cNvPr id="337" name="Freeform 50">
                <a:extLst>
                  <a:ext uri="{FF2B5EF4-FFF2-40B4-BE49-F238E27FC236}">
                    <a16:creationId xmlns:a16="http://schemas.microsoft.com/office/drawing/2014/main" id="{4A4CF760-BAD0-4680-8179-F8E916CC4CC5}"/>
                  </a:ext>
                </a:extLst>
              </p:cNvPr>
              <p:cNvSpPr>
                <a:spLocks noEditPoints="1"/>
              </p:cNvSpPr>
              <p:nvPr/>
            </p:nvSpPr>
            <p:spPr bwMode="auto">
              <a:xfrm>
                <a:off x="6475881" y="2922524"/>
                <a:ext cx="276685" cy="139045"/>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38" name="Freeform 51">
                <a:extLst>
                  <a:ext uri="{FF2B5EF4-FFF2-40B4-BE49-F238E27FC236}">
                    <a16:creationId xmlns:a16="http://schemas.microsoft.com/office/drawing/2014/main" id="{DA30A0E7-A07B-4BB6-85AA-2D71777CF716}"/>
                  </a:ext>
                </a:extLst>
              </p:cNvPr>
              <p:cNvSpPr>
                <a:spLocks/>
              </p:cNvSpPr>
              <p:nvPr/>
            </p:nvSpPr>
            <p:spPr bwMode="auto">
              <a:xfrm>
                <a:off x="6475881" y="3046119"/>
                <a:ext cx="275281" cy="98314"/>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39" name="Freeform 52">
                <a:extLst>
                  <a:ext uri="{FF2B5EF4-FFF2-40B4-BE49-F238E27FC236}">
                    <a16:creationId xmlns:a16="http://schemas.microsoft.com/office/drawing/2014/main" id="{A691B949-2390-4E23-848D-CBDEEF478911}"/>
                  </a:ext>
                </a:extLst>
              </p:cNvPr>
              <p:cNvSpPr>
                <a:spLocks/>
              </p:cNvSpPr>
              <p:nvPr/>
            </p:nvSpPr>
            <p:spPr bwMode="auto">
              <a:xfrm>
                <a:off x="6475881" y="3128984"/>
                <a:ext cx="276685" cy="95505"/>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pic>
          <p:nvPicPr>
            <p:cNvPr id="340" name="Picture 6">
              <a:extLst>
                <a:ext uri="{FF2B5EF4-FFF2-40B4-BE49-F238E27FC236}">
                  <a16:creationId xmlns:a16="http://schemas.microsoft.com/office/drawing/2014/main" id="{9396282C-FA35-4E62-AB9A-B73FB01D60B7}"/>
                </a:ext>
              </a:extLst>
            </p:cNvPr>
            <p:cNvPicPr>
              <a:picLocks noChangeAspect="1" noChangeArrowheads="1"/>
            </p:cNvPicPr>
            <p:nvPr/>
          </p:nvPicPr>
          <p:blipFill>
            <a:blip r:embed="rId7">
              <a:duotone>
                <a:srgbClr val="0078D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702214" y="2463791"/>
              <a:ext cx="437729" cy="437724"/>
            </a:xfrm>
            <a:prstGeom prst="rect">
              <a:avLst/>
            </a:prstGeom>
            <a:noFill/>
            <a:extLst>
              <a:ext uri="{909E8E84-426E-40DD-AFC4-6F175D3DCCD1}">
                <a14:hiddenFill xmlns:a14="http://schemas.microsoft.com/office/drawing/2010/main">
                  <a:solidFill>
                    <a:srgbClr val="FFFFFF"/>
                  </a:solidFill>
                </a14:hiddenFill>
              </a:ext>
            </a:extLst>
          </p:spPr>
        </p:pic>
        <p:sp>
          <p:nvSpPr>
            <p:cNvPr id="341" name="TextBox 340">
              <a:extLst>
                <a:ext uri="{FF2B5EF4-FFF2-40B4-BE49-F238E27FC236}">
                  <a16:creationId xmlns:a16="http://schemas.microsoft.com/office/drawing/2014/main" id="{E0C4E697-2EA1-4680-8EC0-4221F50136A0}"/>
                </a:ext>
              </a:extLst>
            </p:cNvPr>
            <p:cNvSpPr txBox="1"/>
            <p:nvPr/>
          </p:nvSpPr>
          <p:spPr>
            <a:xfrm>
              <a:off x="7652836" y="4031950"/>
              <a:ext cx="643361"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Key Export</a:t>
              </a:r>
            </a:p>
          </p:txBody>
        </p:sp>
        <p:cxnSp>
          <p:nvCxnSpPr>
            <p:cNvPr id="342" name="Connector: Elbow 341">
              <a:extLst>
                <a:ext uri="{FF2B5EF4-FFF2-40B4-BE49-F238E27FC236}">
                  <a16:creationId xmlns:a16="http://schemas.microsoft.com/office/drawing/2014/main" id="{727E3A0C-CF22-479D-8B4D-9215FBFC4279}"/>
                </a:ext>
              </a:extLst>
            </p:cNvPr>
            <p:cNvCxnSpPr>
              <a:cxnSpLocks/>
              <a:stCxn id="314" idx="1"/>
            </p:cNvCxnSpPr>
            <p:nvPr/>
          </p:nvCxnSpPr>
          <p:spPr>
            <a:xfrm rot="10800000" flipV="1">
              <a:off x="8590507" y="3649080"/>
              <a:ext cx="3394386" cy="3317"/>
            </a:xfrm>
            <a:prstGeom prst="bentConnector3">
              <a:avLst>
                <a:gd name="adj1" fmla="val 50000"/>
              </a:avLst>
            </a:prstGeom>
            <a:noFill/>
            <a:ln w="12700" cap="flat" cmpd="sng" algn="ctr">
              <a:solidFill>
                <a:srgbClr val="7F7F7F"/>
              </a:solidFill>
              <a:prstDash val="solid"/>
              <a:miter lim="800000"/>
              <a:headEnd type="none" w="med" len="med"/>
              <a:tailEnd type="triangle" w="med" len="med"/>
            </a:ln>
            <a:effectLst/>
          </p:spPr>
        </p:cxnSp>
        <p:sp>
          <p:nvSpPr>
            <p:cNvPr id="343" name="TextBox 342">
              <a:extLst>
                <a:ext uri="{FF2B5EF4-FFF2-40B4-BE49-F238E27FC236}">
                  <a16:creationId xmlns:a16="http://schemas.microsoft.com/office/drawing/2014/main" id="{06EEC42E-D23A-404D-960F-670F8CB957F2}"/>
                </a:ext>
              </a:extLst>
            </p:cNvPr>
            <p:cNvSpPr txBox="1"/>
            <p:nvPr/>
          </p:nvSpPr>
          <p:spPr>
            <a:xfrm>
              <a:off x="9910706" y="3513227"/>
              <a:ext cx="643361"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Key Export</a:t>
              </a:r>
            </a:p>
          </p:txBody>
        </p:sp>
        <p:cxnSp>
          <p:nvCxnSpPr>
            <p:cNvPr id="344" name="Straight Connector 343">
              <a:extLst>
                <a:ext uri="{FF2B5EF4-FFF2-40B4-BE49-F238E27FC236}">
                  <a16:creationId xmlns:a16="http://schemas.microsoft.com/office/drawing/2014/main" id="{450C805F-881E-4D3E-8D75-0B2F6E1E3953}"/>
                </a:ext>
              </a:extLst>
            </p:cNvPr>
            <p:cNvCxnSpPr>
              <a:cxnSpLocks/>
            </p:cNvCxnSpPr>
            <p:nvPr/>
          </p:nvCxnSpPr>
          <p:spPr>
            <a:xfrm>
              <a:off x="3758331" y="3570110"/>
              <a:ext cx="2001610" cy="0"/>
            </a:xfrm>
            <a:prstGeom prst="line">
              <a:avLst/>
            </a:prstGeom>
            <a:noFill/>
            <a:ln w="12700" cap="flat" cmpd="sng" algn="ctr">
              <a:solidFill>
                <a:srgbClr val="FFFFFF">
                  <a:lumMod val="50000"/>
                </a:srgbClr>
              </a:solidFill>
              <a:prstDash val="solid"/>
              <a:miter lim="800000"/>
              <a:headEnd type="none" w="lg" len="med"/>
              <a:tailEnd type="triangle" w="med" len="med"/>
            </a:ln>
            <a:effectLst/>
          </p:spPr>
        </p:cxnSp>
        <p:cxnSp>
          <p:nvCxnSpPr>
            <p:cNvPr id="345" name="Straight Arrow Connector 67">
              <a:extLst>
                <a:ext uri="{FF2B5EF4-FFF2-40B4-BE49-F238E27FC236}">
                  <a16:creationId xmlns:a16="http://schemas.microsoft.com/office/drawing/2014/main" id="{5F6CDA29-0E31-4DB5-9F5D-3852EC322878}"/>
                </a:ext>
              </a:extLst>
            </p:cNvPr>
            <p:cNvCxnSpPr>
              <a:cxnSpLocks/>
            </p:cNvCxnSpPr>
            <p:nvPr/>
          </p:nvCxnSpPr>
          <p:spPr>
            <a:xfrm rot="10800000" flipV="1">
              <a:off x="3787118" y="3103594"/>
              <a:ext cx="1121389" cy="2822"/>
            </a:xfrm>
            <a:prstGeom prst="bentConnector3">
              <a:avLst>
                <a:gd name="adj1" fmla="val 50001"/>
              </a:avLst>
            </a:prstGeom>
            <a:noFill/>
            <a:ln w="12700" cap="flat" cmpd="sng" algn="ctr">
              <a:solidFill>
                <a:srgbClr val="FFFFFF">
                  <a:lumMod val="50000"/>
                </a:srgbClr>
              </a:solidFill>
              <a:prstDash val="solid"/>
              <a:miter lim="800000"/>
              <a:headEnd type="triangle" w="med" len="med"/>
              <a:tailEnd type="none" w="med" len="med"/>
            </a:ln>
            <a:effectLst/>
          </p:spPr>
        </p:cxnSp>
        <p:cxnSp>
          <p:nvCxnSpPr>
            <p:cNvPr id="346" name="Straight Arrow Connector 67">
              <a:extLst>
                <a:ext uri="{FF2B5EF4-FFF2-40B4-BE49-F238E27FC236}">
                  <a16:creationId xmlns:a16="http://schemas.microsoft.com/office/drawing/2014/main" id="{DD337F32-DFCD-4747-947F-65C1C5CC9E19}"/>
                </a:ext>
              </a:extLst>
            </p:cNvPr>
            <p:cNvCxnSpPr>
              <a:cxnSpLocks/>
            </p:cNvCxnSpPr>
            <p:nvPr/>
          </p:nvCxnSpPr>
          <p:spPr>
            <a:xfrm rot="5400000">
              <a:off x="6007133" y="3802429"/>
              <a:ext cx="360419" cy="358039"/>
            </a:xfrm>
            <a:prstGeom prst="bentConnector3">
              <a:avLst>
                <a:gd name="adj1" fmla="val 50000"/>
              </a:avLst>
            </a:prstGeom>
            <a:noFill/>
            <a:ln w="12700" cap="flat" cmpd="sng" algn="ctr">
              <a:solidFill>
                <a:srgbClr val="FFFFFF">
                  <a:lumMod val="50000"/>
                </a:srgbClr>
              </a:solidFill>
              <a:prstDash val="solid"/>
              <a:miter lim="800000"/>
              <a:headEnd type="triangle" w="med" len="med"/>
              <a:tailEnd type="none" w="med" len="med"/>
            </a:ln>
            <a:effectLst/>
          </p:spPr>
        </p:cxnSp>
        <p:cxnSp>
          <p:nvCxnSpPr>
            <p:cNvPr id="347" name="Straight Arrow Connector 67">
              <a:extLst>
                <a:ext uri="{FF2B5EF4-FFF2-40B4-BE49-F238E27FC236}">
                  <a16:creationId xmlns:a16="http://schemas.microsoft.com/office/drawing/2014/main" id="{6215338F-5834-42BC-A72C-3A8061B616C9}"/>
                </a:ext>
              </a:extLst>
            </p:cNvPr>
            <p:cNvCxnSpPr>
              <a:cxnSpLocks/>
            </p:cNvCxnSpPr>
            <p:nvPr/>
          </p:nvCxnSpPr>
          <p:spPr>
            <a:xfrm flipV="1">
              <a:off x="6167003" y="3778716"/>
              <a:ext cx="863248" cy="591764"/>
            </a:xfrm>
            <a:prstGeom prst="bentConnector3">
              <a:avLst>
                <a:gd name="adj1" fmla="val 99987"/>
              </a:avLst>
            </a:prstGeom>
            <a:noFill/>
            <a:ln w="12700" cap="flat" cmpd="sng" algn="ctr">
              <a:solidFill>
                <a:srgbClr val="FFFFFF">
                  <a:lumMod val="50000"/>
                </a:srgbClr>
              </a:solidFill>
              <a:prstDash val="solid"/>
              <a:miter lim="800000"/>
              <a:headEnd type="triangle" w="med" len="med"/>
              <a:tailEnd type="none" w="med" len="med"/>
            </a:ln>
            <a:effectLst/>
          </p:spPr>
        </p:cxnSp>
        <p:cxnSp>
          <p:nvCxnSpPr>
            <p:cNvPr id="348" name="Straight Arrow Connector 67">
              <a:extLst>
                <a:ext uri="{FF2B5EF4-FFF2-40B4-BE49-F238E27FC236}">
                  <a16:creationId xmlns:a16="http://schemas.microsoft.com/office/drawing/2014/main" id="{147EC90A-223F-4E42-BEC4-741675BFCC95}"/>
                </a:ext>
              </a:extLst>
            </p:cNvPr>
            <p:cNvCxnSpPr>
              <a:cxnSpLocks/>
            </p:cNvCxnSpPr>
            <p:nvPr/>
          </p:nvCxnSpPr>
          <p:spPr>
            <a:xfrm>
              <a:off x="1980745" y="3732744"/>
              <a:ext cx="6275027" cy="3589973"/>
            </a:xfrm>
            <a:prstGeom prst="bentConnector3">
              <a:avLst>
                <a:gd name="adj1" fmla="val 95"/>
              </a:avLst>
            </a:prstGeom>
            <a:noFill/>
            <a:ln w="12700" cap="flat" cmpd="sng" algn="ctr">
              <a:solidFill>
                <a:srgbClr val="FFFFFF">
                  <a:lumMod val="50000"/>
                </a:srgbClr>
              </a:solidFill>
              <a:prstDash val="solid"/>
              <a:miter lim="800000"/>
              <a:headEnd type="triangle" w="med" len="med"/>
              <a:tailEnd type="none" w="med" len="med"/>
            </a:ln>
            <a:effectLst/>
          </p:spPr>
        </p:cxnSp>
        <p:sp>
          <p:nvSpPr>
            <p:cNvPr id="349" name="TextBox 348">
              <a:extLst>
                <a:ext uri="{FF2B5EF4-FFF2-40B4-BE49-F238E27FC236}">
                  <a16:creationId xmlns:a16="http://schemas.microsoft.com/office/drawing/2014/main" id="{E42AE3F5-81FF-4BA0-B41F-6915CE139639}"/>
                </a:ext>
              </a:extLst>
            </p:cNvPr>
            <p:cNvSpPr txBox="1"/>
            <p:nvPr/>
          </p:nvSpPr>
          <p:spPr>
            <a:xfrm>
              <a:off x="8449316" y="5765168"/>
              <a:ext cx="643361"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Agreement</a:t>
              </a:r>
            </a:p>
          </p:txBody>
        </p:sp>
        <p:cxnSp>
          <p:nvCxnSpPr>
            <p:cNvPr id="350" name="Straight Arrow Connector 67">
              <a:extLst>
                <a:ext uri="{FF2B5EF4-FFF2-40B4-BE49-F238E27FC236}">
                  <a16:creationId xmlns:a16="http://schemas.microsoft.com/office/drawing/2014/main" id="{D37C769B-B588-49FF-8C4E-03B98CE8528D}"/>
                </a:ext>
              </a:extLst>
            </p:cNvPr>
            <p:cNvCxnSpPr>
              <a:cxnSpLocks/>
            </p:cNvCxnSpPr>
            <p:nvPr/>
          </p:nvCxnSpPr>
          <p:spPr>
            <a:xfrm>
              <a:off x="1667508" y="2546167"/>
              <a:ext cx="0" cy="372156"/>
            </a:xfrm>
            <a:prstGeom prst="straightConnector1">
              <a:avLst/>
            </a:prstGeom>
            <a:noFill/>
            <a:ln w="12700" cap="flat" cmpd="sng" algn="ctr">
              <a:solidFill>
                <a:srgbClr val="000000">
                  <a:lumMod val="50000"/>
                  <a:lumOff val="50000"/>
                </a:srgbClr>
              </a:solidFill>
              <a:prstDash val="solid"/>
              <a:miter lim="800000"/>
              <a:headEnd type="triangle" w="med" len="med"/>
              <a:tailEnd type="triangle" w="med" len="med"/>
            </a:ln>
            <a:effectLst/>
          </p:spPr>
        </p:cxnSp>
        <p:sp>
          <p:nvSpPr>
            <p:cNvPr id="351" name="TextBox 350">
              <a:extLst>
                <a:ext uri="{FF2B5EF4-FFF2-40B4-BE49-F238E27FC236}">
                  <a16:creationId xmlns:a16="http://schemas.microsoft.com/office/drawing/2014/main" id="{FD782730-EB10-45FD-A07F-7325642CA288}"/>
                </a:ext>
              </a:extLst>
            </p:cNvPr>
            <p:cNvSpPr txBox="1"/>
            <p:nvPr/>
          </p:nvSpPr>
          <p:spPr>
            <a:xfrm>
              <a:off x="2497960" y="4101593"/>
              <a:ext cx="1252478" cy="614570"/>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rPr>
                <a:t>Attestation</a:t>
              </a:r>
            </a:p>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rPr>
                <a:t>Service</a:t>
              </a:r>
            </a:p>
          </p:txBody>
        </p:sp>
        <p:grpSp>
          <p:nvGrpSpPr>
            <p:cNvPr id="352" name="Group 351">
              <a:extLst>
                <a:ext uri="{FF2B5EF4-FFF2-40B4-BE49-F238E27FC236}">
                  <a16:creationId xmlns:a16="http://schemas.microsoft.com/office/drawing/2014/main" id="{98637CB9-F8BE-4287-946B-49283AF58AFE}"/>
                </a:ext>
              </a:extLst>
            </p:cNvPr>
            <p:cNvGrpSpPr/>
            <p:nvPr/>
          </p:nvGrpSpPr>
          <p:grpSpPr>
            <a:xfrm>
              <a:off x="2346929" y="3964331"/>
              <a:ext cx="321447" cy="411499"/>
              <a:chOff x="7462851" y="685576"/>
              <a:chExt cx="324125" cy="414929"/>
            </a:xfrm>
          </p:grpSpPr>
          <p:grpSp>
            <p:nvGrpSpPr>
              <p:cNvPr id="353" name="whitepapers" descr=" whitepapers">
                <a:extLst>
                  <a:ext uri="{FF2B5EF4-FFF2-40B4-BE49-F238E27FC236}">
                    <a16:creationId xmlns:a16="http://schemas.microsoft.com/office/drawing/2014/main" id="{2064748C-C010-4D59-8231-E687F79B90B7}"/>
                  </a:ext>
                </a:extLst>
              </p:cNvPr>
              <p:cNvGrpSpPr/>
              <p:nvPr/>
            </p:nvGrpSpPr>
            <p:grpSpPr>
              <a:xfrm>
                <a:off x="7462851" y="685576"/>
                <a:ext cx="243716" cy="354495"/>
                <a:chOff x="750047" y="5793375"/>
                <a:chExt cx="243716" cy="354495"/>
              </a:xfrm>
            </p:grpSpPr>
            <p:sp>
              <p:nvSpPr>
                <p:cNvPr id="358" name="Freeform: Shape 357">
                  <a:extLst>
                    <a:ext uri="{FF2B5EF4-FFF2-40B4-BE49-F238E27FC236}">
                      <a16:creationId xmlns:a16="http://schemas.microsoft.com/office/drawing/2014/main" id="{D59A5249-A8E5-4962-AEB6-7DABEDEB233C}"/>
                    </a:ext>
                  </a:extLst>
                </p:cNvPr>
                <p:cNvSpPr/>
                <p:nvPr/>
              </p:nvSpPr>
              <p:spPr>
                <a:xfrm>
                  <a:off x="750047" y="5793375"/>
                  <a:ext cx="243716" cy="354495"/>
                </a:xfrm>
                <a:custGeom>
                  <a:avLst/>
                  <a:gdLst>
                    <a:gd name="connsiteX0" fmla="*/ 1056 w 243715"/>
                    <a:gd name="connsiteY0" fmla="*/ 355552 h 354495"/>
                    <a:gd name="connsiteX1" fmla="*/ 244745 w 243715"/>
                    <a:gd name="connsiteY1" fmla="*/ 355552 h 354495"/>
                    <a:gd name="connsiteX2" fmla="*/ 244745 w 243715"/>
                    <a:gd name="connsiteY2" fmla="*/ 1056 h 354495"/>
                    <a:gd name="connsiteX3" fmla="*/ 1056 w 243715"/>
                    <a:gd name="connsiteY3" fmla="*/ 1056 h 354495"/>
                    <a:gd name="connsiteX4" fmla="*/ 1056 w 243715"/>
                    <a:gd name="connsiteY4" fmla="*/ 355552 h 354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15" h="354495">
                      <a:moveTo>
                        <a:pt x="1056" y="355552"/>
                      </a:moveTo>
                      <a:lnTo>
                        <a:pt x="244745" y="355552"/>
                      </a:lnTo>
                      <a:lnTo>
                        <a:pt x="244745" y="1056"/>
                      </a:lnTo>
                      <a:lnTo>
                        <a:pt x="1056" y="1056"/>
                      </a:lnTo>
                      <a:lnTo>
                        <a:pt x="1056" y="355552"/>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59" name="Freeform: Shape 358">
                  <a:extLst>
                    <a:ext uri="{FF2B5EF4-FFF2-40B4-BE49-F238E27FC236}">
                      <a16:creationId xmlns:a16="http://schemas.microsoft.com/office/drawing/2014/main" id="{BD2BCB5E-F7F6-44EE-A9D9-55D01D70A276}"/>
                    </a:ext>
                  </a:extLst>
                </p:cNvPr>
                <p:cNvSpPr/>
                <p:nvPr/>
              </p:nvSpPr>
              <p:spPr>
                <a:xfrm>
                  <a:off x="787727" y="5830244"/>
                  <a:ext cx="169862" cy="36927"/>
                </a:xfrm>
                <a:custGeom>
                  <a:avLst/>
                  <a:gdLst>
                    <a:gd name="connsiteX0" fmla="*/ 1056 w 169862"/>
                    <a:gd name="connsiteY0" fmla="*/ 38800 h 36926"/>
                    <a:gd name="connsiteX1" fmla="*/ 169008 w 169862"/>
                    <a:gd name="connsiteY1" fmla="*/ 38800 h 36926"/>
                    <a:gd name="connsiteX2" fmla="*/ 169008 w 169862"/>
                    <a:gd name="connsiteY2" fmla="*/ 1056 h 36926"/>
                    <a:gd name="connsiteX3" fmla="*/ 1056 w 169862"/>
                    <a:gd name="connsiteY3" fmla="*/ 1056 h 36926"/>
                    <a:gd name="connsiteX4" fmla="*/ 1056 w 169862"/>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0"/>
                      </a:moveTo>
                      <a:lnTo>
                        <a:pt x="169008" y="38800"/>
                      </a:lnTo>
                      <a:lnTo>
                        <a:pt x="169008" y="1056"/>
                      </a:lnTo>
                      <a:lnTo>
                        <a:pt x="1056" y="1056"/>
                      </a:lnTo>
                      <a:lnTo>
                        <a:pt x="1056" y="38800"/>
                      </a:lnTo>
                      <a:close/>
                    </a:path>
                  </a:pathLst>
                </a:custGeom>
                <a:solidFill>
                  <a:srgbClr val="FFFF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60" name="Freeform: Shape 359">
                  <a:extLst>
                    <a:ext uri="{FF2B5EF4-FFF2-40B4-BE49-F238E27FC236}">
                      <a16:creationId xmlns:a16="http://schemas.microsoft.com/office/drawing/2014/main" id="{1100E7EB-588C-4DA3-8819-FFF6D0A3B4BB}"/>
                    </a:ext>
                  </a:extLst>
                </p:cNvPr>
                <p:cNvSpPr/>
                <p:nvPr/>
              </p:nvSpPr>
              <p:spPr>
                <a:xfrm>
                  <a:off x="787727" y="5886831"/>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61" name="Freeform: Shape 360">
                  <a:extLst>
                    <a:ext uri="{FF2B5EF4-FFF2-40B4-BE49-F238E27FC236}">
                      <a16:creationId xmlns:a16="http://schemas.microsoft.com/office/drawing/2014/main" id="{0AF72993-2407-4900-9857-C7C014872893}"/>
                    </a:ext>
                  </a:extLst>
                </p:cNvPr>
                <p:cNvSpPr/>
                <p:nvPr/>
              </p:nvSpPr>
              <p:spPr>
                <a:xfrm>
                  <a:off x="787727" y="5941615"/>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62" name="Freeform: Shape 361">
                  <a:extLst>
                    <a:ext uri="{FF2B5EF4-FFF2-40B4-BE49-F238E27FC236}">
                      <a16:creationId xmlns:a16="http://schemas.microsoft.com/office/drawing/2014/main" id="{0040CD6B-C91B-44EA-B542-A2AE25BD7104}"/>
                    </a:ext>
                  </a:extLst>
                </p:cNvPr>
                <p:cNvSpPr/>
                <p:nvPr/>
              </p:nvSpPr>
              <p:spPr>
                <a:xfrm>
                  <a:off x="787727" y="5997509"/>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63" name="Freeform: Shape 362">
                  <a:extLst>
                    <a:ext uri="{FF2B5EF4-FFF2-40B4-BE49-F238E27FC236}">
                      <a16:creationId xmlns:a16="http://schemas.microsoft.com/office/drawing/2014/main" id="{8C3039E1-98F8-47E9-8FD1-63B418C6498C}"/>
                    </a:ext>
                  </a:extLst>
                </p:cNvPr>
                <p:cNvSpPr/>
                <p:nvPr/>
              </p:nvSpPr>
              <p:spPr>
                <a:xfrm>
                  <a:off x="787727" y="6055280"/>
                  <a:ext cx="92316" cy="36927"/>
                </a:xfrm>
                <a:custGeom>
                  <a:avLst/>
                  <a:gdLst>
                    <a:gd name="connsiteX0" fmla="*/ 1056 w 92316"/>
                    <a:gd name="connsiteY0" fmla="*/ 38800 h 36926"/>
                    <a:gd name="connsiteX1" fmla="*/ 94328 w 92316"/>
                    <a:gd name="connsiteY1" fmla="*/ 38800 h 36926"/>
                    <a:gd name="connsiteX2" fmla="*/ 94328 w 92316"/>
                    <a:gd name="connsiteY2" fmla="*/ 1056 h 36926"/>
                    <a:gd name="connsiteX3" fmla="*/ 1056 w 92316"/>
                    <a:gd name="connsiteY3" fmla="*/ 1056 h 36926"/>
                    <a:gd name="connsiteX4" fmla="*/ 1056 w 92316"/>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16" h="36926">
                      <a:moveTo>
                        <a:pt x="1056" y="38800"/>
                      </a:moveTo>
                      <a:lnTo>
                        <a:pt x="94328" y="38800"/>
                      </a:lnTo>
                      <a:lnTo>
                        <a:pt x="94328" y="1056"/>
                      </a:lnTo>
                      <a:lnTo>
                        <a:pt x="1056" y="1056"/>
                      </a:lnTo>
                      <a:lnTo>
                        <a:pt x="1056" y="38800"/>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nvGrpSpPr>
              <p:cNvPr id="354" name="Group 353">
                <a:extLst>
                  <a:ext uri="{FF2B5EF4-FFF2-40B4-BE49-F238E27FC236}">
                    <a16:creationId xmlns:a16="http://schemas.microsoft.com/office/drawing/2014/main" id="{D940E143-4D40-4C74-8EE5-BE1E5816EFA4}"/>
                  </a:ext>
                </a:extLst>
              </p:cNvPr>
              <p:cNvGrpSpPr/>
              <p:nvPr/>
            </p:nvGrpSpPr>
            <p:grpSpPr>
              <a:xfrm>
                <a:off x="7637267" y="915961"/>
                <a:ext cx="149709" cy="184544"/>
                <a:chOff x="5502069" y="1284021"/>
                <a:chExt cx="174972" cy="215685"/>
              </a:xfrm>
            </p:grpSpPr>
            <p:sp>
              <p:nvSpPr>
                <p:cNvPr id="355" name="Freeform: Shape 354">
                  <a:extLst>
                    <a:ext uri="{FF2B5EF4-FFF2-40B4-BE49-F238E27FC236}">
                      <a16:creationId xmlns:a16="http://schemas.microsoft.com/office/drawing/2014/main" id="{AC826922-16C1-431B-BB39-8842096F6538}"/>
                    </a:ext>
                  </a:extLst>
                </p:cNvPr>
                <p:cNvSpPr/>
                <p:nvPr/>
              </p:nvSpPr>
              <p:spPr>
                <a:xfrm>
                  <a:off x="5502069" y="1284021"/>
                  <a:ext cx="174972" cy="21568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4FE4FF"/>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56" name="Freeform: Shape 355">
                  <a:extLst>
                    <a:ext uri="{FF2B5EF4-FFF2-40B4-BE49-F238E27FC236}">
                      <a16:creationId xmlns:a16="http://schemas.microsoft.com/office/drawing/2014/main" id="{E715BF8B-1238-42AA-849E-084A54036D91}"/>
                    </a:ext>
                  </a:extLst>
                </p:cNvPr>
                <p:cNvSpPr/>
                <p:nvPr/>
              </p:nvSpPr>
              <p:spPr>
                <a:xfrm>
                  <a:off x="5569366" y="1405155"/>
                  <a:ext cx="40378" cy="40378"/>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57" name="Freeform: Shape 356">
                  <a:extLst>
                    <a:ext uri="{FF2B5EF4-FFF2-40B4-BE49-F238E27FC236}">
                      <a16:creationId xmlns:a16="http://schemas.microsoft.com/office/drawing/2014/main" id="{DD5945DC-68EC-4D11-8B31-C437EB9A492D}"/>
                    </a:ext>
                  </a:extLst>
                </p:cNvPr>
                <p:cNvSpPr/>
                <p:nvPr/>
              </p:nvSpPr>
              <p:spPr>
                <a:xfrm>
                  <a:off x="5579461" y="1425510"/>
                  <a:ext cx="20189" cy="47107"/>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cxnSp>
          <p:nvCxnSpPr>
            <p:cNvPr id="364" name="Connector: Elbow 363">
              <a:extLst>
                <a:ext uri="{FF2B5EF4-FFF2-40B4-BE49-F238E27FC236}">
                  <a16:creationId xmlns:a16="http://schemas.microsoft.com/office/drawing/2014/main" id="{6D444B47-1C1B-413A-BF86-4F8265FD63F9}"/>
                </a:ext>
              </a:extLst>
            </p:cNvPr>
            <p:cNvCxnSpPr>
              <a:cxnSpLocks/>
            </p:cNvCxnSpPr>
            <p:nvPr/>
          </p:nvCxnSpPr>
          <p:spPr>
            <a:xfrm rot="10800000">
              <a:off x="8808785" y="2885037"/>
              <a:ext cx="1996416" cy="2164"/>
            </a:xfrm>
            <a:prstGeom prst="bentConnector3">
              <a:avLst>
                <a:gd name="adj1" fmla="val 50000"/>
              </a:avLst>
            </a:prstGeom>
            <a:noFill/>
            <a:ln w="12700" cap="flat" cmpd="sng" algn="ctr">
              <a:solidFill>
                <a:srgbClr val="7F7F7F"/>
              </a:solidFill>
              <a:prstDash val="solid"/>
              <a:miter lim="800000"/>
              <a:headEnd type="none" w="med" len="med"/>
              <a:tailEnd type="triangle" w="med" len="med"/>
            </a:ln>
            <a:effectLst/>
          </p:spPr>
        </p:cxnSp>
        <p:cxnSp>
          <p:nvCxnSpPr>
            <p:cNvPr id="365" name="Straight Arrow Connector 67">
              <a:extLst>
                <a:ext uri="{FF2B5EF4-FFF2-40B4-BE49-F238E27FC236}">
                  <a16:creationId xmlns:a16="http://schemas.microsoft.com/office/drawing/2014/main" id="{465ACD15-D108-475A-9FBD-EED4E53B07DD}"/>
                </a:ext>
              </a:extLst>
            </p:cNvPr>
            <p:cNvCxnSpPr>
              <a:cxnSpLocks/>
            </p:cNvCxnSpPr>
            <p:nvPr/>
          </p:nvCxnSpPr>
          <p:spPr>
            <a:xfrm>
              <a:off x="3188083" y="2550515"/>
              <a:ext cx="0" cy="372156"/>
            </a:xfrm>
            <a:prstGeom prst="straightConnector1">
              <a:avLst/>
            </a:prstGeom>
            <a:noFill/>
            <a:ln w="12700" cap="flat" cmpd="sng" algn="ctr">
              <a:solidFill>
                <a:srgbClr val="000000">
                  <a:lumMod val="50000"/>
                  <a:lumOff val="50000"/>
                </a:srgbClr>
              </a:solidFill>
              <a:prstDash val="solid"/>
              <a:miter lim="800000"/>
              <a:headEnd type="triangle" w="med" len="med"/>
              <a:tailEnd type="triangle" w="med" len="med"/>
            </a:ln>
            <a:effectLst/>
          </p:spPr>
        </p:cxnSp>
        <p:cxnSp>
          <p:nvCxnSpPr>
            <p:cNvPr id="366" name="Straight Arrow Connector 67">
              <a:extLst>
                <a:ext uri="{FF2B5EF4-FFF2-40B4-BE49-F238E27FC236}">
                  <a16:creationId xmlns:a16="http://schemas.microsoft.com/office/drawing/2014/main" id="{97536A90-31FE-4BBA-8F47-59B37ACD6A6F}"/>
                </a:ext>
              </a:extLst>
            </p:cNvPr>
            <p:cNvCxnSpPr>
              <a:cxnSpLocks/>
            </p:cNvCxnSpPr>
            <p:nvPr/>
          </p:nvCxnSpPr>
          <p:spPr>
            <a:xfrm rot="16200000" flipV="1">
              <a:off x="8156542" y="3805833"/>
              <a:ext cx="700458" cy="642211"/>
            </a:xfrm>
            <a:prstGeom prst="bentConnector3">
              <a:avLst>
                <a:gd name="adj1" fmla="val 68481"/>
              </a:avLst>
            </a:prstGeom>
            <a:noFill/>
            <a:ln w="12700" cap="flat" cmpd="sng" algn="ctr">
              <a:solidFill>
                <a:srgbClr val="FFFFFF">
                  <a:lumMod val="50000"/>
                </a:srgbClr>
              </a:solidFill>
              <a:prstDash val="solid"/>
              <a:miter lim="800000"/>
              <a:headEnd type="triangle" w="med" len="med"/>
              <a:tailEnd type="none" w="med" len="med"/>
            </a:ln>
            <a:effectLst/>
          </p:spPr>
        </p:cxnSp>
        <p:sp>
          <p:nvSpPr>
            <p:cNvPr id="367" name="TextBox 366">
              <a:extLst>
                <a:ext uri="{FF2B5EF4-FFF2-40B4-BE49-F238E27FC236}">
                  <a16:creationId xmlns:a16="http://schemas.microsoft.com/office/drawing/2014/main" id="{8F28E0E6-DBB0-49EE-A2BB-641EC0E26F4F}"/>
                </a:ext>
              </a:extLst>
            </p:cNvPr>
            <p:cNvSpPr txBox="1"/>
            <p:nvPr/>
          </p:nvSpPr>
          <p:spPr>
            <a:xfrm>
              <a:off x="8890951" y="4015008"/>
              <a:ext cx="850504" cy="263808"/>
            </a:xfrm>
            <a:prstGeom prst="rect">
              <a:avLst/>
            </a:prstGeom>
            <a:noFill/>
          </p:spPr>
          <p:txBody>
            <a:bodyPr wrap="square" lIns="0" tIns="0" rIns="0" bIns="0" rtlCol="0">
              <a:spAutoFit/>
            </a:bodyPr>
            <a:lstStyle/>
            <a:p>
              <a:pPr defTabSz="1097280">
                <a:lnSpc>
                  <a:spcPct val="90000"/>
                </a:lnSpc>
                <a:defRPr/>
              </a:pPr>
              <a:r>
                <a:rPr lang="en-US" sz="800">
                  <a:solidFill>
                    <a:srgbClr val="000000"/>
                  </a:solidFill>
                  <a:latin typeface="Segoe UI Semibold"/>
                </a:rPr>
                <a:t>Trained</a:t>
              </a:r>
            </a:p>
            <a:p>
              <a:pPr defTabSz="1097280">
                <a:lnSpc>
                  <a:spcPct val="90000"/>
                </a:lnSpc>
                <a:defRPr/>
              </a:pPr>
              <a:r>
                <a:rPr lang="en-US" sz="800">
                  <a:solidFill>
                    <a:srgbClr val="000000"/>
                  </a:solidFill>
                  <a:latin typeface="Segoe UI Semibold"/>
                </a:rPr>
                <a:t>Model Key</a:t>
              </a:r>
            </a:p>
          </p:txBody>
        </p:sp>
        <p:sp>
          <p:nvSpPr>
            <p:cNvPr id="368" name="TextBox 367">
              <a:extLst>
                <a:ext uri="{FF2B5EF4-FFF2-40B4-BE49-F238E27FC236}">
                  <a16:creationId xmlns:a16="http://schemas.microsoft.com/office/drawing/2014/main" id="{91017C73-4EBB-455B-81B6-88EAA150F004}"/>
                </a:ext>
              </a:extLst>
            </p:cNvPr>
            <p:cNvSpPr txBox="1"/>
            <p:nvPr/>
          </p:nvSpPr>
          <p:spPr>
            <a:xfrm>
              <a:off x="8845520" y="2728186"/>
              <a:ext cx="1959680"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Encrypted Dataset B</a:t>
              </a:r>
            </a:p>
          </p:txBody>
        </p:sp>
      </p:grpSp>
    </p:spTree>
    <p:extLst>
      <p:ext uri="{BB962C8B-B14F-4D97-AF65-F5344CB8AC3E}">
        <p14:creationId xmlns:p14="http://schemas.microsoft.com/office/powerpoint/2010/main" val="30551550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A5D65-069E-4C85-9A2D-C222A1D85CB5}"/>
              </a:ext>
            </a:extLst>
          </p:cNvPr>
          <p:cNvSpPr>
            <a:spLocks noGrp="1"/>
          </p:cNvSpPr>
          <p:nvPr>
            <p:ph type="title"/>
          </p:nvPr>
        </p:nvSpPr>
        <p:spPr/>
        <p:txBody>
          <a:bodyPr/>
          <a:lstStyle/>
          <a:p>
            <a:r>
              <a:rPr lang="en-US" dirty="0"/>
              <a:t>Data breaches need to be taken seriously</a:t>
            </a:r>
          </a:p>
        </p:txBody>
      </p:sp>
      <p:grpSp>
        <p:nvGrpSpPr>
          <p:cNvPr id="22" name="Group 21">
            <a:extLst>
              <a:ext uri="{FF2B5EF4-FFF2-40B4-BE49-F238E27FC236}">
                <a16:creationId xmlns:a16="http://schemas.microsoft.com/office/drawing/2014/main" id="{E280D7F3-7B6C-42C9-9376-18B7CAF04E42}"/>
              </a:ext>
            </a:extLst>
          </p:cNvPr>
          <p:cNvGrpSpPr/>
          <p:nvPr/>
        </p:nvGrpSpPr>
        <p:grpSpPr>
          <a:xfrm>
            <a:off x="8275637" y="1439862"/>
            <a:ext cx="3754677" cy="4591050"/>
            <a:chOff x="8254761" y="1382713"/>
            <a:chExt cx="3754677" cy="4591050"/>
          </a:xfrm>
        </p:grpSpPr>
        <p:sp>
          <p:nvSpPr>
            <p:cNvPr id="23" name="Rectangle 22">
              <a:extLst>
                <a:ext uri="{FF2B5EF4-FFF2-40B4-BE49-F238E27FC236}">
                  <a16:creationId xmlns:a16="http://schemas.microsoft.com/office/drawing/2014/main" id="{C14C28D0-6190-43F5-BB22-FE8137294B83}"/>
                </a:ext>
              </a:extLst>
            </p:cNvPr>
            <p:cNvSpPr/>
            <p:nvPr/>
          </p:nvSpPr>
          <p:spPr bwMode="auto">
            <a:xfrm>
              <a:off x="8254765" y="1382713"/>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41EF6FC1-AC3C-4AB1-A0DA-F88FD33B02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36889" r="5849"/>
            <a:stretch/>
          </p:blipFill>
          <p:spPr>
            <a:xfrm>
              <a:off x="8254761" y="2667180"/>
              <a:ext cx="3754677" cy="2113205"/>
            </a:xfrm>
            <a:prstGeom prst="rect">
              <a:avLst/>
            </a:prstGeom>
          </p:spPr>
        </p:pic>
        <p:sp>
          <p:nvSpPr>
            <p:cNvPr id="25" name="Text Placeholder 10">
              <a:extLst>
                <a:ext uri="{FF2B5EF4-FFF2-40B4-BE49-F238E27FC236}">
                  <a16:creationId xmlns:a16="http://schemas.microsoft.com/office/drawing/2014/main" id="{CD1D9E46-D155-421C-9F18-57B62A0525CE}"/>
                </a:ext>
              </a:extLst>
            </p:cNvPr>
            <p:cNvSpPr txBox="1">
              <a:spLocks/>
            </p:cNvSpPr>
            <p:nvPr/>
          </p:nvSpPr>
          <p:spPr>
            <a:xfrm>
              <a:off x="8456433"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Anthem is warning consumers about its huge data breach.</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Here’s a translation. </a:t>
              </a:r>
            </a:p>
          </p:txBody>
        </p:sp>
        <p:sp>
          <p:nvSpPr>
            <p:cNvPr id="26" name="Rectangle 25">
              <a:extLst>
                <a:ext uri="{FF2B5EF4-FFF2-40B4-BE49-F238E27FC236}">
                  <a16:creationId xmlns:a16="http://schemas.microsoft.com/office/drawing/2014/main" id="{16F04050-6B55-4FD1-93E3-7DD775B42376}"/>
                </a:ext>
              </a:extLst>
            </p:cNvPr>
            <p:cNvSpPr/>
            <p:nvPr/>
          </p:nvSpPr>
          <p:spPr>
            <a:xfrm>
              <a:off x="8392126" y="4993439"/>
              <a:ext cx="3417897"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“The indications are that they gained access to Anthem's data by </a:t>
              </a: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stealing the network credentials </a:t>
              </a: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of at least five employees with high-level IT access.”</a:t>
              </a:r>
            </a:p>
          </p:txBody>
        </p:sp>
        <p:sp>
          <p:nvSpPr>
            <p:cNvPr id="27" name="Rectangle 26">
              <a:extLst>
                <a:ext uri="{FF2B5EF4-FFF2-40B4-BE49-F238E27FC236}">
                  <a16:creationId xmlns:a16="http://schemas.microsoft.com/office/drawing/2014/main" id="{9E39C2B5-A554-4402-B890-A75D3789E6E2}"/>
                </a:ext>
              </a:extLst>
            </p:cNvPr>
            <p:cNvSpPr/>
            <p:nvPr/>
          </p:nvSpPr>
          <p:spPr>
            <a:xfrm>
              <a:off x="8456433"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March 6, 2015</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grpSp>
        <p:nvGrpSpPr>
          <p:cNvPr id="28" name="Group 27">
            <a:extLst>
              <a:ext uri="{FF2B5EF4-FFF2-40B4-BE49-F238E27FC236}">
                <a16:creationId xmlns:a16="http://schemas.microsoft.com/office/drawing/2014/main" id="{44CAE64E-0B62-43C9-BC58-79155FFD9D2E}"/>
              </a:ext>
            </a:extLst>
          </p:cNvPr>
          <p:cNvGrpSpPr/>
          <p:nvPr/>
        </p:nvGrpSpPr>
        <p:grpSpPr>
          <a:xfrm>
            <a:off x="4361778" y="1439863"/>
            <a:ext cx="3754668" cy="4591050"/>
            <a:chOff x="4340902" y="1382714"/>
            <a:chExt cx="3754668" cy="4591050"/>
          </a:xfrm>
        </p:grpSpPr>
        <p:sp>
          <p:nvSpPr>
            <p:cNvPr id="29" name="Rectangle 28">
              <a:extLst>
                <a:ext uri="{FF2B5EF4-FFF2-40B4-BE49-F238E27FC236}">
                  <a16:creationId xmlns:a16="http://schemas.microsoft.com/office/drawing/2014/main" id="{E45CACC7-17FD-4D6E-9519-976BBF3A57E1}"/>
                </a:ext>
              </a:extLst>
            </p:cNvPr>
            <p:cNvSpPr/>
            <p:nvPr/>
          </p:nvSpPr>
          <p:spPr bwMode="auto">
            <a:xfrm>
              <a:off x="4340902" y="1382714"/>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CF1A1E0A-4E64-4B33-A0E7-4045321F946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556" t="27345" r="3964" b="2839"/>
            <a:stretch/>
          </p:blipFill>
          <p:spPr>
            <a:xfrm>
              <a:off x="4340903" y="2667181"/>
              <a:ext cx="3754667" cy="2113205"/>
            </a:xfrm>
            <a:prstGeom prst="rect">
              <a:avLst/>
            </a:prstGeom>
          </p:spPr>
        </p:pic>
        <p:sp>
          <p:nvSpPr>
            <p:cNvPr id="31" name="Text Placeholder 10">
              <a:extLst>
                <a:ext uri="{FF2B5EF4-FFF2-40B4-BE49-F238E27FC236}">
                  <a16:creationId xmlns:a16="http://schemas.microsoft.com/office/drawing/2014/main" id="{7DB9DAA5-5487-45D6-8EBC-8DEFA7A698DE}"/>
                </a:ext>
              </a:extLst>
            </p:cNvPr>
            <p:cNvSpPr txBox="1">
              <a:spLocks/>
            </p:cNvSpPr>
            <p:nvPr/>
          </p:nvSpPr>
          <p:spPr>
            <a:xfrm>
              <a:off x="4542570"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Canada’s Desjardins reports</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costs of $53M related to</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data breach</a:t>
              </a:r>
            </a:p>
          </p:txBody>
        </p:sp>
        <p:sp>
          <p:nvSpPr>
            <p:cNvPr id="32" name="Rectangle 31">
              <a:extLst>
                <a:ext uri="{FF2B5EF4-FFF2-40B4-BE49-F238E27FC236}">
                  <a16:creationId xmlns:a16="http://schemas.microsoft.com/office/drawing/2014/main" id="{76B5F792-E348-4B66-B99F-EC956A233B9A}"/>
                </a:ext>
              </a:extLst>
            </p:cNvPr>
            <p:cNvSpPr/>
            <p:nvPr/>
          </p:nvSpPr>
          <p:spPr>
            <a:xfrm>
              <a:off x="4478266" y="4993439"/>
              <a:ext cx="3417894"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“Unauthorized use of internal data by an employee </a:t>
              </a: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led to breach of personal information including social insurance number, address and details of banking habits.”</a:t>
              </a:r>
            </a:p>
          </p:txBody>
        </p:sp>
        <p:sp>
          <p:nvSpPr>
            <p:cNvPr id="33" name="Rectangle 32">
              <a:extLst>
                <a:ext uri="{FF2B5EF4-FFF2-40B4-BE49-F238E27FC236}">
                  <a16:creationId xmlns:a16="http://schemas.microsoft.com/office/drawing/2014/main" id="{CC70BDF3-99BC-42D4-8ECC-4742803049BC}"/>
                </a:ext>
              </a:extLst>
            </p:cNvPr>
            <p:cNvSpPr/>
            <p:nvPr/>
          </p:nvSpPr>
          <p:spPr>
            <a:xfrm>
              <a:off x="4540312"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August 13, 2019</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grpSp>
        <p:nvGrpSpPr>
          <p:cNvPr id="34" name="Group 33">
            <a:extLst>
              <a:ext uri="{FF2B5EF4-FFF2-40B4-BE49-F238E27FC236}">
                <a16:creationId xmlns:a16="http://schemas.microsoft.com/office/drawing/2014/main" id="{DCD6A9D8-04C9-46C8-8655-BC537CCD5814}"/>
              </a:ext>
            </a:extLst>
          </p:cNvPr>
          <p:cNvGrpSpPr/>
          <p:nvPr/>
        </p:nvGrpSpPr>
        <p:grpSpPr>
          <a:xfrm>
            <a:off x="447912" y="1439864"/>
            <a:ext cx="3754669" cy="4591050"/>
            <a:chOff x="427036" y="1382715"/>
            <a:chExt cx="3754669" cy="4591050"/>
          </a:xfrm>
        </p:grpSpPr>
        <p:sp>
          <p:nvSpPr>
            <p:cNvPr id="35" name="Rectangle 34">
              <a:extLst>
                <a:ext uri="{FF2B5EF4-FFF2-40B4-BE49-F238E27FC236}">
                  <a16:creationId xmlns:a16="http://schemas.microsoft.com/office/drawing/2014/main" id="{44102754-0C33-46D1-9351-4B945CF85E51}"/>
                </a:ext>
              </a:extLst>
            </p:cNvPr>
            <p:cNvSpPr/>
            <p:nvPr/>
          </p:nvSpPr>
          <p:spPr bwMode="auto">
            <a:xfrm>
              <a:off x="427036" y="1382715"/>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6" name="Picture 2">
              <a:extLst>
                <a:ext uri="{FF2B5EF4-FFF2-40B4-BE49-F238E27FC236}">
                  <a16:creationId xmlns:a16="http://schemas.microsoft.com/office/drawing/2014/main" id="{FDBE2A43-9723-406B-A84B-2C3306BB661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7038" y="2667182"/>
              <a:ext cx="3754667" cy="2113204"/>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10">
              <a:extLst>
                <a:ext uri="{FF2B5EF4-FFF2-40B4-BE49-F238E27FC236}">
                  <a16:creationId xmlns:a16="http://schemas.microsoft.com/office/drawing/2014/main" id="{5AD21033-61F2-4FE6-A84D-8CE5C13F2472}"/>
                </a:ext>
              </a:extLst>
            </p:cNvPr>
            <p:cNvSpPr txBox="1">
              <a:spLocks/>
            </p:cNvSpPr>
            <p:nvPr/>
          </p:nvSpPr>
          <p:spPr>
            <a:xfrm>
              <a:off x="628704"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err="1">
                  <a:ln>
                    <a:noFill/>
                  </a:ln>
                  <a:solidFill>
                    <a:schemeClr val="tx1"/>
                  </a:solidFill>
                  <a:effectLst/>
                  <a:uLnTx/>
                  <a:uFillTx/>
                  <a:latin typeface="Segoe UI Semibold"/>
                  <a:ea typeface="+mn-ea"/>
                  <a:cs typeface="Times New Roman" panose="02020603050405020304" pitchFamily="18" charset="0"/>
                </a:rPr>
                <a:t>LifeLabs</a:t>
              </a: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 cyberattack one of ‘several wake-up calls’ for e-health security and privacy</a:t>
              </a:r>
            </a:p>
          </p:txBody>
        </p:sp>
        <p:sp>
          <p:nvSpPr>
            <p:cNvPr id="38" name="Rectangle 37">
              <a:extLst>
                <a:ext uri="{FF2B5EF4-FFF2-40B4-BE49-F238E27FC236}">
                  <a16:creationId xmlns:a16="http://schemas.microsoft.com/office/drawing/2014/main" id="{481FE748-D288-4EAE-93FA-E6891C1F297F}"/>
                </a:ext>
              </a:extLst>
            </p:cNvPr>
            <p:cNvSpPr/>
            <p:nvPr/>
          </p:nvSpPr>
          <p:spPr>
            <a:xfrm>
              <a:off x="564397" y="4993439"/>
              <a:ext cx="3417897"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“What's interesting about the large push for electronic patient health-care information that you put online is that a lot of these </a:t>
              </a: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organizations are not designed to withstand attacks.”</a:t>
              </a:r>
            </a:p>
          </p:txBody>
        </p:sp>
        <p:sp>
          <p:nvSpPr>
            <p:cNvPr id="39" name="Rectangle 38">
              <a:extLst>
                <a:ext uri="{FF2B5EF4-FFF2-40B4-BE49-F238E27FC236}">
                  <a16:creationId xmlns:a16="http://schemas.microsoft.com/office/drawing/2014/main" id="{E0A00484-84FD-452A-A513-F0A512B067B4}"/>
                </a:ext>
              </a:extLst>
            </p:cNvPr>
            <p:cNvSpPr/>
            <p:nvPr/>
          </p:nvSpPr>
          <p:spPr>
            <a:xfrm>
              <a:off x="626448"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December 19, 2019</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spTree>
    <p:extLst>
      <p:ext uri="{BB962C8B-B14F-4D97-AF65-F5344CB8AC3E}">
        <p14:creationId xmlns:p14="http://schemas.microsoft.com/office/powerpoint/2010/main" val="3647735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500"/>
                                  </p:stCondLst>
                                  <p:childTnLst>
                                    <p:animMotion origin="layout" path="M 2.28746E-6 -4.48479E-6 L 2.28746E-6 0.05947 " pathEditMode="relative" rAng="0" ptsTypes="AA">
                                      <p:cBhvr>
                                        <p:cTn id="9" dur="750" spd="-100000" fill="hold"/>
                                        <p:tgtEl>
                                          <p:spTgt spid="34"/>
                                        </p:tgtEl>
                                        <p:attrNameLst>
                                          <p:attrName>ppt_x</p:attrName>
                                          <p:attrName>ppt_y</p:attrName>
                                        </p:attrNameLst>
                                      </p:cBhvr>
                                      <p:rCtr x="0" y="2973"/>
                                    </p:animMotion>
                                  </p:childTnLst>
                                </p:cTn>
                              </p:par>
                              <p:par>
                                <p:cTn id="10" presetID="10" presetClass="entr" presetSubtype="0" fill="hold" nodeType="withEffect">
                                  <p:stCondLst>
                                    <p:cond delay="7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nodeType="withEffect">
                                  <p:stCondLst>
                                    <p:cond delay="750"/>
                                  </p:stCondLst>
                                  <p:childTnLst>
                                    <p:animMotion origin="layout" path="M 5.6676E-7 -4.48479E-6 L 5.6676E-7 0.05947 " pathEditMode="relative" rAng="0" ptsTypes="AA">
                                      <p:cBhvr>
                                        <p:cTn id="14" dur="750" spd="-100000" fill="hold"/>
                                        <p:tgtEl>
                                          <p:spTgt spid="28"/>
                                        </p:tgtEl>
                                        <p:attrNameLst>
                                          <p:attrName>ppt_x</p:attrName>
                                          <p:attrName>ppt_y</p:attrName>
                                        </p:attrNameLst>
                                      </p:cBhvr>
                                      <p:rCtr x="0" y="2973"/>
                                    </p:animMotion>
                                  </p:childTnLst>
                                </p:cTn>
                              </p:par>
                              <p:par>
                                <p:cTn id="15" presetID="10" presetClass="entr" presetSubtype="0" fill="hold" nodeType="withEffect">
                                  <p:stCondLst>
                                    <p:cond delay="10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1000"/>
                                  </p:stCondLst>
                                  <p:childTnLst>
                                    <p:animMotion origin="layout" path="M -3.50523E-6 -4.48479E-6 L -3.50523E-6 0.05947 " pathEditMode="relative" rAng="0" ptsTypes="AA">
                                      <p:cBhvr>
                                        <p:cTn id="19" dur="750" spd="-100000" fill="hold"/>
                                        <p:tgtEl>
                                          <p:spTgt spid="22"/>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99655A-4DD1-4FBC-835A-C41CB5F81D29}"/>
              </a:ext>
            </a:extLst>
          </p:cNvPr>
          <p:cNvSpPr>
            <a:spLocks noGrp="1"/>
          </p:cNvSpPr>
          <p:nvPr>
            <p:ph type="body" sz="quarter" idx="10"/>
          </p:nvPr>
        </p:nvSpPr>
        <p:spPr>
          <a:xfrm>
            <a:off x="260309" y="2303572"/>
            <a:ext cx="4267199" cy="3471720"/>
          </a:xfrm>
        </p:spPr>
        <p:txBody>
          <a:bodyPr/>
          <a:lstStyle/>
          <a:p>
            <a:pPr marL="0" lvl="0" indent="0">
              <a:buNone/>
            </a:pPr>
            <a:r>
              <a:rPr lang="en-US" dirty="0">
                <a:solidFill>
                  <a:srgbClr val="0072C6"/>
                </a:solidFill>
              </a:rPr>
              <a:t>Demoed @ Ignite 2019</a:t>
            </a:r>
          </a:p>
          <a:p>
            <a:pPr marL="0" lvl="1" indent="0">
              <a:spcBef>
                <a:spcPts val="1200"/>
              </a:spcBef>
              <a:buNone/>
            </a:pPr>
            <a:r>
              <a:rPr lang="en-US" dirty="0">
                <a:solidFill>
                  <a:srgbClr val="000000"/>
                </a:solidFill>
                <a:latin typeface="Segoe UI Semibold" panose="020B0702040204020203" pitchFamily="34" charset="0"/>
                <a:cs typeface="Segoe UI Semibold" panose="020B0702040204020203" pitchFamily="34" charset="0"/>
              </a:rPr>
              <a:t>Converting the TF model to ONNX</a:t>
            </a:r>
          </a:p>
          <a:p>
            <a:pPr marL="0" lvl="1" indent="0">
              <a:spcBef>
                <a:spcPts val="0"/>
              </a:spcBef>
              <a:buNone/>
            </a:pPr>
            <a:r>
              <a:rPr lang="en-US" dirty="0">
                <a:solidFill>
                  <a:srgbClr val="000000"/>
                </a:solidFill>
                <a:cs typeface="Segoe UI Semibold" panose="020B0702040204020203" pitchFamily="34" charset="0"/>
              </a:rPr>
              <a:t>Add an extra model conversion step.</a:t>
            </a:r>
          </a:p>
          <a:p>
            <a:pPr marL="0" lvl="1" indent="0">
              <a:spcBef>
                <a:spcPts val="0"/>
              </a:spcBef>
              <a:buNone/>
            </a:pPr>
            <a:r>
              <a:rPr lang="en-US" dirty="0">
                <a:solidFill>
                  <a:srgbClr val="000000"/>
                </a:solidFill>
                <a:cs typeface="Segoe UI Semibold" panose="020B0702040204020203" pitchFamily="34" charset="0"/>
              </a:rPr>
              <a:t>The key of the ONNX model file can be exported to the inference enclave</a:t>
            </a:r>
          </a:p>
          <a:p>
            <a:pPr marL="0" lvl="1" indent="0">
              <a:spcBef>
                <a:spcPts val="1200"/>
              </a:spcBef>
              <a:buNone/>
            </a:pPr>
            <a:r>
              <a:rPr lang="en-US" dirty="0">
                <a:solidFill>
                  <a:srgbClr val="000000"/>
                </a:solidFill>
                <a:latin typeface="Segoe UI Semibold" panose="020B0702040204020203" pitchFamily="34" charset="0"/>
                <a:cs typeface="Segoe UI Semibold" panose="020B0702040204020203" pitchFamily="34" charset="0"/>
              </a:rPr>
              <a:t>ONNX Runtime ported to OE</a:t>
            </a:r>
          </a:p>
          <a:p>
            <a:pPr marL="0" lvl="1" indent="0">
              <a:spcBef>
                <a:spcPts val="0"/>
              </a:spcBef>
              <a:buNone/>
            </a:pPr>
            <a:r>
              <a:rPr lang="en-US" dirty="0">
                <a:solidFill>
                  <a:srgbClr val="000000"/>
                </a:solidFill>
                <a:cs typeface="Segoe UI Semibold" panose="020B0702040204020203" pitchFamily="34" charset="0"/>
              </a:rPr>
              <a:t>Confidential execution of ONNX models on ACC DCsv2 VMs</a:t>
            </a:r>
          </a:p>
          <a:p>
            <a:pPr marL="0" lvl="1" indent="0">
              <a:spcBef>
                <a:spcPts val="1200"/>
              </a:spcBef>
              <a:buNone/>
            </a:pPr>
            <a:r>
              <a:rPr lang="en-US" dirty="0">
                <a:solidFill>
                  <a:srgbClr val="000000"/>
                </a:solidFill>
                <a:latin typeface="Segoe UI Semibold" panose="020B0702040204020203" pitchFamily="34" charset="0"/>
                <a:cs typeface="Segoe UI Semibold" panose="020B0702040204020203" pitchFamily="34" charset="0"/>
              </a:rPr>
              <a:t>Evaluating the model</a:t>
            </a:r>
          </a:p>
          <a:p>
            <a:pPr marL="0" lvl="1" indent="0">
              <a:spcBef>
                <a:spcPts val="0"/>
              </a:spcBef>
              <a:buNone/>
            </a:pPr>
            <a:r>
              <a:rPr lang="en-US" dirty="0">
                <a:solidFill>
                  <a:srgbClr val="000000"/>
                </a:solidFill>
                <a:cs typeface="Segoe UI Semibold" panose="020B0702040204020203" pitchFamily="34" charset="0"/>
              </a:rPr>
              <a:t>We can submit samples using the confidential inference client</a:t>
            </a:r>
          </a:p>
        </p:txBody>
      </p:sp>
      <p:sp>
        <p:nvSpPr>
          <p:cNvPr id="2" name="Title 1">
            <a:extLst>
              <a:ext uri="{FF2B5EF4-FFF2-40B4-BE49-F238E27FC236}">
                <a16:creationId xmlns:a16="http://schemas.microsoft.com/office/drawing/2014/main" id="{C25B1ED4-E2FA-41A7-9F90-6D1D4452883B}"/>
              </a:ext>
            </a:extLst>
          </p:cNvPr>
          <p:cNvSpPr>
            <a:spLocks noGrp="1"/>
          </p:cNvSpPr>
          <p:nvPr>
            <p:ph type="title"/>
          </p:nvPr>
        </p:nvSpPr>
        <p:spPr/>
        <p:txBody>
          <a:bodyPr/>
          <a:lstStyle/>
          <a:p>
            <a:r>
              <a:rPr lang="en-US" dirty="0"/>
              <a:t>Deploying the trained model</a:t>
            </a:r>
            <a:br>
              <a:rPr lang="en-US" dirty="0"/>
            </a:br>
            <a:r>
              <a:rPr kumimoji="0" lang="fr-FR" sz="2400" b="0" i="0" u="none" strike="noStrike" kern="1200" cap="none" spc="-102"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Healthcare scenarios</a:t>
            </a:r>
            <a:endParaRPr lang="en-US" dirty="0"/>
          </a:p>
        </p:txBody>
      </p:sp>
      <p:sp>
        <p:nvSpPr>
          <p:cNvPr id="67" name="Rectangle 66">
            <a:extLst>
              <a:ext uri="{FF2B5EF4-FFF2-40B4-BE49-F238E27FC236}">
                <a16:creationId xmlns:a16="http://schemas.microsoft.com/office/drawing/2014/main" id="{45446336-1F1A-4299-92DE-FCDDCBDBC88C}"/>
              </a:ext>
            </a:extLst>
          </p:cNvPr>
          <p:cNvSpPr/>
          <p:nvPr/>
        </p:nvSpPr>
        <p:spPr>
          <a:xfrm>
            <a:off x="6382792" y="2506662"/>
            <a:ext cx="5594591" cy="3406058"/>
          </a:xfrm>
          <a:prstGeom prst="rect">
            <a:avLst/>
          </a:prstGeom>
          <a:noFill/>
          <a:ln w="25400" cap="flat" cmpd="sng" algn="ctr">
            <a:solidFill>
              <a:srgbClr val="0070C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34F91973-5FF1-4E8C-9CF0-F1732F47836A}"/>
              </a:ext>
            </a:extLst>
          </p:cNvPr>
          <p:cNvGrpSpPr/>
          <p:nvPr/>
        </p:nvGrpSpPr>
        <p:grpSpPr>
          <a:xfrm>
            <a:off x="8193020" y="1159962"/>
            <a:ext cx="1565565" cy="872995"/>
            <a:chOff x="8174082" y="1472551"/>
            <a:chExt cx="1565565" cy="872995"/>
          </a:xfrm>
        </p:grpSpPr>
        <p:sp>
          <p:nvSpPr>
            <p:cNvPr id="69" name="Rectangle 68">
              <a:extLst>
                <a:ext uri="{FF2B5EF4-FFF2-40B4-BE49-F238E27FC236}">
                  <a16:creationId xmlns:a16="http://schemas.microsoft.com/office/drawing/2014/main" id="{6266447A-9AD2-44DA-B39E-DB9A831BF199}"/>
                </a:ext>
              </a:extLst>
            </p:cNvPr>
            <p:cNvSpPr/>
            <p:nvPr/>
          </p:nvSpPr>
          <p:spPr>
            <a:xfrm>
              <a:off x="8174082" y="1472551"/>
              <a:ext cx="1565565" cy="872995"/>
            </a:xfrm>
            <a:prstGeom prst="rect">
              <a:avLst/>
            </a:prstGeom>
            <a:solidFill>
              <a:srgbClr val="FFFFFF"/>
            </a:solidFill>
            <a:ln w="10795" cap="flat" cmpd="sng" algn="ctr">
              <a:noFill/>
              <a:prstDash val="solid"/>
            </a:ln>
            <a:effectLst>
              <a:outerShdw blurRad="127000" sx="110000" sy="110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GB" sz="1800" b="0" i="0" u="none" strike="noStrike" kern="0" cap="none" spc="0" normalizeH="0" baseline="0" noProof="0" dirty="0">
                  <a:ln>
                    <a:noFill/>
                  </a:ln>
                  <a:solidFill>
                    <a:prstClr val="black"/>
                  </a:solidFill>
                  <a:effectLst/>
                  <a:uLnTx/>
                  <a:uFillTx/>
                  <a:latin typeface="Segoe UI"/>
                  <a:ea typeface="+mn-ea"/>
                  <a:cs typeface="Segoe UI" panose="020B0502040204020203" pitchFamily="34" charset="0"/>
                </a:rPr>
              </a:br>
              <a:endParaRPr kumimoji="0" lang="en-GB" sz="1800" b="0" i="0" u="none" strike="noStrike" kern="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Key Manager</a:t>
              </a:r>
            </a:p>
          </p:txBody>
        </p:sp>
        <p:pic>
          <p:nvPicPr>
            <p:cNvPr id="70" name="Picture 69">
              <a:extLst>
                <a:ext uri="{FF2B5EF4-FFF2-40B4-BE49-F238E27FC236}">
                  <a16:creationId xmlns:a16="http://schemas.microsoft.com/office/drawing/2014/main" id="{99CE832C-B5B1-4299-A061-B0E6CA567732}"/>
                </a:ext>
              </a:extLst>
            </p:cNvPr>
            <p:cNvPicPr>
              <a:picLocks noChangeAspect="1"/>
            </p:cNvPicPr>
            <p:nvPr/>
          </p:nvPicPr>
          <p:blipFill>
            <a:blip r:embed="rId3"/>
            <a:stretch>
              <a:fillRect/>
            </a:stretch>
          </p:blipFill>
          <p:spPr>
            <a:xfrm>
              <a:off x="8735606" y="1579080"/>
              <a:ext cx="442516" cy="442516"/>
            </a:xfrm>
            <a:prstGeom prst="rect">
              <a:avLst/>
            </a:prstGeom>
          </p:spPr>
        </p:pic>
      </p:grpSp>
      <p:grpSp>
        <p:nvGrpSpPr>
          <p:cNvPr id="71" name="Group 70">
            <a:extLst>
              <a:ext uri="{FF2B5EF4-FFF2-40B4-BE49-F238E27FC236}">
                <a16:creationId xmlns:a16="http://schemas.microsoft.com/office/drawing/2014/main" id="{77DD86F7-59B0-493F-A2D4-DF4B26BFB1C2}"/>
              </a:ext>
            </a:extLst>
          </p:cNvPr>
          <p:cNvGrpSpPr/>
          <p:nvPr/>
        </p:nvGrpSpPr>
        <p:grpSpPr>
          <a:xfrm>
            <a:off x="10056646" y="1159961"/>
            <a:ext cx="1565565" cy="872995"/>
            <a:chOff x="9467273" y="1782502"/>
            <a:chExt cx="1565565" cy="872995"/>
          </a:xfrm>
        </p:grpSpPr>
        <p:sp>
          <p:nvSpPr>
            <p:cNvPr id="72" name="Rectangle 71">
              <a:extLst>
                <a:ext uri="{FF2B5EF4-FFF2-40B4-BE49-F238E27FC236}">
                  <a16:creationId xmlns:a16="http://schemas.microsoft.com/office/drawing/2014/main" id="{CA547845-9ADF-44FC-BE1B-7D4C7CB68A32}"/>
                </a:ext>
              </a:extLst>
            </p:cNvPr>
            <p:cNvSpPr/>
            <p:nvPr/>
          </p:nvSpPr>
          <p:spPr>
            <a:xfrm>
              <a:off x="9467273" y="1782502"/>
              <a:ext cx="1565565" cy="872995"/>
            </a:xfrm>
            <a:prstGeom prst="rect">
              <a:avLst/>
            </a:prstGeom>
            <a:solidFill>
              <a:srgbClr val="FFFFFF"/>
            </a:solidFill>
            <a:ln w="10795" cap="flat" cmpd="sng" algn="ctr">
              <a:noFill/>
              <a:prstDash val="solid"/>
            </a:ln>
            <a:effectLst>
              <a:outerShdw blurRad="127000" sx="110000" sy="110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GB" sz="1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br>
              <a:endParaRPr kumimoji="0" lang="en-GB" sz="18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Attestation Service</a:t>
              </a:r>
            </a:p>
          </p:txBody>
        </p:sp>
        <p:grpSp>
          <p:nvGrpSpPr>
            <p:cNvPr id="73" name="Group 72">
              <a:extLst>
                <a:ext uri="{FF2B5EF4-FFF2-40B4-BE49-F238E27FC236}">
                  <a16:creationId xmlns:a16="http://schemas.microsoft.com/office/drawing/2014/main" id="{B0A59EE5-3746-46E1-BDF6-D83A04BF7369}"/>
                </a:ext>
              </a:extLst>
            </p:cNvPr>
            <p:cNvGrpSpPr/>
            <p:nvPr/>
          </p:nvGrpSpPr>
          <p:grpSpPr>
            <a:xfrm>
              <a:off x="10027885" y="1889031"/>
              <a:ext cx="464623" cy="484660"/>
              <a:chOff x="2929544" y="4040956"/>
              <a:chExt cx="329877" cy="344103"/>
            </a:xfrm>
          </p:grpSpPr>
          <p:pic>
            <p:nvPicPr>
              <p:cNvPr id="74" name="Picture 73">
                <a:extLst>
                  <a:ext uri="{FF2B5EF4-FFF2-40B4-BE49-F238E27FC236}">
                    <a16:creationId xmlns:a16="http://schemas.microsoft.com/office/drawing/2014/main" id="{FBDB1487-3FCE-438E-BF12-834F0222A92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29544" y="4040956"/>
                <a:ext cx="308533" cy="308532"/>
              </a:xfrm>
              <a:prstGeom prst="rect">
                <a:avLst/>
              </a:prstGeom>
            </p:spPr>
          </p:pic>
          <p:pic>
            <p:nvPicPr>
              <p:cNvPr id="75" name="Picture 74">
                <a:extLst>
                  <a:ext uri="{FF2B5EF4-FFF2-40B4-BE49-F238E27FC236}">
                    <a16:creationId xmlns:a16="http://schemas.microsoft.com/office/drawing/2014/main" id="{AB0E6A38-1A95-479D-8EF8-4285A5716123}"/>
                  </a:ext>
                </a:extLst>
              </p:cNvPr>
              <p:cNvPicPr>
                <a:picLocks noChangeAspect="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130264" y="4255903"/>
                <a:ext cx="129157" cy="129156"/>
              </a:xfrm>
              <a:prstGeom prst="rect">
                <a:avLst/>
              </a:prstGeom>
            </p:spPr>
          </p:pic>
        </p:grpSp>
      </p:grpSp>
      <p:sp>
        <p:nvSpPr>
          <p:cNvPr id="76" name="Rectangle 75">
            <a:extLst>
              <a:ext uri="{FF2B5EF4-FFF2-40B4-BE49-F238E27FC236}">
                <a16:creationId xmlns:a16="http://schemas.microsoft.com/office/drawing/2014/main" id="{3F382728-03A4-49A0-8E95-640DDD73FC94}"/>
              </a:ext>
            </a:extLst>
          </p:cNvPr>
          <p:cNvSpPr/>
          <p:nvPr/>
        </p:nvSpPr>
        <p:spPr>
          <a:xfrm>
            <a:off x="8233470" y="2667408"/>
            <a:ext cx="3506413" cy="2663421"/>
          </a:xfrm>
          <a:prstGeom prst="rect">
            <a:avLst/>
          </a:prstGeom>
          <a:solidFill>
            <a:srgbClr val="FFFFFF"/>
          </a:solidFill>
          <a:ln w="10795" cap="flat" cmpd="sng" algn="ctr">
            <a:noFill/>
            <a:prstDash val="solid"/>
          </a:ln>
          <a:effectLst>
            <a:outerShdw blurRad="127000" sx="105000" sy="105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Scalable AKS Cluster</a:t>
            </a:r>
          </a:p>
        </p:txBody>
      </p:sp>
      <p:sp>
        <p:nvSpPr>
          <p:cNvPr id="77" name="Rectangle 76">
            <a:extLst>
              <a:ext uri="{FF2B5EF4-FFF2-40B4-BE49-F238E27FC236}">
                <a16:creationId xmlns:a16="http://schemas.microsoft.com/office/drawing/2014/main" id="{A765FACF-2A1B-4288-891A-65E2FB014655}"/>
              </a:ext>
            </a:extLst>
          </p:cNvPr>
          <p:cNvSpPr/>
          <p:nvPr/>
        </p:nvSpPr>
        <p:spPr>
          <a:xfrm>
            <a:off x="8440929" y="2800067"/>
            <a:ext cx="3120730" cy="1391377"/>
          </a:xfrm>
          <a:prstGeom prst="rect">
            <a:avLst/>
          </a:prstGeom>
          <a:solidFill>
            <a:srgbClr val="FFFFFF">
              <a:lumMod val="9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Azure Confidential Computing VM</a:t>
            </a:r>
          </a:p>
        </p:txBody>
      </p:sp>
      <p:sp>
        <p:nvSpPr>
          <p:cNvPr id="78" name="Rectangle 77">
            <a:extLst>
              <a:ext uri="{FF2B5EF4-FFF2-40B4-BE49-F238E27FC236}">
                <a16:creationId xmlns:a16="http://schemas.microsoft.com/office/drawing/2014/main" id="{AF9294B2-8315-47A2-A897-B4C4CCD79EA3}"/>
              </a:ext>
            </a:extLst>
          </p:cNvPr>
          <p:cNvSpPr/>
          <p:nvPr/>
        </p:nvSpPr>
        <p:spPr>
          <a:xfrm>
            <a:off x="8566349" y="2909248"/>
            <a:ext cx="2172651" cy="912227"/>
          </a:xfrm>
          <a:prstGeom prst="rect">
            <a:avLst/>
          </a:prstGeom>
          <a:solidFill>
            <a:srgbClr val="737373">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Inference Enclave (ONNX)</a:t>
            </a:r>
          </a:p>
        </p:txBody>
      </p:sp>
      <p:sp>
        <p:nvSpPr>
          <p:cNvPr id="79" name="TextBox 78">
            <a:extLst>
              <a:ext uri="{FF2B5EF4-FFF2-40B4-BE49-F238E27FC236}">
                <a16:creationId xmlns:a16="http://schemas.microsoft.com/office/drawing/2014/main" id="{FDC3CEDC-4907-4047-AB1F-27AFAA54E6FD}"/>
              </a:ext>
            </a:extLst>
          </p:cNvPr>
          <p:cNvSpPr txBox="1"/>
          <p:nvPr/>
        </p:nvSpPr>
        <p:spPr>
          <a:xfrm>
            <a:off x="9857288" y="4421170"/>
            <a:ext cx="343364" cy="369332"/>
          </a:xfrm>
          <a:prstGeom prst="rect">
            <a:avLst/>
          </a:prstGeom>
          <a:noFill/>
        </p:spPr>
        <p:txBody>
          <a:bodyPr wrap="none" rtlCol="0">
            <a:spAutoFit/>
          </a:bodyPr>
          <a:lstStyle/>
          <a:p>
            <a:pPr defTabSz="914400">
              <a:defRPr/>
            </a:pPr>
            <a:r>
              <a:rPr lang="en-GB">
                <a:solidFill>
                  <a:prstClr val="black"/>
                </a:solidFill>
                <a:latin typeface="Calibri" panose="020F0502020204030204"/>
              </a:rPr>
              <a:t>…</a:t>
            </a:r>
          </a:p>
        </p:txBody>
      </p:sp>
      <p:grpSp>
        <p:nvGrpSpPr>
          <p:cNvPr id="80" name="Group 79">
            <a:extLst>
              <a:ext uri="{FF2B5EF4-FFF2-40B4-BE49-F238E27FC236}">
                <a16:creationId xmlns:a16="http://schemas.microsoft.com/office/drawing/2014/main" id="{937ABE02-CE77-4F49-AC00-AF989B3F0990}"/>
              </a:ext>
            </a:extLst>
          </p:cNvPr>
          <p:cNvGrpSpPr/>
          <p:nvPr/>
        </p:nvGrpSpPr>
        <p:grpSpPr>
          <a:xfrm>
            <a:off x="8440928" y="4324779"/>
            <a:ext cx="1324323" cy="669001"/>
            <a:chOff x="7738499" y="4997586"/>
            <a:chExt cx="1324323" cy="669001"/>
          </a:xfrm>
        </p:grpSpPr>
        <p:sp>
          <p:nvSpPr>
            <p:cNvPr id="81" name="Rectangle 80">
              <a:extLst>
                <a:ext uri="{FF2B5EF4-FFF2-40B4-BE49-F238E27FC236}">
                  <a16:creationId xmlns:a16="http://schemas.microsoft.com/office/drawing/2014/main" id="{3A8561BE-D85F-4D0B-8341-8199899E104E}"/>
                </a:ext>
              </a:extLst>
            </p:cNvPr>
            <p:cNvSpPr/>
            <p:nvPr/>
          </p:nvSpPr>
          <p:spPr>
            <a:xfrm>
              <a:off x="7738499" y="4997586"/>
              <a:ext cx="1324323" cy="669001"/>
            </a:xfrm>
            <a:prstGeom prst="rect">
              <a:avLst/>
            </a:prstGeom>
            <a:solidFill>
              <a:srgbClr val="FFFFFF">
                <a:lumMod val="9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ACC VM</a:t>
              </a:r>
            </a:p>
          </p:txBody>
        </p:sp>
        <p:pic>
          <p:nvPicPr>
            <p:cNvPr id="82" name="Picture 4">
              <a:extLst>
                <a:ext uri="{FF2B5EF4-FFF2-40B4-BE49-F238E27FC236}">
                  <a16:creationId xmlns:a16="http://schemas.microsoft.com/office/drawing/2014/main" id="{4FCFF2F2-DFF9-42B2-B7DA-CC4D8C10F5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8" t="9176" r="68425" b="-1"/>
            <a:stretch/>
          </p:blipFill>
          <p:spPr bwMode="auto">
            <a:xfrm>
              <a:off x="8185894" y="5042607"/>
              <a:ext cx="429531" cy="420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A42887EB-CCCB-4E7F-A55E-F868C4CAB81D}"/>
              </a:ext>
            </a:extLst>
          </p:cNvPr>
          <p:cNvGrpSpPr/>
          <p:nvPr/>
        </p:nvGrpSpPr>
        <p:grpSpPr>
          <a:xfrm>
            <a:off x="10232212" y="4324779"/>
            <a:ext cx="1324323" cy="669001"/>
            <a:chOff x="7738499" y="4997586"/>
            <a:chExt cx="1324323" cy="669001"/>
          </a:xfrm>
        </p:grpSpPr>
        <p:sp>
          <p:nvSpPr>
            <p:cNvPr id="84" name="Rectangle 83">
              <a:extLst>
                <a:ext uri="{FF2B5EF4-FFF2-40B4-BE49-F238E27FC236}">
                  <a16:creationId xmlns:a16="http://schemas.microsoft.com/office/drawing/2014/main" id="{87AE4065-4E25-4902-9A67-12CB65D99076}"/>
                </a:ext>
              </a:extLst>
            </p:cNvPr>
            <p:cNvSpPr/>
            <p:nvPr/>
          </p:nvSpPr>
          <p:spPr>
            <a:xfrm>
              <a:off x="7738499" y="4997586"/>
              <a:ext cx="1324323" cy="669001"/>
            </a:xfrm>
            <a:prstGeom prst="rect">
              <a:avLst/>
            </a:prstGeom>
            <a:solidFill>
              <a:srgbClr val="FFFFFF">
                <a:lumMod val="9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ACC VM</a:t>
              </a:r>
            </a:p>
          </p:txBody>
        </p:sp>
        <p:pic>
          <p:nvPicPr>
            <p:cNvPr id="85" name="Picture 4">
              <a:extLst>
                <a:ext uri="{FF2B5EF4-FFF2-40B4-BE49-F238E27FC236}">
                  <a16:creationId xmlns:a16="http://schemas.microsoft.com/office/drawing/2014/main" id="{F080DF2A-3246-4CE8-B402-7EEA3528F3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8" t="9176" r="68425" b="-1"/>
            <a:stretch/>
          </p:blipFill>
          <p:spPr bwMode="auto">
            <a:xfrm>
              <a:off x="8185894" y="5042607"/>
              <a:ext cx="429531" cy="420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a:extLst>
              <a:ext uri="{FF2B5EF4-FFF2-40B4-BE49-F238E27FC236}">
                <a16:creationId xmlns:a16="http://schemas.microsoft.com/office/drawing/2014/main" id="{8B75645F-C402-4E40-B0A3-FE14184E7CF6}"/>
              </a:ext>
            </a:extLst>
          </p:cNvPr>
          <p:cNvGrpSpPr/>
          <p:nvPr/>
        </p:nvGrpSpPr>
        <p:grpSpPr>
          <a:xfrm>
            <a:off x="10906379" y="2903184"/>
            <a:ext cx="511290" cy="512540"/>
            <a:chOff x="10439198" y="3744410"/>
            <a:chExt cx="554426" cy="555782"/>
          </a:xfrm>
        </p:grpSpPr>
        <p:pic>
          <p:nvPicPr>
            <p:cNvPr id="87" name="Picture 6">
              <a:extLst>
                <a:ext uri="{FF2B5EF4-FFF2-40B4-BE49-F238E27FC236}">
                  <a16:creationId xmlns:a16="http://schemas.microsoft.com/office/drawing/2014/main" id="{FB52995B-C2EA-48F6-BA5A-FA573C73C205}"/>
                </a:ext>
              </a:extLst>
            </p:cNvPr>
            <p:cNvPicPr>
              <a:picLocks noChangeAspect="1" noChangeArrowheads="1"/>
            </p:cNvPicPr>
            <p:nvPr/>
          </p:nvPicPr>
          <p:blipFill>
            <a:blip r:embed="rId7">
              <a:duotone>
                <a:srgbClr val="0078D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448679" y="3744410"/>
              <a:ext cx="544945" cy="54494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509A2220-4D83-413B-9BC7-3F38AC6CAE1F}"/>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9198" y="4027719"/>
              <a:ext cx="272473" cy="272473"/>
            </a:xfrm>
            <a:prstGeom prst="rect">
              <a:avLst/>
            </a:prstGeom>
          </p:spPr>
        </p:pic>
      </p:grpSp>
      <p:pic>
        <p:nvPicPr>
          <p:cNvPr id="89" name="Picture 6">
            <a:extLst>
              <a:ext uri="{FF2B5EF4-FFF2-40B4-BE49-F238E27FC236}">
                <a16:creationId xmlns:a16="http://schemas.microsoft.com/office/drawing/2014/main" id="{8819E116-7826-48DF-B507-FE6E56100C8F}"/>
              </a:ext>
            </a:extLst>
          </p:cNvPr>
          <p:cNvPicPr>
            <a:picLocks noChangeAspect="1" noChangeArrowheads="1"/>
          </p:cNvPicPr>
          <p:nvPr/>
        </p:nvPicPr>
        <p:blipFill>
          <a:blip r:embed="rId7">
            <a:duotone>
              <a:srgbClr val="0078D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16394" y="3038954"/>
            <a:ext cx="464984" cy="464983"/>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45D0E7C9-2236-483C-90AD-5E5667FBAEE2}"/>
              </a:ext>
            </a:extLst>
          </p:cNvPr>
          <p:cNvGrpSpPr/>
          <p:nvPr/>
        </p:nvGrpSpPr>
        <p:grpSpPr>
          <a:xfrm>
            <a:off x="4618101" y="3665484"/>
            <a:ext cx="988291" cy="872994"/>
            <a:chOff x="3532116" y="3941426"/>
            <a:chExt cx="988291" cy="906818"/>
          </a:xfrm>
        </p:grpSpPr>
        <p:sp>
          <p:nvSpPr>
            <p:cNvPr id="91" name="Oval 90">
              <a:extLst>
                <a:ext uri="{FF2B5EF4-FFF2-40B4-BE49-F238E27FC236}">
                  <a16:creationId xmlns:a16="http://schemas.microsoft.com/office/drawing/2014/main" id="{FC605F14-8909-41C3-8808-A1D412A4B395}"/>
                </a:ext>
              </a:extLst>
            </p:cNvPr>
            <p:cNvSpPr/>
            <p:nvPr/>
          </p:nvSpPr>
          <p:spPr>
            <a:xfrm>
              <a:off x="3532116" y="3941426"/>
              <a:ext cx="988291" cy="906818"/>
            </a:xfrm>
            <a:prstGeom prst="ellipse">
              <a:avLst/>
            </a:prstGeom>
            <a:solidFill>
              <a:srgbClr val="FFFFFF"/>
            </a:solidFill>
            <a:ln w="10795" cap="flat" cmpd="sng" algn="ctr">
              <a:noFill/>
              <a:prstDash val="solid"/>
            </a:ln>
            <a:effectLst>
              <a:outerShdw blurRad="127000" sx="105000" sy="105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2" name="Graphic 91">
              <a:extLst>
                <a:ext uri="{FF2B5EF4-FFF2-40B4-BE49-F238E27FC236}">
                  <a16:creationId xmlns:a16="http://schemas.microsoft.com/office/drawing/2014/main" id="{1E6180E0-4834-48D5-ACCC-7D32ECACF8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90991" y="4052221"/>
              <a:ext cx="728434" cy="728434"/>
            </a:xfrm>
            <a:prstGeom prst="rect">
              <a:avLst/>
            </a:prstGeom>
          </p:spPr>
        </p:pic>
      </p:grpSp>
      <p:sp>
        <p:nvSpPr>
          <p:cNvPr id="93" name="Arrow: Left-Right 92">
            <a:extLst>
              <a:ext uri="{FF2B5EF4-FFF2-40B4-BE49-F238E27FC236}">
                <a16:creationId xmlns:a16="http://schemas.microsoft.com/office/drawing/2014/main" id="{0411630D-21DC-4EAD-9B90-5B93EFABA5B9}"/>
              </a:ext>
            </a:extLst>
          </p:cNvPr>
          <p:cNvSpPr/>
          <p:nvPr/>
        </p:nvSpPr>
        <p:spPr>
          <a:xfrm>
            <a:off x="5617801" y="3781914"/>
            <a:ext cx="972449" cy="639256"/>
          </a:xfrm>
          <a:prstGeom prst="leftRightArrow">
            <a:avLst>
              <a:gd name="adj1" fmla="val 44331"/>
              <a:gd name="adj2" fmla="val 36742"/>
            </a:avLst>
          </a:prstGeom>
          <a:solidFill>
            <a:srgbClr val="0078D4">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Arrow: Left-Up 93">
            <a:extLst>
              <a:ext uri="{FF2B5EF4-FFF2-40B4-BE49-F238E27FC236}">
                <a16:creationId xmlns:a16="http://schemas.microsoft.com/office/drawing/2014/main" id="{0D7A7A50-88DD-46C3-B2B6-3188A5830B66}"/>
              </a:ext>
            </a:extLst>
          </p:cNvPr>
          <p:cNvSpPr/>
          <p:nvPr/>
        </p:nvSpPr>
        <p:spPr>
          <a:xfrm>
            <a:off x="5617801" y="3820699"/>
            <a:ext cx="3270521" cy="370746"/>
          </a:xfrm>
          <a:prstGeom prst="leftUpArrow">
            <a:avLst>
              <a:gd name="adj1" fmla="val 25000"/>
              <a:gd name="adj2" fmla="val 24263"/>
              <a:gd name="adj3" fmla="val 35938"/>
            </a:avLst>
          </a:prstGeom>
          <a:solidFill>
            <a:srgbClr val="737373">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5" name="Group 94">
            <a:extLst>
              <a:ext uri="{FF2B5EF4-FFF2-40B4-BE49-F238E27FC236}">
                <a16:creationId xmlns:a16="http://schemas.microsoft.com/office/drawing/2014/main" id="{58F742EC-EF11-4918-87E8-D501439CB729}"/>
              </a:ext>
            </a:extLst>
          </p:cNvPr>
          <p:cNvGrpSpPr/>
          <p:nvPr/>
        </p:nvGrpSpPr>
        <p:grpSpPr>
          <a:xfrm>
            <a:off x="6604465" y="3628950"/>
            <a:ext cx="1259835" cy="872995"/>
            <a:chOff x="8100853" y="3375890"/>
            <a:chExt cx="1259835" cy="872995"/>
          </a:xfrm>
        </p:grpSpPr>
        <p:sp>
          <p:nvSpPr>
            <p:cNvPr id="96" name="Rectangle 95">
              <a:extLst>
                <a:ext uri="{FF2B5EF4-FFF2-40B4-BE49-F238E27FC236}">
                  <a16:creationId xmlns:a16="http://schemas.microsoft.com/office/drawing/2014/main" id="{BE0FEB86-6043-4ABC-B3DD-B6A64333230C}"/>
                </a:ext>
              </a:extLst>
            </p:cNvPr>
            <p:cNvSpPr/>
            <p:nvPr/>
          </p:nvSpPr>
          <p:spPr>
            <a:xfrm>
              <a:off x="8100853" y="3375890"/>
              <a:ext cx="1259835" cy="872995"/>
            </a:xfrm>
            <a:prstGeom prst="rect">
              <a:avLst/>
            </a:prstGeom>
            <a:solidFill>
              <a:srgbClr val="FFFFFF"/>
            </a:solidFill>
            <a:ln w="10795" cap="flat" cmpd="sng" algn="ctr">
              <a:noFill/>
              <a:prstDash val="solid"/>
            </a:ln>
            <a:effectLst>
              <a:outerShdw blurRad="127000" sx="110000" sy="110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Frontend</a:t>
              </a:r>
            </a:p>
          </p:txBody>
        </p:sp>
        <p:pic>
          <p:nvPicPr>
            <p:cNvPr id="97" name="Picture 2">
              <a:extLst>
                <a:ext uri="{FF2B5EF4-FFF2-40B4-BE49-F238E27FC236}">
                  <a16:creationId xmlns:a16="http://schemas.microsoft.com/office/drawing/2014/main" id="{0DDF0C7C-66EE-4755-B346-47243F26C4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86766" y="3473100"/>
              <a:ext cx="688007" cy="516453"/>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a:extLst>
              <a:ext uri="{FF2B5EF4-FFF2-40B4-BE49-F238E27FC236}">
                <a16:creationId xmlns:a16="http://schemas.microsoft.com/office/drawing/2014/main" id="{79AF3903-F570-4BFB-B2C6-63B0DF526FE8}"/>
              </a:ext>
            </a:extLst>
          </p:cNvPr>
          <p:cNvSpPr txBox="1"/>
          <p:nvPr/>
        </p:nvSpPr>
        <p:spPr>
          <a:xfrm>
            <a:off x="6382792" y="5606265"/>
            <a:ext cx="2928750" cy="307777"/>
          </a:xfrm>
          <a:prstGeom prst="rect">
            <a:avLst/>
          </a:prstGeom>
          <a:noFill/>
        </p:spPr>
        <p:txBody>
          <a:bodyPr wrap="none" rtlCol="0">
            <a:spAutoFit/>
          </a:bodyPr>
          <a:lstStyle/>
          <a:p>
            <a:pPr defTabSz="914400">
              <a:defRPr/>
            </a:pPr>
            <a:r>
              <a:rPr lang="en-GB" sz="1400">
                <a:solidFill>
                  <a:srgbClr val="5B9BD5">
                    <a:lumMod val="75000"/>
                  </a:srgbClr>
                </a:solidFill>
                <a:latin typeface="Segoe UI Semibold" panose="020B0702040204020203" pitchFamily="34" charset="0"/>
                <a:cs typeface="Segoe UI Semibold" panose="020B0702040204020203" pitchFamily="34" charset="0"/>
              </a:rPr>
              <a:t>Confidential Inference Workspace</a:t>
            </a:r>
          </a:p>
        </p:txBody>
      </p:sp>
      <p:sp>
        <p:nvSpPr>
          <p:cNvPr id="99" name="TextBox 98">
            <a:extLst>
              <a:ext uri="{FF2B5EF4-FFF2-40B4-BE49-F238E27FC236}">
                <a16:creationId xmlns:a16="http://schemas.microsoft.com/office/drawing/2014/main" id="{F29D6BC3-5AEB-499B-8924-1143885C4068}"/>
              </a:ext>
            </a:extLst>
          </p:cNvPr>
          <p:cNvSpPr txBox="1"/>
          <p:nvPr/>
        </p:nvSpPr>
        <p:spPr>
          <a:xfrm>
            <a:off x="5812649" y="3726160"/>
            <a:ext cx="604653" cy="261610"/>
          </a:xfrm>
          <a:prstGeom prst="rect">
            <a:avLst/>
          </a:prstGeom>
          <a:noFill/>
        </p:spPr>
        <p:txBody>
          <a:bodyPr wrap="none" rtlCol="0">
            <a:spAutoFit/>
          </a:bodyPr>
          <a:lstStyle/>
          <a:p>
            <a:pPr defTabSz="914400">
              <a:defRPr/>
            </a:pPr>
            <a:r>
              <a:rPr lang="en-GB" sz="1100">
                <a:solidFill>
                  <a:prstClr val="black"/>
                </a:solidFill>
                <a:cs typeface="Segoe UI" panose="020B0502040204020203" pitchFamily="34" charset="0"/>
              </a:rPr>
              <a:t>HTTPS</a:t>
            </a:r>
          </a:p>
        </p:txBody>
      </p:sp>
      <p:grpSp>
        <p:nvGrpSpPr>
          <p:cNvPr id="100" name="Group 99">
            <a:extLst>
              <a:ext uri="{FF2B5EF4-FFF2-40B4-BE49-F238E27FC236}">
                <a16:creationId xmlns:a16="http://schemas.microsoft.com/office/drawing/2014/main" id="{413D20F7-581C-48D6-82FF-7A3F6CF6F409}"/>
              </a:ext>
            </a:extLst>
          </p:cNvPr>
          <p:cNvGrpSpPr/>
          <p:nvPr/>
        </p:nvGrpSpPr>
        <p:grpSpPr>
          <a:xfrm>
            <a:off x="4901372" y="2744652"/>
            <a:ext cx="461168" cy="578335"/>
            <a:chOff x="4139056" y="3097255"/>
            <a:chExt cx="461168" cy="578335"/>
          </a:xfrm>
        </p:grpSpPr>
        <p:grpSp>
          <p:nvGrpSpPr>
            <p:cNvPr id="101" name="Group 100">
              <a:extLst>
                <a:ext uri="{FF2B5EF4-FFF2-40B4-BE49-F238E27FC236}">
                  <a16:creationId xmlns:a16="http://schemas.microsoft.com/office/drawing/2014/main" id="{9D7CA6CB-3D31-4CF1-AA2A-2641A963A726}"/>
                </a:ext>
              </a:extLst>
            </p:cNvPr>
            <p:cNvGrpSpPr/>
            <p:nvPr/>
          </p:nvGrpSpPr>
          <p:grpSpPr>
            <a:xfrm>
              <a:off x="4139056" y="3097255"/>
              <a:ext cx="378945" cy="486825"/>
              <a:chOff x="1657134" y="2042281"/>
              <a:chExt cx="583704" cy="952320"/>
            </a:xfrm>
            <a:solidFill>
              <a:srgbClr val="0078D3"/>
            </a:solidFill>
          </p:grpSpPr>
          <p:sp>
            <p:nvSpPr>
              <p:cNvPr id="103" name="data_2">
                <a:extLst>
                  <a:ext uri="{FF2B5EF4-FFF2-40B4-BE49-F238E27FC236}">
                    <a16:creationId xmlns:a16="http://schemas.microsoft.com/office/drawing/2014/main" id="{EECE9BE3-87D1-448B-933A-A42694E63CA3}"/>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04" name="data_2">
                <a:extLst>
                  <a:ext uri="{FF2B5EF4-FFF2-40B4-BE49-F238E27FC236}">
                    <a16:creationId xmlns:a16="http://schemas.microsoft.com/office/drawing/2014/main" id="{8E56690A-E328-458A-B51E-351FF879D833}"/>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05" name="data_2">
                <a:extLst>
                  <a:ext uri="{FF2B5EF4-FFF2-40B4-BE49-F238E27FC236}">
                    <a16:creationId xmlns:a16="http://schemas.microsoft.com/office/drawing/2014/main" id="{92C2385D-D735-4726-A93A-D22018F6193E}"/>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06" name="Oval 105">
                <a:extLst>
                  <a:ext uri="{FF2B5EF4-FFF2-40B4-BE49-F238E27FC236}">
                    <a16:creationId xmlns:a16="http://schemas.microsoft.com/office/drawing/2014/main" id="{D86155BC-E46D-4837-A671-BA39E33F672E}"/>
                  </a:ext>
                </a:extLst>
              </p:cNvPr>
              <p:cNvSpPr/>
              <p:nvPr/>
            </p:nvSpPr>
            <p:spPr bwMode="auto">
              <a:xfrm>
                <a:off x="1664380" y="2042281"/>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marL="0" marR="0" lvl="0" indent="0" algn="ctr" defTabSz="69915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pic>
          <p:nvPicPr>
            <p:cNvPr id="102" name="Picture 101">
              <a:extLst>
                <a:ext uri="{FF2B5EF4-FFF2-40B4-BE49-F238E27FC236}">
                  <a16:creationId xmlns:a16="http://schemas.microsoft.com/office/drawing/2014/main" id="{7C8406E0-77CB-47FF-BB5C-924E35A03104}"/>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8950" y="3424316"/>
              <a:ext cx="251274" cy="251274"/>
            </a:xfrm>
            <a:prstGeom prst="rect">
              <a:avLst/>
            </a:prstGeom>
          </p:spPr>
        </p:pic>
      </p:grpSp>
      <p:grpSp>
        <p:nvGrpSpPr>
          <p:cNvPr id="107" name="Group 106">
            <a:extLst>
              <a:ext uri="{FF2B5EF4-FFF2-40B4-BE49-F238E27FC236}">
                <a16:creationId xmlns:a16="http://schemas.microsoft.com/office/drawing/2014/main" id="{8536D57C-36A1-46C7-8C39-5D91532D2A0E}"/>
              </a:ext>
            </a:extLst>
          </p:cNvPr>
          <p:cNvGrpSpPr/>
          <p:nvPr/>
        </p:nvGrpSpPr>
        <p:grpSpPr>
          <a:xfrm>
            <a:off x="8698849" y="3028079"/>
            <a:ext cx="378945" cy="486825"/>
            <a:chOff x="1657134" y="2042281"/>
            <a:chExt cx="583704" cy="952320"/>
          </a:xfrm>
          <a:solidFill>
            <a:srgbClr val="0078D3"/>
          </a:solidFill>
        </p:grpSpPr>
        <p:sp>
          <p:nvSpPr>
            <p:cNvPr id="108" name="data_2">
              <a:extLst>
                <a:ext uri="{FF2B5EF4-FFF2-40B4-BE49-F238E27FC236}">
                  <a16:creationId xmlns:a16="http://schemas.microsoft.com/office/drawing/2014/main" id="{24691CF9-63D7-41DC-BDFF-9AA4AE128530}"/>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09" name="data_2">
              <a:extLst>
                <a:ext uri="{FF2B5EF4-FFF2-40B4-BE49-F238E27FC236}">
                  <a16:creationId xmlns:a16="http://schemas.microsoft.com/office/drawing/2014/main" id="{B131F47A-5BE4-4676-9E9E-26AFA9EEF64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10" name="data_2">
              <a:extLst>
                <a:ext uri="{FF2B5EF4-FFF2-40B4-BE49-F238E27FC236}">
                  <a16:creationId xmlns:a16="http://schemas.microsoft.com/office/drawing/2014/main" id="{C8DBC903-F2D4-40ED-A3AC-15F047D9A5EE}"/>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11" name="Oval 110">
              <a:extLst>
                <a:ext uri="{FF2B5EF4-FFF2-40B4-BE49-F238E27FC236}">
                  <a16:creationId xmlns:a16="http://schemas.microsoft.com/office/drawing/2014/main" id="{1169DF44-8A88-4E96-85EC-B760B0A3FA94}"/>
                </a:ext>
              </a:extLst>
            </p:cNvPr>
            <p:cNvSpPr/>
            <p:nvPr/>
          </p:nvSpPr>
          <p:spPr bwMode="auto">
            <a:xfrm>
              <a:off x="1664380" y="2042281"/>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marL="0" marR="0" lvl="0" indent="0" algn="ctr" defTabSz="69915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pic>
        <p:nvPicPr>
          <p:cNvPr id="112" name="Graphic 111">
            <a:extLst>
              <a:ext uri="{FF2B5EF4-FFF2-40B4-BE49-F238E27FC236}">
                <a16:creationId xmlns:a16="http://schemas.microsoft.com/office/drawing/2014/main" id="{38692EDD-8ADC-4A48-8F5D-2046A64744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20129" y="3046099"/>
            <a:ext cx="431217" cy="431217"/>
          </a:xfrm>
          <a:prstGeom prst="rect">
            <a:avLst/>
          </a:prstGeom>
        </p:spPr>
      </p:pic>
      <p:sp>
        <p:nvSpPr>
          <p:cNvPr id="113" name="TextBox 112">
            <a:extLst>
              <a:ext uri="{FF2B5EF4-FFF2-40B4-BE49-F238E27FC236}">
                <a16:creationId xmlns:a16="http://schemas.microsoft.com/office/drawing/2014/main" id="{F1FE1B2A-CA0A-4AEE-AEC9-6DC20B02BF65}"/>
              </a:ext>
            </a:extLst>
          </p:cNvPr>
          <p:cNvSpPr txBox="1"/>
          <p:nvPr/>
        </p:nvSpPr>
        <p:spPr>
          <a:xfrm>
            <a:off x="10734187" y="3396494"/>
            <a:ext cx="827471" cy="430887"/>
          </a:xfrm>
          <a:prstGeom prst="rect">
            <a:avLst/>
          </a:prstGeom>
          <a:noFill/>
        </p:spPr>
        <p:txBody>
          <a:bodyPr wrap="none" rtlCol="0">
            <a:spAutoFit/>
          </a:bodyPr>
          <a:lstStyle/>
          <a:p>
            <a:pPr algn="ctr" defTabSz="914400">
              <a:defRPr/>
            </a:pPr>
            <a:r>
              <a:rPr lang="en-GB" sz="1100">
                <a:solidFill>
                  <a:prstClr val="black"/>
                </a:solidFill>
                <a:cs typeface="Segoe UI" panose="020B0502040204020203" pitchFamily="34" charset="0"/>
              </a:rPr>
              <a:t>Encrypted</a:t>
            </a:r>
            <a:br>
              <a:rPr lang="en-GB" sz="1100">
                <a:solidFill>
                  <a:prstClr val="black"/>
                </a:solidFill>
                <a:cs typeface="Segoe UI" panose="020B0502040204020203" pitchFamily="34" charset="0"/>
              </a:rPr>
            </a:br>
            <a:r>
              <a:rPr lang="en-GB" sz="1100">
                <a:solidFill>
                  <a:prstClr val="black"/>
                </a:solidFill>
                <a:cs typeface="Segoe UI" panose="020B0502040204020203" pitchFamily="34" charset="0"/>
              </a:rPr>
              <a:t>Model</a:t>
            </a:r>
          </a:p>
        </p:txBody>
      </p:sp>
      <p:pic>
        <p:nvPicPr>
          <p:cNvPr id="114" name="Graphic 113">
            <a:extLst>
              <a:ext uri="{FF2B5EF4-FFF2-40B4-BE49-F238E27FC236}">
                <a16:creationId xmlns:a16="http://schemas.microsoft.com/office/drawing/2014/main" id="{A7BCAC70-3E37-469A-B526-0C8EA2944E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93600" y="5094249"/>
            <a:ext cx="431217" cy="431217"/>
          </a:xfrm>
          <a:prstGeom prst="rect">
            <a:avLst/>
          </a:prstGeom>
        </p:spPr>
      </p:pic>
      <p:cxnSp>
        <p:nvCxnSpPr>
          <p:cNvPr id="115" name="Straight Arrow Connector 114">
            <a:extLst>
              <a:ext uri="{FF2B5EF4-FFF2-40B4-BE49-F238E27FC236}">
                <a16:creationId xmlns:a16="http://schemas.microsoft.com/office/drawing/2014/main" id="{ED4EE841-4912-4722-B599-0ADBCD8ED849}"/>
              </a:ext>
            </a:extLst>
          </p:cNvPr>
          <p:cNvCxnSpPr>
            <a:stCxn id="102" idx="1"/>
            <a:endCxn id="91" idx="0"/>
          </p:cNvCxnSpPr>
          <p:nvPr/>
        </p:nvCxnSpPr>
        <p:spPr>
          <a:xfrm>
            <a:off x="5111266" y="3197350"/>
            <a:ext cx="981" cy="468134"/>
          </a:xfrm>
          <a:prstGeom prst="straightConnector1">
            <a:avLst/>
          </a:prstGeom>
          <a:noFill/>
          <a:ln w="9525" cap="flat" cmpd="sng" algn="ctr">
            <a:solidFill>
              <a:srgbClr val="0078D4"/>
            </a:solidFill>
            <a:prstDash val="solid"/>
            <a:tailEnd type="triangle"/>
          </a:ln>
          <a:effectLst/>
        </p:spPr>
      </p:cxnSp>
      <p:cxnSp>
        <p:nvCxnSpPr>
          <p:cNvPr id="116" name="Straight Arrow Connector 115">
            <a:extLst>
              <a:ext uri="{FF2B5EF4-FFF2-40B4-BE49-F238E27FC236}">
                <a16:creationId xmlns:a16="http://schemas.microsoft.com/office/drawing/2014/main" id="{A550290E-A8F7-4B57-9DF8-3AE00018864D}"/>
              </a:ext>
            </a:extLst>
          </p:cNvPr>
          <p:cNvCxnSpPr>
            <a:cxnSpLocks/>
            <a:stCxn id="129" idx="2"/>
            <a:endCxn id="114" idx="0"/>
          </p:cNvCxnSpPr>
          <p:nvPr/>
        </p:nvCxnSpPr>
        <p:spPr>
          <a:xfrm flipH="1">
            <a:off x="5109209" y="4782014"/>
            <a:ext cx="1" cy="312235"/>
          </a:xfrm>
          <a:prstGeom prst="straightConnector1">
            <a:avLst/>
          </a:prstGeom>
          <a:noFill/>
          <a:ln w="9525" cap="flat" cmpd="sng" algn="ctr">
            <a:solidFill>
              <a:srgbClr val="0078D4"/>
            </a:solidFill>
            <a:prstDash val="solid"/>
            <a:tailEnd type="triangle"/>
          </a:ln>
          <a:effectLst/>
        </p:spPr>
      </p:cxnSp>
      <p:sp>
        <p:nvSpPr>
          <p:cNvPr id="117" name="TextBox 116">
            <a:extLst>
              <a:ext uri="{FF2B5EF4-FFF2-40B4-BE49-F238E27FC236}">
                <a16:creationId xmlns:a16="http://schemas.microsoft.com/office/drawing/2014/main" id="{D9D02F43-B26A-40EF-B0C8-8058F3939304}"/>
              </a:ext>
            </a:extLst>
          </p:cNvPr>
          <p:cNvSpPr txBox="1"/>
          <p:nvPr/>
        </p:nvSpPr>
        <p:spPr>
          <a:xfrm>
            <a:off x="9115458" y="3096629"/>
            <a:ext cx="300082" cy="369332"/>
          </a:xfrm>
          <a:prstGeom prst="rect">
            <a:avLst/>
          </a:prstGeom>
          <a:noFill/>
        </p:spPr>
        <p:txBody>
          <a:bodyPr wrap="none" rtlCol="0">
            <a:spAutoFit/>
          </a:bodyPr>
          <a:lstStyle/>
          <a:p>
            <a:pPr defTabSz="914400">
              <a:defRPr/>
            </a:pPr>
            <a:r>
              <a:rPr lang="en-GB">
                <a:solidFill>
                  <a:prstClr val="black"/>
                </a:solidFill>
                <a:latin typeface="Calibri" panose="020F0502020204030204"/>
              </a:rPr>
              <a:t>+</a:t>
            </a:r>
          </a:p>
        </p:txBody>
      </p:sp>
      <p:sp>
        <p:nvSpPr>
          <p:cNvPr id="118" name="TextBox 117">
            <a:extLst>
              <a:ext uri="{FF2B5EF4-FFF2-40B4-BE49-F238E27FC236}">
                <a16:creationId xmlns:a16="http://schemas.microsoft.com/office/drawing/2014/main" id="{05C386D4-CE12-4231-917F-E0EBB3EEE3A1}"/>
              </a:ext>
            </a:extLst>
          </p:cNvPr>
          <p:cNvSpPr txBox="1"/>
          <p:nvPr/>
        </p:nvSpPr>
        <p:spPr>
          <a:xfrm>
            <a:off x="9895181" y="3103617"/>
            <a:ext cx="300082" cy="369332"/>
          </a:xfrm>
          <a:prstGeom prst="rect">
            <a:avLst/>
          </a:prstGeom>
          <a:noFill/>
        </p:spPr>
        <p:txBody>
          <a:bodyPr wrap="none" rtlCol="0">
            <a:spAutoFit/>
          </a:bodyPr>
          <a:lstStyle/>
          <a:p>
            <a:pPr defTabSz="914400">
              <a:defRPr/>
            </a:pPr>
            <a:r>
              <a:rPr lang="en-GB">
                <a:solidFill>
                  <a:prstClr val="black"/>
                </a:solidFill>
                <a:latin typeface="Calibri" panose="020F0502020204030204"/>
              </a:rPr>
              <a:t>=</a:t>
            </a:r>
          </a:p>
        </p:txBody>
      </p:sp>
      <p:sp>
        <p:nvSpPr>
          <p:cNvPr id="119" name="TextBox 118">
            <a:extLst>
              <a:ext uri="{FF2B5EF4-FFF2-40B4-BE49-F238E27FC236}">
                <a16:creationId xmlns:a16="http://schemas.microsoft.com/office/drawing/2014/main" id="{637AC538-8493-497E-8FC6-4055D0D2B233}"/>
              </a:ext>
            </a:extLst>
          </p:cNvPr>
          <p:cNvSpPr txBox="1"/>
          <p:nvPr/>
        </p:nvSpPr>
        <p:spPr>
          <a:xfrm>
            <a:off x="4550855" y="2262599"/>
            <a:ext cx="1120821" cy="430887"/>
          </a:xfrm>
          <a:prstGeom prst="rect">
            <a:avLst/>
          </a:prstGeom>
          <a:noFill/>
        </p:spPr>
        <p:txBody>
          <a:bodyPr wrap="none" rtlCol="0">
            <a:spAutoFit/>
          </a:bodyPr>
          <a:lstStyle/>
          <a:p>
            <a:pPr algn="ctr" defTabSz="914400">
              <a:defRPr/>
            </a:pPr>
            <a:r>
              <a:rPr lang="en-GB" sz="1100">
                <a:solidFill>
                  <a:prstClr val="black"/>
                </a:solidFill>
                <a:latin typeface="Segoe UI Semibold" panose="020B0702040204020203" pitchFamily="34" charset="0"/>
                <a:cs typeface="Segoe UI Semibold" panose="020B0702040204020203" pitchFamily="34" charset="0"/>
              </a:rPr>
              <a:t>Confidential</a:t>
            </a:r>
          </a:p>
          <a:p>
            <a:pPr algn="ctr" defTabSz="914400">
              <a:defRPr/>
            </a:pPr>
            <a:r>
              <a:rPr lang="en-GB" sz="1100">
                <a:solidFill>
                  <a:prstClr val="black"/>
                </a:solidFill>
                <a:latin typeface="Segoe UI Semibold" panose="020B0702040204020203" pitchFamily="34" charset="0"/>
                <a:cs typeface="Segoe UI Semibold" panose="020B0702040204020203" pitchFamily="34" charset="0"/>
              </a:rPr>
              <a:t>Inference Data</a:t>
            </a:r>
          </a:p>
        </p:txBody>
      </p:sp>
      <p:sp>
        <p:nvSpPr>
          <p:cNvPr id="120" name="TextBox 119">
            <a:extLst>
              <a:ext uri="{FF2B5EF4-FFF2-40B4-BE49-F238E27FC236}">
                <a16:creationId xmlns:a16="http://schemas.microsoft.com/office/drawing/2014/main" id="{D307B81A-D2D5-4E29-BC6F-560834088985}"/>
              </a:ext>
            </a:extLst>
          </p:cNvPr>
          <p:cNvSpPr txBox="1"/>
          <p:nvPr/>
        </p:nvSpPr>
        <p:spPr>
          <a:xfrm>
            <a:off x="4675917" y="5498543"/>
            <a:ext cx="837089" cy="261610"/>
          </a:xfrm>
          <a:prstGeom prst="rect">
            <a:avLst/>
          </a:prstGeom>
          <a:noFill/>
        </p:spPr>
        <p:txBody>
          <a:bodyPr wrap="none" rtlCol="0">
            <a:spAutoFit/>
          </a:bodyPr>
          <a:lstStyle/>
          <a:p>
            <a:pPr algn="ctr" defTabSz="914400">
              <a:defRPr/>
            </a:pPr>
            <a:r>
              <a:rPr lang="en-GB" sz="1100">
                <a:solidFill>
                  <a:prstClr val="black"/>
                </a:solidFill>
                <a:latin typeface="Segoe UI Semibold" panose="020B0702040204020203" pitchFamily="34" charset="0"/>
                <a:cs typeface="Segoe UI Semibold" panose="020B0702040204020203" pitchFamily="34" charset="0"/>
              </a:rPr>
              <a:t>Prediction</a:t>
            </a:r>
          </a:p>
        </p:txBody>
      </p:sp>
      <p:pic>
        <p:nvPicPr>
          <p:cNvPr id="121" name="Graphic 120">
            <a:extLst>
              <a:ext uri="{FF2B5EF4-FFF2-40B4-BE49-F238E27FC236}">
                <a16:creationId xmlns:a16="http://schemas.microsoft.com/office/drawing/2014/main" id="{DE748CC5-CAC1-4DBE-826E-BDEB7AA2896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31837" y="2097376"/>
            <a:ext cx="330445" cy="330445"/>
          </a:xfrm>
          <a:prstGeom prst="rect">
            <a:avLst/>
          </a:prstGeom>
        </p:spPr>
      </p:pic>
      <p:sp>
        <p:nvSpPr>
          <p:cNvPr id="122" name="Arrow: Left-Right 121">
            <a:extLst>
              <a:ext uri="{FF2B5EF4-FFF2-40B4-BE49-F238E27FC236}">
                <a16:creationId xmlns:a16="http://schemas.microsoft.com/office/drawing/2014/main" id="{BA2BE479-FE1A-4B48-8A7E-9FBD1C4A75B4}"/>
              </a:ext>
            </a:extLst>
          </p:cNvPr>
          <p:cNvSpPr/>
          <p:nvPr/>
        </p:nvSpPr>
        <p:spPr>
          <a:xfrm rot="5400000">
            <a:off x="9076897" y="2335108"/>
            <a:ext cx="879739" cy="275436"/>
          </a:xfrm>
          <a:prstGeom prst="leftRightArrow">
            <a:avLst>
              <a:gd name="adj1" fmla="val 43293"/>
              <a:gd name="adj2" fmla="val 50000"/>
            </a:avLst>
          </a:prstGeom>
          <a:solidFill>
            <a:srgbClr val="737373">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a:extLst>
              <a:ext uri="{FF2B5EF4-FFF2-40B4-BE49-F238E27FC236}">
                <a16:creationId xmlns:a16="http://schemas.microsoft.com/office/drawing/2014/main" id="{420C337E-D6F4-40E4-924C-7B5CBAAA7315}"/>
              </a:ext>
            </a:extLst>
          </p:cNvPr>
          <p:cNvSpPr txBox="1"/>
          <p:nvPr/>
        </p:nvSpPr>
        <p:spPr>
          <a:xfrm>
            <a:off x="7699268" y="2136325"/>
            <a:ext cx="1358626" cy="261610"/>
          </a:xfrm>
          <a:prstGeom prst="rect">
            <a:avLst/>
          </a:prstGeom>
          <a:noFill/>
        </p:spPr>
        <p:txBody>
          <a:bodyPr wrap="square" rtlCol="0">
            <a:spAutoFit/>
          </a:bodyPr>
          <a:lstStyle/>
          <a:p>
            <a:pPr algn="r" defTabSz="914400">
              <a:defRPr/>
            </a:pPr>
            <a:r>
              <a:rPr lang="en-GB" sz="1100">
                <a:solidFill>
                  <a:prstClr val="black"/>
                </a:solidFill>
                <a:cs typeface="Segoe UI" panose="020B0502040204020203" pitchFamily="34" charset="0"/>
              </a:rPr>
              <a:t>Model &amp; data keys</a:t>
            </a:r>
          </a:p>
        </p:txBody>
      </p:sp>
      <p:pic>
        <p:nvPicPr>
          <p:cNvPr id="124" name="Graphic 123">
            <a:extLst>
              <a:ext uri="{FF2B5EF4-FFF2-40B4-BE49-F238E27FC236}">
                <a16:creationId xmlns:a16="http://schemas.microsoft.com/office/drawing/2014/main" id="{8CE51E11-0C95-4268-A867-EBE137115DE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95787" y="2124911"/>
            <a:ext cx="289795" cy="289795"/>
          </a:xfrm>
          <a:prstGeom prst="rect">
            <a:avLst/>
          </a:prstGeom>
        </p:spPr>
      </p:pic>
      <p:sp>
        <p:nvSpPr>
          <p:cNvPr id="125" name="TextBox 124">
            <a:extLst>
              <a:ext uri="{FF2B5EF4-FFF2-40B4-BE49-F238E27FC236}">
                <a16:creationId xmlns:a16="http://schemas.microsoft.com/office/drawing/2014/main" id="{D95CA416-352A-4D30-AFE8-F8B17CF42D45}"/>
              </a:ext>
            </a:extLst>
          </p:cNvPr>
          <p:cNvSpPr txBox="1"/>
          <p:nvPr/>
        </p:nvSpPr>
        <p:spPr>
          <a:xfrm>
            <a:off x="10650973" y="2131794"/>
            <a:ext cx="1481663" cy="261610"/>
          </a:xfrm>
          <a:prstGeom prst="rect">
            <a:avLst/>
          </a:prstGeom>
          <a:noFill/>
        </p:spPr>
        <p:txBody>
          <a:bodyPr wrap="square" rtlCol="0">
            <a:spAutoFit/>
          </a:bodyPr>
          <a:lstStyle/>
          <a:p>
            <a:pPr defTabSz="914400">
              <a:defRPr/>
            </a:pPr>
            <a:r>
              <a:rPr lang="en-GB" sz="1100">
                <a:solidFill>
                  <a:prstClr val="black"/>
                </a:solidFill>
                <a:cs typeface="Segoe UI" panose="020B0502040204020203" pitchFamily="34" charset="0"/>
              </a:rPr>
              <a:t>Remote Attestation</a:t>
            </a:r>
          </a:p>
        </p:txBody>
      </p:sp>
      <p:pic>
        <p:nvPicPr>
          <p:cNvPr id="126" name="Graphic 125">
            <a:extLst>
              <a:ext uri="{FF2B5EF4-FFF2-40B4-BE49-F238E27FC236}">
                <a16:creationId xmlns:a16="http://schemas.microsoft.com/office/drawing/2014/main" id="{0FD88F84-7760-437E-8AF9-6D511DCE15F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68176" y="3709323"/>
            <a:ext cx="289795" cy="289795"/>
          </a:xfrm>
          <a:prstGeom prst="rect">
            <a:avLst/>
          </a:prstGeom>
        </p:spPr>
      </p:pic>
      <p:cxnSp>
        <p:nvCxnSpPr>
          <p:cNvPr id="127" name="Connector: Elbow 126">
            <a:extLst>
              <a:ext uri="{FF2B5EF4-FFF2-40B4-BE49-F238E27FC236}">
                <a16:creationId xmlns:a16="http://schemas.microsoft.com/office/drawing/2014/main" id="{BFD34E35-7F70-4500-9951-76839DAF33F8}"/>
              </a:ext>
            </a:extLst>
          </p:cNvPr>
          <p:cNvCxnSpPr>
            <a:stCxn id="87" idx="0"/>
            <a:endCxn id="89" idx="0"/>
          </p:cNvCxnSpPr>
          <p:nvPr/>
        </p:nvCxnSpPr>
        <p:spPr>
          <a:xfrm rot="16200000" flipH="1" flipV="1">
            <a:off x="10339756" y="2212314"/>
            <a:ext cx="135770" cy="1517510"/>
          </a:xfrm>
          <a:prstGeom prst="bentConnector3">
            <a:avLst>
              <a:gd name="adj1" fmla="val -127555"/>
            </a:avLst>
          </a:prstGeom>
          <a:noFill/>
          <a:ln w="19050" cap="flat" cmpd="sng" algn="ctr">
            <a:solidFill>
              <a:srgbClr val="0078D4"/>
            </a:solidFill>
            <a:prstDash val="solid"/>
            <a:tailEnd type="triangle"/>
          </a:ln>
          <a:effectLst/>
        </p:spPr>
      </p:cxnSp>
      <p:sp>
        <p:nvSpPr>
          <p:cNvPr id="128" name="Arrow: Left-Right 127">
            <a:extLst>
              <a:ext uri="{FF2B5EF4-FFF2-40B4-BE49-F238E27FC236}">
                <a16:creationId xmlns:a16="http://schemas.microsoft.com/office/drawing/2014/main" id="{95C8CB29-9906-4FDB-B225-9C8EA6A92F3F}"/>
              </a:ext>
            </a:extLst>
          </p:cNvPr>
          <p:cNvSpPr/>
          <p:nvPr/>
        </p:nvSpPr>
        <p:spPr>
          <a:xfrm rot="5400000">
            <a:off x="9818199" y="2336112"/>
            <a:ext cx="879739" cy="275436"/>
          </a:xfrm>
          <a:prstGeom prst="leftRightArrow">
            <a:avLst>
              <a:gd name="adj1" fmla="val 43293"/>
              <a:gd name="adj2" fmla="val 50000"/>
            </a:avLst>
          </a:prstGeom>
          <a:solidFill>
            <a:srgbClr val="737373">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TextBox 128">
            <a:extLst>
              <a:ext uri="{FF2B5EF4-FFF2-40B4-BE49-F238E27FC236}">
                <a16:creationId xmlns:a16="http://schemas.microsoft.com/office/drawing/2014/main" id="{14163663-0443-4345-90ED-6BA985C555AF}"/>
              </a:ext>
            </a:extLst>
          </p:cNvPr>
          <p:cNvSpPr txBox="1"/>
          <p:nvPr/>
        </p:nvSpPr>
        <p:spPr>
          <a:xfrm>
            <a:off x="4513533" y="4520404"/>
            <a:ext cx="1191353" cy="261610"/>
          </a:xfrm>
          <a:prstGeom prst="rect">
            <a:avLst/>
          </a:prstGeom>
          <a:noFill/>
        </p:spPr>
        <p:txBody>
          <a:bodyPr wrap="none" rtlCol="0">
            <a:spAutoFit/>
          </a:bodyPr>
          <a:lstStyle/>
          <a:p>
            <a:pPr algn="ctr" defTabSz="914400">
              <a:defRPr/>
            </a:pPr>
            <a:r>
              <a:rPr lang="en-GB" sz="1100">
                <a:solidFill>
                  <a:prstClr val="black"/>
                </a:solidFill>
                <a:latin typeface="Segoe UI Semibold" panose="020B0702040204020203" pitchFamily="34" charset="0"/>
                <a:cs typeface="Segoe UI Semibold" panose="020B0702040204020203" pitchFamily="34" charset="0"/>
              </a:rPr>
              <a:t>Inference Client</a:t>
            </a:r>
          </a:p>
        </p:txBody>
      </p:sp>
      <p:sp>
        <p:nvSpPr>
          <p:cNvPr id="130" name="TextBox 129">
            <a:extLst>
              <a:ext uri="{FF2B5EF4-FFF2-40B4-BE49-F238E27FC236}">
                <a16:creationId xmlns:a16="http://schemas.microsoft.com/office/drawing/2014/main" id="{F135D20F-C322-4B92-AF85-DE37238D57EC}"/>
              </a:ext>
            </a:extLst>
          </p:cNvPr>
          <p:cNvSpPr txBox="1"/>
          <p:nvPr/>
        </p:nvSpPr>
        <p:spPr>
          <a:xfrm>
            <a:off x="240527" y="6142274"/>
            <a:ext cx="1611660" cy="489365"/>
          </a:xfrm>
          <a:prstGeom prst="rect">
            <a:avLst/>
          </a:prstGeom>
          <a:noFill/>
        </p:spPr>
        <p:txBody>
          <a:bodyPr wrap="none" lIns="182880" tIns="146304" rIns="182880" bIns="146304" rtlCol="0">
            <a:spAutoFit/>
          </a:bodyPr>
          <a:lstStyle/>
          <a:p>
            <a:pPr>
              <a:lnSpc>
                <a:spcPct val="90000"/>
              </a:lnSpc>
              <a:spcAft>
                <a:spcPts val="600"/>
              </a:spcAft>
            </a:pPr>
            <a:r>
              <a:rPr lang="fr-FR" sz="1400" dirty="0">
                <a:solidFill>
                  <a:schemeClr val="tx2"/>
                </a:solidFill>
                <a:latin typeface="Segoe UI Semibold" panose="020B0702040204020203" pitchFamily="34" charset="0"/>
                <a:cs typeface="Segoe UI Semibold" panose="020B0702040204020203" pitchFamily="34" charset="0"/>
                <a:hlinkClick r:id="rId18"/>
              </a:rPr>
              <a:t>http://onnx.ai/</a:t>
            </a:r>
            <a:r>
              <a:rPr lang="fr-FR" sz="1400" dirty="0">
                <a:solidFill>
                  <a:schemeClr val="tx2"/>
                </a:solidFill>
                <a:latin typeface="Segoe UI Semibold" panose="020B0702040204020203" pitchFamily="34" charset="0"/>
                <a:cs typeface="Segoe UI Semibold" panose="020B0702040204020203" pitchFamily="34" charset="0"/>
              </a:rPr>
              <a:t> </a:t>
            </a:r>
            <a:endParaRPr lang="en-US" sz="1400" dirty="0" err="1">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658938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933E8F-52BB-4C42-AE84-43E19A27C4EE}"/>
              </a:ext>
            </a:extLst>
          </p:cNvPr>
          <p:cNvPicPr>
            <a:picLocks noChangeAspect="1"/>
          </p:cNvPicPr>
          <p:nvPr/>
        </p:nvPicPr>
        <p:blipFill>
          <a:blip r:embed="rId3"/>
          <a:stretch>
            <a:fillRect/>
          </a:stretch>
        </p:blipFill>
        <p:spPr>
          <a:xfrm>
            <a:off x="5989638" y="1179025"/>
            <a:ext cx="6435068" cy="3619726"/>
          </a:xfrm>
          <a:prstGeom prst="rect">
            <a:avLst/>
          </a:prstGeom>
        </p:spPr>
      </p:pic>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8" y="1258376"/>
            <a:ext cx="5244377" cy="2739211"/>
          </a:xfrm>
        </p:spPr>
        <p:txBody>
          <a:bodyPr>
            <a:normAutofit/>
          </a:bodyPr>
          <a:lstStyle/>
          <a:p>
            <a:pPr defTabSz="932563">
              <a:defRPr/>
            </a:pPr>
            <a:r>
              <a:rPr lang="en-US" dirty="0"/>
              <a:t>Intelligent edge computing creates the need to protect code &amp; data in use in addition to protection in storage and transit</a:t>
            </a:r>
          </a:p>
        </p:txBody>
      </p:sp>
      <p:sp>
        <p:nvSpPr>
          <p:cNvPr id="4" name="Rectangle 3">
            <a:extLst>
              <a:ext uri="{FF2B5EF4-FFF2-40B4-BE49-F238E27FC236}">
                <a16:creationId xmlns:a16="http://schemas.microsoft.com/office/drawing/2014/main" id="{83125F0A-AA31-47B8-86F2-185906F75692}"/>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F9D4890D-381D-4CBF-A63B-C8A22BBFE4DE}"/>
              </a:ext>
            </a:extLst>
          </p:cNvPr>
          <p:cNvSpPr/>
          <p:nvPr/>
        </p:nvSpPr>
        <p:spPr bwMode="auto">
          <a:xfrm>
            <a:off x="1033696" y="5204656"/>
            <a:ext cx="3581399" cy="134393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Code and data confidentiality</a:t>
            </a:r>
          </a:p>
          <a:p>
            <a:pPr marL="285750" lvl="0" indent="-285750" defTabSz="914367">
              <a:buFont typeface="Arial" panose="020B0604020202020204" pitchFamily="34" charset="0"/>
              <a:buChar char="•"/>
              <a:defRPr/>
            </a:pPr>
            <a:r>
              <a:rPr lang="en-US" sz="1400" dirty="0">
                <a:solidFill>
                  <a:srgbClr val="000000"/>
                </a:solidFill>
              </a:rPr>
              <a:t>Proprietary code and algorithms</a:t>
            </a:r>
          </a:p>
          <a:p>
            <a:pPr marL="285750" lvl="0" indent="-285750" defTabSz="914367">
              <a:buFont typeface="Arial" panose="020B0604020202020204" pitchFamily="34" charset="0"/>
              <a:buChar char="•"/>
              <a:defRPr/>
            </a:pPr>
            <a:r>
              <a:rPr lang="en-US" sz="1400" dirty="0">
                <a:solidFill>
                  <a:srgbClr val="000000"/>
                </a:solidFill>
              </a:rPr>
              <a:t>Sensitive data like patient information and ML models</a:t>
            </a:r>
            <a:endParaRPr lang="fr-FR" sz="1400" dirty="0">
              <a:solidFill>
                <a:srgbClr val="000000"/>
              </a:solidFill>
            </a:endParaRPr>
          </a:p>
          <a:p>
            <a:pPr>
              <a:spcBef>
                <a:spcPts val="392"/>
              </a:spcBef>
            </a:pPr>
            <a:endParaRPr lang="en-US" sz="1400" dirty="0">
              <a:solidFill>
                <a:srgbClr val="000000"/>
              </a:solidFill>
            </a:endParaRPr>
          </a:p>
        </p:txBody>
      </p:sp>
      <p:sp>
        <p:nvSpPr>
          <p:cNvPr id="7" name="Rectangle 6">
            <a:extLst>
              <a:ext uri="{FF2B5EF4-FFF2-40B4-BE49-F238E27FC236}">
                <a16:creationId xmlns:a16="http://schemas.microsoft.com/office/drawing/2014/main" id="{C541C0A1-DB88-47F9-A961-427FC36FB366}"/>
              </a:ext>
            </a:extLst>
          </p:cNvPr>
          <p:cNvSpPr/>
          <p:nvPr/>
        </p:nvSpPr>
        <p:spPr bwMode="auto">
          <a:xfrm>
            <a:off x="8785571" y="5236632"/>
            <a:ext cx="3398660" cy="1052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Valued transactions</a:t>
            </a:r>
          </a:p>
          <a:p>
            <a:pPr marL="285750" lvl="0" indent="-285750" defTabSz="914367">
              <a:buFont typeface="Arial" panose="020B0604020202020204" pitchFamily="34" charset="0"/>
              <a:buChar char="•"/>
              <a:defRPr/>
            </a:pPr>
            <a:r>
              <a:rPr lang="en-IN" sz="1400" dirty="0">
                <a:solidFill>
                  <a:srgbClr val="000000"/>
                </a:solidFill>
              </a:rPr>
              <a:t>Metering actions for billing</a:t>
            </a:r>
          </a:p>
          <a:p>
            <a:pPr marL="285750" lvl="0" indent="-285750" defTabSz="914367">
              <a:buFont typeface="Arial" panose="020B0604020202020204" pitchFamily="34" charset="0"/>
              <a:buChar char="•"/>
              <a:defRPr/>
            </a:pPr>
            <a:r>
              <a:rPr lang="en-IN" sz="1400" dirty="0">
                <a:solidFill>
                  <a:srgbClr val="000000"/>
                </a:solidFill>
              </a:rPr>
              <a:t>Events tracking e.g. violations for warranty management</a:t>
            </a:r>
          </a:p>
        </p:txBody>
      </p:sp>
      <p:sp>
        <p:nvSpPr>
          <p:cNvPr id="8" name="Rectangle 7">
            <a:extLst>
              <a:ext uri="{FF2B5EF4-FFF2-40B4-BE49-F238E27FC236}">
                <a16:creationId xmlns:a16="http://schemas.microsoft.com/office/drawing/2014/main" id="{405D24CD-BDAC-4EA5-9824-C00F2F18A096}"/>
              </a:ext>
            </a:extLst>
          </p:cNvPr>
          <p:cNvSpPr/>
          <p:nvPr/>
        </p:nvSpPr>
        <p:spPr bwMode="auto">
          <a:xfrm>
            <a:off x="4919895" y="5236632"/>
            <a:ext cx="3438638" cy="1268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Actions from insights</a:t>
            </a:r>
          </a:p>
          <a:p>
            <a:pPr marL="285750" lvl="0" indent="-285750" defTabSz="914367">
              <a:buFont typeface="Arial" panose="020B0604020202020204" pitchFamily="34" charset="0"/>
              <a:buChar char="•"/>
              <a:defRPr/>
            </a:pPr>
            <a:r>
              <a:rPr lang="en-IN" sz="1400" dirty="0">
                <a:solidFill>
                  <a:srgbClr val="000000"/>
                </a:solidFill>
              </a:rPr>
              <a:t>Safe actions from insights out of intelligent edge processing</a:t>
            </a:r>
          </a:p>
          <a:p>
            <a:pPr marL="285750" lvl="0" indent="-285750" defTabSz="914367">
              <a:buFont typeface="Arial" panose="020B0604020202020204" pitchFamily="34" charset="0"/>
              <a:buChar char="•"/>
              <a:defRPr/>
            </a:pPr>
            <a:r>
              <a:rPr lang="en-IN" sz="1400" dirty="0">
                <a:solidFill>
                  <a:srgbClr val="000000"/>
                </a:solidFill>
              </a:rPr>
              <a:t>Trustworthy I/O for command and control of critical infrastructure</a:t>
            </a:r>
          </a:p>
        </p:txBody>
      </p:sp>
      <p:grpSp>
        <p:nvGrpSpPr>
          <p:cNvPr id="41" name="Group 40">
            <a:extLst>
              <a:ext uri="{FF2B5EF4-FFF2-40B4-BE49-F238E27FC236}">
                <a16:creationId xmlns:a16="http://schemas.microsoft.com/office/drawing/2014/main" id="{092CC532-A8AB-4E81-9023-F1B82C51D874}"/>
              </a:ext>
            </a:extLst>
          </p:cNvPr>
          <p:cNvGrpSpPr/>
          <p:nvPr/>
        </p:nvGrpSpPr>
        <p:grpSpPr>
          <a:xfrm>
            <a:off x="8102713" y="4418992"/>
            <a:ext cx="830871" cy="830870"/>
            <a:chOff x="2874287" y="2420193"/>
            <a:chExt cx="935994" cy="935993"/>
          </a:xfrm>
        </p:grpSpPr>
        <p:sp>
          <p:nvSpPr>
            <p:cNvPr id="39" name="Oval 38">
              <a:extLst>
                <a:ext uri="{FF2B5EF4-FFF2-40B4-BE49-F238E27FC236}">
                  <a16:creationId xmlns:a16="http://schemas.microsoft.com/office/drawing/2014/main" id="{1F300535-2D34-471E-AAA2-731262609EF9}"/>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5A01F96B-21C2-493B-A067-7F9FD34D88B2}"/>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 name="Group 136">
            <a:extLst>
              <a:ext uri="{FF2B5EF4-FFF2-40B4-BE49-F238E27FC236}">
                <a16:creationId xmlns:a16="http://schemas.microsoft.com/office/drawing/2014/main" id="{82153041-69F3-4703-BCFE-450EF1A64719}"/>
              </a:ext>
            </a:extLst>
          </p:cNvPr>
          <p:cNvGrpSpPr>
            <a:grpSpLocks noChangeAspect="1"/>
          </p:cNvGrpSpPr>
          <p:nvPr/>
        </p:nvGrpSpPr>
        <p:grpSpPr bwMode="auto">
          <a:xfrm>
            <a:off x="8287425" y="4603444"/>
            <a:ext cx="461446" cy="461966"/>
            <a:chOff x="5091" y="3116"/>
            <a:chExt cx="886" cy="887"/>
          </a:xfrm>
          <a:solidFill>
            <a:schemeClr val="tx2"/>
          </a:solidFill>
        </p:grpSpPr>
        <p:sp>
          <p:nvSpPr>
            <p:cNvPr id="57" name="Freeform 137">
              <a:extLst>
                <a:ext uri="{FF2B5EF4-FFF2-40B4-BE49-F238E27FC236}">
                  <a16:creationId xmlns:a16="http://schemas.microsoft.com/office/drawing/2014/main" id="{DF0038A3-B979-403A-BC6C-8D375CF5DE99}"/>
                </a:ext>
              </a:extLst>
            </p:cNvPr>
            <p:cNvSpPr>
              <a:spLocks noEditPoints="1"/>
            </p:cNvSpPr>
            <p:nvPr/>
          </p:nvSpPr>
          <p:spPr bwMode="auto">
            <a:xfrm>
              <a:off x="5091" y="3116"/>
              <a:ext cx="886" cy="887"/>
            </a:xfrm>
            <a:custGeom>
              <a:avLst/>
              <a:gdLst>
                <a:gd name="T0" fmla="*/ 756 w 1536"/>
                <a:gd name="T1" fmla="*/ 0 h 1536"/>
                <a:gd name="T2" fmla="*/ 780 w 1536"/>
                <a:gd name="T3" fmla="*/ 0 h 1536"/>
                <a:gd name="T4" fmla="*/ 801 w 1536"/>
                <a:gd name="T5" fmla="*/ 126 h 1536"/>
                <a:gd name="T6" fmla="*/ 1407 w 1536"/>
                <a:gd name="T7" fmla="*/ 735 h 1536"/>
                <a:gd name="T8" fmla="*/ 1536 w 1536"/>
                <a:gd name="T9" fmla="*/ 756 h 1536"/>
                <a:gd name="T10" fmla="*/ 1536 w 1536"/>
                <a:gd name="T11" fmla="*/ 780 h 1536"/>
                <a:gd name="T12" fmla="*/ 1410 w 1536"/>
                <a:gd name="T13" fmla="*/ 801 h 1536"/>
                <a:gd name="T14" fmla="*/ 801 w 1536"/>
                <a:gd name="T15" fmla="*/ 1407 h 1536"/>
                <a:gd name="T16" fmla="*/ 780 w 1536"/>
                <a:gd name="T17" fmla="*/ 1536 h 1536"/>
                <a:gd name="T18" fmla="*/ 756 w 1536"/>
                <a:gd name="T19" fmla="*/ 1536 h 1536"/>
                <a:gd name="T20" fmla="*/ 735 w 1536"/>
                <a:gd name="T21" fmla="*/ 1410 h 1536"/>
                <a:gd name="T22" fmla="*/ 129 w 1536"/>
                <a:gd name="T23" fmla="*/ 801 h 1536"/>
                <a:gd name="T24" fmla="*/ 0 w 1536"/>
                <a:gd name="T25" fmla="*/ 780 h 1536"/>
                <a:gd name="T26" fmla="*/ 0 w 1536"/>
                <a:gd name="T27" fmla="*/ 756 h 1536"/>
                <a:gd name="T28" fmla="*/ 129 w 1536"/>
                <a:gd name="T29" fmla="*/ 735 h 1536"/>
                <a:gd name="T30" fmla="*/ 735 w 1536"/>
                <a:gd name="T31" fmla="*/ 129 h 1536"/>
                <a:gd name="T32" fmla="*/ 756 w 1536"/>
                <a:gd name="T33" fmla="*/ 0 h 1536"/>
                <a:gd name="T34" fmla="*/ 351 w 1536"/>
                <a:gd name="T35" fmla="*/ 372 h 1536"/>
                <a:gd name="T36" fmla="*/ 195 w 1536"/>
                <a:gd name="T37" fmla="*/ 735 h 1536"/>
                <a:gd name="T38" fmla="*/ 321 w 1536"/>
                <a:gd name="T39" fmla="*/ 735 h 1536"/>
                <a:gd name="T40" fmla="*/ 735 w 1536"/>
                <a:gd name="T41" fmla="*/ 321 h 1536"/>
                <a:gd name="T42" fmla="*/ 735 w 1536"/>
                <a:gd name="T43" fmla="*/ 195 h 1536"/>
                <a:gd name="T44" fmla="*/ 351 w 1536"/>
                <a:gd name="T45" fmla="*/ 372 h 1536"/>
                <a:gd name="T46" fmla="*/ 804 w 1536"/>
                <a:gd name="T47" fmla="*/ 195 h 1536"/>
                <a:gd name="T48" fmla="*/ 801 w 1536"/>
                <a:gd name="T49" fmla="*/ 321 h 1536"/>
                <a:gd name="T50" fmla="*/ 1215 w 1536"/>
                <a:gd name="T51" fmla="*/ 735 h 1536"/>
                <a:gd name="T52" fmla="*/ 1341 w 1536"/>
                <a:gd name="T53" fmla="*/ 735 h 1536"/>
                <a:gd name="T54" fmla="*/ 804 w 1536"/>
                <a:gd name="T55" fmla="*/ 195 h 1536"/>
                <a:gd name="T56" fmla="*/ 387 w 1536"/>
                <a:gd name="T57" fmla="*/ 735 h 1536"/>
                <a:gd name="T58" fmla="*/ 513 w 1536"/>
                <a:gd name="T59" fmla="*/ 768 h 1536"/>
                <a:gd name="T60" fmla="*/ 387 w 1536"/>
                <a:gd name="T61" fmla="*/ 801 h 1536"/>
                <a:gd name="T62" fmla="*/ 735 w 1536"/>
                <a:gd name="T63" fmla="*/ 1149 h 1536"/>
                <a:gd name="T64" fmla="*/ 771 w 1536"/>
                <a:gd name="T65" fmla="*/ 1023 h 1536"/>
                <a:gd name="T66" fmla="*/ 801 w 1536"/>
                <a:gd name="T67" fmla="*/ 1149 h 1536"/>
                <a:gd name="T68" fmla="*/ 1149 w 1536"/>
                <a:gd name="T69" fmla="*/ 801 h 1536"/>
                <a:gd name="T70" fmla="*/ 1023 w 1536"/>
                <a:gd name="T71" fmla="*/ 765 h 1536"/>
                <a:gd name="T72" fmla="*/ 1149 w 1536"/>
                <a:gd name="T73" fmla="*/ 735 h 1536"/>
                <a:gd name="T74" fmla="*/ 801 w 1536"/>
                <a:gd name="T75" fmla="*/ 387 h 1536"/>
                <a:gd name="T76" fmla="*/ 765 w 1536"/>
                <a:gd name="T77" fmla="*/ 513 h 1536"/>
                <a:gd name="T78" fmla="*/ 729 w 1536"/>
                <a:gd name="T79" fmla="*/ 387 h 1536"/>
                <a:gd name="T80" fmla="*/ 387 w 1536"/>
                <a:gd name="T81" fmla="*/ 735 h 1536"/>
                <a:gd name="T82" fmla="*/ 198 w 1536"/>
                <a:gd name="T83" fmla="*/ 801 h 1536"/>
                <a:gd name="T84" fmla="*/ 195 w 1536"/>
                <a:gd name="T85" fmla="*/ 810 h 1536"/>
                <a:gd name="T86" fmla="*/ 735 w 1536"/>
                <a:gd name="T87" fmla="*/ 1341 h 1536"/>
                <a:gd name="T88" fmla="*/ 735 w 1536"/>
                <a:gd name="T89" fmla="*/ 1215 h 1536"/>
                <a:gd name="T90" fmla="*/ 321 w 1536"/>
                <a:gd name="T91" fmla="*/ 801 h 1536"/>
                <a:gd name="T92" fmla="*/ 198 w 1536"/>
                <a:gd name="T93" fmla="*/ 801 h 1536"/>
                <a:gd name="T94" fmla="*/ 1218 w 1536"/>
                <a:gd name="T95" fmla="*/ 801 h 1536"/>
                <a:gd name="T96" fmla="*/ 801 w 1536"/>
                <a:gd name="T97" fmla="*/ 1215 h 1536"/>
                <a:gd name="T98" fmla="*/ 801 w 1536"/>
                <a:gd name="T99" fmla="*/ 1341 h 1536"/>
                <a:gd name="T100" fmla="*/ 1341 w 1536"/>
                <a:gd name="T101" fmla="*/ 801 h 1536"/>
                <a:gd name="T102" fmla="*/ 1218 w 1536"/>
                <a:gd name="T103" fmla="*/ 80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6" h="1536">
                  <a:moveTo>
                    <a:pt x="756" y="0"/>
                  </a:moveTo>
                  <a:cubicBezTo>
                    <a:pt x="764" y="0"/>
                    <a:pt x="772" y="0"/>
                    <a:pt x="780" y="0"/>
                  </a:cubicBezTo>
                  <a:cubicBezTo>
                    <a:pt x="814" y="15"/>
                    <a:pt x="797" y="81"/>
                    <a:pt x="801" y="126"/>
                  </a:cubicBezTo>
                  <a:cubicBezTo>
                    <a:pt x="1157" y="174"/>
                    <a:pt x="1365" y="372"/>
                    <a:pt x="1407" y="735"/>
                  </a:cubicBezTo>
                  <a:cubicBezTo>
                    <a:pt x="1452" y="739"/>
                    <a:pt x="1521" y="721"/>
                    <a:pt x="1536" y="756"/>
                  </a:cubicBezTo>
                  <a:cubicBezTo>
                    <a:pt x="1536" y="764"/>
                    <a:pt x="1536" y="772"/>
                    <a:pt x="1536" y="780"/>
                  </a:cubicBezTo>
                  <a:cubicBezTo>
                    <a:pt x="1521" y="814"/>
                    <a:pt x="1455" y="797"/>
                    <a:pt x="1410" y="801"/>
                  </a:cubicBezTo>
                  <a:cubicBezTo>
                    <a:pt x="1361" y="1157"/>
                    <a:pt x="1164" y="1365"/>
                    <a:pt x="801" y="1407"/>
                  </a:cubicBezTo>
                  <a:cubicBezTo>
                    <a:pt x="796" y="1452"/>
                    <a:pt x="814" y="1520"/>
                    <a:pt x="780" y="1536"/>
                  </a:cubicBezTo>
                  <a:cubicBezTo>
                    <a:pt x="772" y="1536"/>
                    <a:pt x="764" y="1536"/>
                    <a:pt x="756" y="1536"/>
                  </a:cubicBezTo>
                  <a:cubicBezTo>
                    <a:pt x="721" y="1521"/>
                    <a:pt x="739" y="1454"/>
                    <a:pt x="735" y="1410"/>
                  </a:cubicBezTo>
                  <a:cubicBezTo>
                    <a:pt x="379" y="1361"/>
                    <a:pt x="170" y="1164"/>
                    <a:pt x="129" y="801"/>
                  </a:cubicBezTo>
                  <a:cubicBezTo>
                    <a:pt x="83" y="796"/>
                    <a:pt x="15" y="814"/>
                    <a:pt x="0" y="780"/>
                  </a:cubicBezTo>
                  <a:cubicBezTo>
                    <a:pt x="0" y="772"/>
                    <a:pt x="0" y="764"/>
                    <a:pt x="0" y="756"/>
                  </a:cubicBezTo>
                  <a:cubicBezTo>
                    <a:pt x="15" y="721"/>
                    <a:pt x="83" y="739"/>
                    <a:pt x="129" y="735"/>
                  </a:cubicBezTo>
                  <a:cubicBezTo>
                    <a:pt x="172" y="374"/>
                    <a:pt x="374" y="172"/>
                    <a:pt x="735" y="129"/>
                  </a:cubicBezTo>
                  <a:cubicBezTo>
                    <a:pt x="739" y="83"/>
                    <a:pt x="721" y="15"/>
                    <a:pt x="756" y="0"/>
                  </a:cubicBezTo>
                  <a:close/>
                  <a:moveTo>
                    <a:pt x="351" y="372"/>
                  </a:moveTo>
                  <a:cubicBezTo>
                    <a:pt x="267" y="461"/>
                    <a:pt x="201" y="582"/>
                    <a:pt x="195" y="735"/>
                  </a:cubicBezTo>
                  <a:cubicBezTo>
                    <a:pt x="237" y="735"/>
                    <a:pt x="279" y="735"/>
                    <a:pt x="321" y="735"/>
                  </a:cubicBezTo>
                  <a:cubicBezTo>
                    <a:pt x="354" y="492"/>
                    <a:pt x="492" y="354"/>
                    <a:pt x="735" y="321"/>
                  </a:cubicBezTo>
                  <a:cubicBezTo>
                    <a:pt x="735" y="279"/>
                    <a:pt x="735" y="237"/>
                    <a:pt x="735" y="195"/>
                  </a:cubicBezTo>
                  <a:cubicBezTo>
                    <a:pt x="565" y="205"/>
                    <a:pt x="440" y="276"/>
                    <a:pt x="351" y="372"/>
                  </a:cubicBezTo>
                  <a:close/>
                  <a:moveTo>
                    <a:pt x="804" y="195"/>
                  </a:moveTo>
                  <a:cubicBezTo>
                    <a:pt x="797" y="231"/>
                    <a:pt x="803" y="280"/>
                    <a:pt x="801" y="321"/>
                  </a:cubicBezTo>
                  <a:cubicBezTo>
                    <a:pt x="1044" y="354"/>
                    <a:pt x="1181" y="492"/>
                    <a:pt x="1215" y="735"/>
                  </a:cubicBezTo>
                  <a:cubicBezTo>
                    <a:pt x="1257" y="735"/>
                    <a:pt x="1299" y="735"/>
                    <a:pt x="1341" y="735"/>
                  </a:cubicBezTo>
                  <a:cubicBezTo>
                    <a:pt x="1303" y="414"/>
                    <a:pt x="1123" y="235"/>
                    <a:pt x="804" y="195"/>
                  </a:cubicBezTo>
                  <a:close/>
                  <a:moveTo>
                    <a:pt x="387" y="735"/>
                  </a:moveTo>
                  <a:cubicBezTo>
                    <a:pt x="441" y="738"/>
                    <a:pt x="513" y="720"/>
                    <a:pt x="513" y="768"/>
                  </a:cubicBezTo>
                  <a:cubicBezTo>
                    <a:pt x="513" y="815"/>
                    <a:pt x="441" y="798"/>
                    <a:pt x="387" y="801"/>
                  </a:cubicBezTo>
                  <a:cubicBezTo>
                    <a:pt x="415" y="1004"/>
                    <a:pt x="531" y="1120"/>
                    <a:pt x="735" y="1149"/>
                  </a:cubicBezTo>
                  <a:cubicBezTo>
                    <a:pt x="737" y="1092"/>
                    <a:pt x="721" y="1019"/>
                    <a:pt x="771" y="1023"/>
                  </a:cubicBezTo>
                  <a:cubicBezTo>
                    <a:pt x="816" y="1026"/>
                    <a:pt x="797" y="1097"/>
                    <a:pt x="801" y="1149"/>
                  </a:cubicBezTo>
                  <a:cubicBezTo>
                    <a:pt x="1004" y="1120"/>
                    <a:pt x="1120" y="1004"/>
                    <a:pt x="1149" y="801"/>
                  </a:cubicBezTo>
                  <a:cubicBezTo>
                    <a:pt x="1092" y="798"/>
                    <a:pt x="1019" y="815"/>
                    <a:pt x="1023" y="765"/>
                  </a:cubicBezTo>
                  <a:cubicBezTo>
                    <a:pt x="1026" y="720"/>
                    <a:pt x="1097" y="739"/>
                    <a:pt x="1149" y="735"/>
                  </a:cubicBezTo>
                  <a:cubicBezTo>
                    <a:pt x="1120" y="531"/>
                    <a:pt x="1004" y="415"/>
                    <a:pt x="801" y="387"/>
                  </a:cubicBezTo>
                  <a:cubicBezTo>
                    <a:pt x="798" y="443"/>
                    <a:pt x="815" y="516"/>
                    <a:pt x="765" y="513"/>
                  </a:cubicBezTo>
                  <a:cubicBezTo>
                    <a:pt x="714" y="509"/>
                    <a:pt x="747" y="429"/>
                    <a:pt x="729" y="387"/>
                  </a:cubicBezTo>
                  <a:cubicBezTo>
                    <a:pt x="531" y="419"/>
                    <a:pt x="414" y="532"/>
                    <a:pt x="387" y="735"/>
                  </a:cubicBezTo>
                  <a:close/>
                  <a:moveTo>
                    <a:pt x="198" y="801"/>
                  </a:moveTo>
                  <a:cubicBezTo>
                    <a:pt x="194" y="801"/>
                    <a:pt x="194" y="805"/>
                    <a:pt x="195" y="810"/>
                  </a:cubicBezTo>
                  <a:cubicBezTo>
                    <a:pt x="238" y="1124"/>
                    <a:pt x="415" y="1303"/>
                    <a:pt x="735" y="1341"/>
                  </a:cubicBezTo>
                  <a:cubicBezTo>
                    <a:pt x="735" y="1299"/>
                    <a:pt x="735" y="1257"/>
                    <a:pt x="735" y="1215"/>
                  </a:cubicBezTo>
                  <a:cubicBezTo>
                    <a:pt x="492" y="1181"/>
                    <a:pt x="354" y="1044"/>
                    <a:pt x="321" y="801"/>
                  </a:cubicBezTo>
                  <a:cubicBezTo>
                    <a:pt x="280" y="801"/>
                    <a:pt x="239" y="801"/>
                    <a:pt x="198" y="801"/>
                  </a:cubicBezTo>
                  <a:close/>
                  <a:moveTo>
                    <a:pt x="1218" y="801"/>
                  </a:moveTo>
                  <a:cubicBezTo>
                    <a:pt x="1179" y="1039"/>
                    <a:pt x="1046" y="1183"/>
                    <a:pt x="801" y="1215"/>
                  </a:cubicBezTo>
                  <a:cubicBezTo>
                    <a:pt x="801" y="1257"/>
                    <a:pt x="801" y="1299"/>
                    <a:pt x="801" y="1341"/>
                  </a:cubicBezTo>
                  <a:cubicBezTo>
                    <a:pt x="1120" y="1304"/>
                    <a:pt x="1305" y="1118"/>
                    <a:pt x="1341" y="801"/>
                  </a:cubicBezTo>
                  <a:cubicBezTo>
                    <a:pt x="1300" y="801"/>
                    <a:pt x="1259" y="801"/>
                    <a:pt x="1218" y="8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38">
              <a:extLst>
                <a:ext uri="{FF2B5EF4-FFF2-40B4-BE49-F238E27FC236}">
                  <a16:creationId xmlns:a16="http://schemas.microsoft.com/office/drawing/2014/main" id="{020C7293-D2FB-450C-89E6-3069D96A97C4}"/>
                </a:ext>
              </a:extLst>
            </p:cNvPr>
            <p:cNvSpPr>
              <a:spLocks noEditPoints="1"/>
            </p:cNvSpPr>
            <p:nvPr/>
          </p:nvSpPr>
          <p:spPr bwMode="auto">
            <a:xfrm>
              <a:off x="5453" y="3491"/>
              <a:ext cx="156" cy="137"/>
            </a:xfrm>
            <a:custGeom>
              <a:avLst/>
              <a:gdLst>
                <a:gd name="T0" fmla="*/ 118 w 270"/>
                <a:gd name="T1" fmla="*/ 27 h 238"/>
                <a:gd name="T2" fmla="*/ 160 w 270"/>
                <a:gd name="T3" fmla="*/ 216 h 238"/>
                <a:gd name="T4" fmla="*/ 118 w 270"/>
                <a:gd name="T5" fmla="*/ 27 h 238"/>
                <a:gd name="T6" fmla="*/ 109 w 270"/>
                <a:gd name="T7" fmla="*/ 114 h 238"/>
                <a:gd name="T8" fmla="*/ 169 w 270"/>
                <a:gd name="T9" fmla="*/ 108 h 238"/>
                <a:gd name="T10" fmla="*/ 127 w 270"/>
                <a:gd name="T11" fmla="*/ 93 h 238"/>
                <a:gd name="T12" fmla="*/ 109 w 270"/>
                <a:gd name="T13" fmla="*/ 114 h 238"/>
              </a:gdLst>
              <a:ahLst/>
              <a:cxnLst>
                <a:cxn ang="0">
                  <a:pos x="T0" y="T1"/>
                </a:cxn>
                <a:cxn ang="0">
                  <a:pos x="T2" y="T3"/>
                </a:cxn>
                <a:cxn ang="0">
                  <a:pos x="T4" y="T5"/>
                </a:cxn>
                <a:cxn ang="0">
                  <a:pos x="T6" y="T7"/>
                </a:cxn>
                <a:cxn ang="0">
                  <a:pos x="T8" y="T9"/>
                </a:cxn>
                <a:cxn ang="0">
                  <a:pos x="T10" y="T11"/>
                </a:cxn>
                <a:cxn ang="0">
                  <a:pos x="T12" y="T13"/>
                </a:cxn>
              </a:cxnLst>
              <a:rect l="0" t="0" r="r" b="b"/>
              <a:pathLst>
                <a:path w="270" h="238">
                  <a:moveTo>
                    <a:pt x="118" y="27"/>
                  </a:moveTo>
                  <a:cubicBezTo>
                    <a:pt x="252" y="0"/>
                    <a:pt x="270" y="197"/>
                    <a:pt x="160" y="216"/>
                  </a:cubicBezTo>
                  <a:cubicBezTo>
                    <a:pt x="33" y="238"/>
                    <a:pt x="0" y="51"/>
                    <a:pt x="118" y="27"/>
                  </a:cubicBezTo>
                  <a:close/>
                  <a:moveTo>
                    <a:pt x="109" y="114"/>
                  </a:moveTo>
                  <a:cubicBezTo>
                    <a:pt x="101" y="169"/>
                    <a:pt x="183" y="157"/>
                    <a:pt x="169" y="108"/>
                  </a:cubicBezTo>
                  <a:cubicBezTo>
                    <a:pt x="164" y="91"/>
                    <a:pt x="145" y="86"/>
                    <a:pt x="127" y="93"/>
                  </a:cubicBezTo>
                  <a:cubicBezTo>
                    <a:pt x="112" y="99"/>
                    <a:pt x="110" y="108"/>
                    <a:pt x="109"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95B3D6BB-6128-4D97-B2D3-8F925C1012CD}"/>
              </a:ext>
            </a:extLst>
          </p:cNvPr>
          <p:cNvGrpSpPr/>
          <p:nvPr/>
        </p:nvGrpSpPr>
        <p:grpSpPr>
          <a:xfrm>
            <a:off x="4516926" y="4370630"/>
            <a:ext cx="830871" cy="830870"/>
            <a:chOff x="8689366" y="2258894"/>
            <a:chExt cx="830871" cy="830870"/>
          </a:xfrm>
        </p:grpSpPr>
        <p:grpSp>
          <p:nvGrpSpPr>
            <p:cNvPr id="70" name="Group 69">
              <a:extLst>
                <a:ext uri="{FF2B5EF4-FFF2-40B4-BE49-F238E27FC236}">
                  <a16:creationId xmlns:a16="http://schemas.microsoft.com/office/drawing/2014/main" id="{FE074C94-3FD8-4BF9-B8FD-7427E1A46FFF}"/>
                </a:ext>
              </a:extLst>
            </p:cNvPr>
            <p:cNvGrpSpPr/>
            <p:nvPr/>
          </p:nvGrpSpPr>
          <p:grpSpPr>
            <a:xfrm>
              <a:off x="8689366" y="2258894"/>
              <a:ext cx="830871" cy="830870"/>
              <a:chOff x="2874287" y="2420193"/>
              <a:chExt cx="935994" cy="935993"/>
            </a:xfrm>
          </p:grpSpPr>
          <p:sp>
            <p:nvSpPr>
              <p:cNvPr id="68" name="Oval 67">
                <a:extLst>
                  <a:ext uri="{FF2B5EF4-FFF2-40B4-BE49-F238E27FC236}">
                    <a16:creationId xmlns:a16="http://schemas.microsoft.com/office/drawing/2014/main" id="{739FCA5E-794E-49DF-B151-24FF86F0BC87}"/>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Oval 68">
                <a:extLst>
                  <a:ext uri="{FF2B5EF4-FFF2-40B4-BE49-F238E27FC236}">
                    <a16:creationId xmlns:a16="http://schemas.microsoft.com/office/drawing/2014/main" id="{9D0E56DE-7D48-474E-8446-412B51760552}"/>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D27900C9-0EDE-47E4-B5CA-B8BFB82C7539}"/>
                </a:ext>
              </a:extLst>
            </p:cNvPr>
            <p:cNvGrpSpPr/>
            <p:nvPr/>
          </p:nvGrpSpPr>
          <p:grpSpPr>
            <a:xfrm>
              <a:off x="8899290" y="2483977"/>
              <a:ext cx="411019" cy="385660"/>
              <a:chOff x="11818938" y="2711450"/>
              <a:chExt cx="1235075" cy="1158875"/>
            </a:xfrm>
            <a:solidFill>
              <a:srgbClr val="274B47"/>
            </a:solidFill>
          </p:grpSpPr>
          <p:sp>
            <p:nvSpPr>
              <p:cNvPr id="84" name="Freeform 5">
                <a:extLst>
                  <a:ext uri="{FF2B5EF4-FFF2-40B4-BE49-F238E27FC236}">
                    <a16:creationId xmlns:a16="http://schemas.microsoft.com/office/drawing/2014/main" id="{247EC27E-9122-4DF4-90F9-A6B2B0E3FF3A}"/>
                  </a:ext>
                </a:extLst>
              </p:cNvPr>
              <p:cNvSpPr>
                <a:spLocks noEditPoints="1"/>
              </p:cNvSpPr>
              <p:nvPr/>
            </p:nvSpPr>
            <p:spPr bwMode="auto">
              <a:xfrm>
                <a:off x="12218988" y="3076575"/>
                <a:ext cx="423863" cy="431800"/>
              </a:xfrm>
              <a:custGeom>
                <a:avLst/>
                <a:gdLst>
                  <a:gd name="T0" fmla="*/ 72 w 117"/>
                  <a:gd name="T1" fmla="*/ 115 h 119"/>
                  <a:gd name="T2" fmla="*/ 80 w 117"/>
                  <a:gd name="T3" fmla="*/ 115 h 119"/>
                  <a:gd name="T4" fmla="*/ 89 w 117"/>
                  <a:gd name="T5" fmla="*/ 101 h 119"/>
                  <a:gd name="T6" fmla="*/ 100 w 117"/>
                  <a:gd name="T7" fmla="*/ 81 h 119"/>
                  <a:gd name="T8" fmla="*/ 117 w 117"/>
                  <a:gd name="T9" fmla="*/ 77 h 119"/>
                  <a:gd name="T10" fmla="*/ 100 w 117"/>
                  <a:gd name="T11" fmla="*/ 73 h 119"/>
                  <a:gd name="T12" fmla="*/ 113 w 117"/>
                  <a:gd name="T13" fmla="*/ 63 h 119"/>
                  <a:gd name="T14" fmla="*/ 113 w 117"/>
                  <a:gd name="T15" fmla="*/ 55 h 119"/>
                  <a:gd name="T16" fmla="*/ 100 w 117"/>
                  <a:gd name="T17" fmla="*/ 46 h 119"/>
                  <a:gd name="T18" fmla="*/ 117 w 117"/>
                  <a:gd name="T19" fmla="*/ 42 h 119"/>
                  <a:gd name="T20" fmla="*/ 100 w 117"/>
                  <a:gd name="T21" fmla="*/ 38 h 119"/>
                  <a:gd name="T22" fmla="*/ 89 w 117"/>
                  <a:gd name="T23" fmla="*/ 18 h 119"/>
                  <a:gd name="T24" fmla="*/ 80 w 117"/>
                  <a:gd name="T25" fmla="*/ 4 h 119"/>
                  <a:gd name="T26" fmla="*/ 72 w 117"/>
                  <a:gd name="T27" fmla="*/ 4 h 119"/>
                  <a:gd name="T28" fmla="*/ 63 w 117"/>
                  <a:gd name="T29" fmla="*/ 18 h 119"/>
                  <a:gd name="T30" fmla="*/ 59 w 117"/>
                  <a:gd name="T31" fmla="*/ 0 h 119"/>
                  <a:gd name="T32" fmla="*/ 55 w 117"/>
                  <a:gd name="T33" fmla="*/ 18 h 119"/>
                  <a:gd name="T34" fmla="*/ 46 w 117"/>
                  <a:gd name="T35" fmla="*/ 4 h 119"/>
                  <a:gd name="T36" fmla="*/ 38 w 117"/>
                  <a:gd name="T37" fmla="*/ 4 h 119"/>
                  <a:gd name="T38" fmla="*/ 28 w 117"/>
                  <a:gd name="T39" fmla="*/ 18 h 119"/>
                  <a:gd name="T40" fmla="*/ 18 w 117"/>
                  <a:gd name="T41" fmla="*/ 40 h 119"/>
                  <a:gd name="T42" fmla="*/ 0 w 117"/>
                  <a:gd name="T43" fmla="*/ 44 h 119"/>
                  <a:gd name="T44" fmla="*/ 18 w 117"/>
                  <a:gd name="T45" fmla="*/ 48 h 119"/>
                  <a:gd name="T46" fmla="*/ 4 w 117"/>
                  <a:gd name="T47" fmla="*/ 58 h 119"/>
                  <a:gd name="T48" fmla="*/ 4 w 117"/>
                  <a:gd name="T49" fmla="*/ 66 h 119"/>
                  <a:gd name="T50" fmla="*/ 18 w 117"/>
                  <a:gd name="T51" fmla="*/ 75 h 119"/>
                  <a:gd name="T52" fmla="*/ 0 w 117"/>
                  <a:gd name="T53" fmla="*/ 79 h 119"/>
                  <a:gd name="T54" fmla="*/ 18 w 117"/>
                  <a:gd name="T55" fmla="*/ 83 h 119"/>
                  <a:gd name="T56" fmla="*/ 28 w 117"/>
                  <a:gd name="T57" fmla="*/ 101 h 119"/>
                  <a:gd name="T58" fmla="*/ 38 w 117"/>
                  <a:gd name="T59" fmla="*/ 115 h 119"/>
                  <a:gd name="T60" fmla="*/ 46 w 117"/>
                  <a:gd name="T61" fmla="*/ 115 h 119"/>
                  <a:gd name="T62" fmla="*/ 55 w 117"/>
                  <a:gd name="T63" fmla="*/ 101 h 119"/>
                  <a:gd name="T64" fmla="*/ 59 w 117"/>
                  <a:gd name="T65" fmla="*/ 119 h 119"/>
                  <a:gd name="T66" fmla="*/ 63 w 117"/>
                  <a:gd name="T67" fmla="*/ 101 h 119"/>
                  <a:gd name="T68" fmla="*/ 26 w 117"/>
                  <a:gd name="T69" fmla="*/ 90 h 119"/>
                  <a:gd name="T70" fmla="*/ 28 w 117"/>
                  <a:gd name="T71" fmla="*/ 26 h 119"/>
                  <a:gd name="T72" fmla="*/ 92 w 117"/>
                  <a:gd name="T73" fmla="*/ 29 h 119"/>
                  <a:gd name="T74" fmla="*/ 89 w 117"/>
                  <a:gd name="T75" fmla="*/ 93 h 119"/>
                  <a:gd name="T76" fmla="*/ 26 w 117"/>
                  <a:gd name="T77"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119">
                    <a:moveTo>
                      <a:pt x="72" y="101"/>
                    </a:moveTo>
                    <a:cubicBezTo>
                      <a:pt x="72" y="115"/>
                      <a:pt x="72" y="115"/>
                      <a:pt x="72" y="115"/>
                    </a:cubicBezTo>
                    <a:cubicBezTo>
                      <a:pt x="72" y="117"/>
                      <a:pt x="74" y="119"/>
                      <a:pt x="76" y="119"/>
                    </a:cubicBezTo>
                    <a:cubicBezTo>
                      <a:pt x="78" y="119"/>
                      <a:pt x="80" y="117"/>
                      <a:pt x="80" y="115"/>
                    </a:cubicBezTo>
                    <a:cubicBezTo>
                      <a:pt x="80" y="101"/>
                      <a:pt x="80" y="101"/>
                      <a:pt x="80" y="101"/>
                    </a:cubicBezTo>
                    <a:cubicBezTo>
                      <a:pt x="89" y="101"/>
                      <a:pt x="89" y="101"/>
                      <a:pt x="89" y="101"/>
                    </a:cubicBezTo>
                    <a:cubicBezTo>
                      <a:pt x="95" y="101"/>
                      <a:pt x="100" y="96"/>
                      <a:pt x="100" y="90"/>
                    </a:cubicBezTo>
                    <a:cubicBezTo>
                      <a:pt x="100" y="81"/>
                      <a:pt x="100" y="81"/>
                      <a:pt x="100" y="81"/>
                    </a:cubicBezTo>
                    <a:cubicBezTo>
                      <a:pt x="113" y="81"/>
                      <a:pt x="113" y="81"/>
                      <a:pt x="113" y="81"/>
                    </a:cubicBezTo>
                    <a:cubicBezTo>
                      <a:pt x="116" y="81"/>
                      <a:pt x="117" y="79"/>
                      <a:pt x="117" y="77"/>
                    </a:cubicBezTo>
                    <a:cubicBezTo>
                      <a:pt x="117" y="74"/>
                      <a:pt x="116" y="73"/>
                      <a:pt x="113" y="73"/>
                    </a:cubicBezTo>
                    <a:cubicBezTo>
                      <a:pt x="100" y="73"/>
                      <a:pt x="100" y="73"/>
                      <a:pt x="100" y="73"/>
                    </a:cubicBezTo>
                    <a:cubicBezTo>
                      <a:pt x="100" y="63"/>
                      <a:pt x="100" y="63"/>
                      <a:pt x="100" y="63"/>
                    </a:cubicBezTo>
                    <a:cubicBezTo>
                      <a:pt x="113" y="63"/>
                      <a:pt x="113" y="63"/>
                      <a:pt x="113" y="63"/>
                    </a:cubicBezTo>
                    <a:cubicBezTo>
                      <a:pt x="116" y="63"/>
                      <a:pt x="117" y="62"/>
                      <a:pt x="117" y="59"/>
                    </a:cubicBezTo>
                    <a:cubicBezTo>
                      <a:pt x="117" y="57"/>
                      <a:pt x="116" y="55"/>
                      <a:pt x="113" y="55"/>
                    </a:cubicBezTo>
                    <a:cubicBezTo>
                      <a:pt x="100" y="55"/>
                      <a:pt x="100" y="55"/>
                      <a:pt x="100" y="55"/>
                    </a:cubicBezTo>
                    <a:cubicBezTo>
                      <a:pt x="100" y="46"/>
                      <a:pt x="100" y="46"/>
                      <a:pt x="100" y="46"/>
                    </a:cubicBezTo>
                    <a:cubicBezTo>
                      <a:pt x="113" y="46"/>
                      <a:pt x="113" y="46"/>
                      <a:pt x="113" y="46"/>
                    </a:cubicBezTo>
                    <a:cubicBezTo>
                      <a:pt x="116" y="46"/>
                      <a:pt x="117" y="44"/>
                      <a:pt x="117" y="42"/>
                    </a:cubicBezTo>
                    <a:cubicBezTo>
                      <a:pt x="117" y="40"/>
                      <a:pt x="116" y="38"/>
                      <a:pt x="113" y="38"/>
                    </a:cubicBezTo>
                    <a:cubicBezTo>
                      <a:pt x="100" y="38"/>
                      <a:pt x="100" y="38"/>
                      <a:pt x="100" y="38"/>
                    </a:cubicBezTo>
                    <a:cubicBezTo>
                      <a:pt x="100" y="29"/>
                      <a:pt x="100" y="29"/>
                      <a:pt x="100" y="29"/>
                    </a:cubicBezTo>
                    <a:cubicBezTo>
                      <a:pt x="100" y="23"/>
                      <a:pt x="95" y="18"/>
                      <a:pt x="89" y="18"/>
                    </a:cubicBezTo>
                    <a:cubicBezTo>
                      <a:pt x="80" y="18"/>
                      <a:pt x="80" y="18"/>
                      <a:pt x="80" y="18"/>
                    </a:cubicBezTo>
                    <a:cubicBezTo>
                      <a:pt x="80" y="4"/>
                      <a:pt x="80" y="4"/>
                      <a:pt x="80" y="4"/>
                    </a:cubicBezTo>
                    <a:cubicBezTo>
                      <a:pt x="80" y="2"/>
                      <a:pt x="78" y="0"/>
                      <a:pt x="76" y="0"/>
                    </a:cubicBezTo>
                    <a:cubicBezTo>
                      <a:pt x="74" y="0"/>
                      <a:pt x="72" y="2"/>
                      <a:pt x="72" y="4"/>
                    </a:cubicBezTo>
                    <a:cubicBezTo>
                      <a:pt x="72" y="18"/>
                      <a:pt x="72" y="18"/>
                      <a:pt x="72" y="18"/>
                    </a:cubicBezTo>
                    <a:cubicBezTo>
                      <a:pt x="63" y="18"/>
                      <a:pt x="63" y="18"/>
                      <a:pt x="63" y="18"/>
                    </a:cubicBezTo>
                    <a:cubicBezTo>
                      <a:pt x="63" y="4"/>
                      <a:pt x="63" y="4"/>
                      <a:pt x="63" y="4"/>
                    </a:cubicBezTo>
                    <a:cubicBezTo>
                      <a:pt x="63" y="2"/>
                      <a:pt x="61" y="0"/>
                      <a:pt x="59" y="0"/>
                    </a:cubicBezTo>
                    <a:cubicBezTo>
                      <a:pt x="57" y="0"/>
                      <a:pt x="55" y="2"/>
                      <a:pt x="55" y="4"/>
                    </a:cubicBezTo>
                    <a:cubicBezTo>
                      <a:pt x="55" y="18"/>
                      <a:pt x="55" y="18"/>
                      <a:pt x="55" y="18"/>
                    </a:cubicBezTo>
                    <a:cubicBezTo>
                      <a:pt x="46" y="18"/>
                      <a:pt x="46" y="18"/>
                      <a:pt x="46" y="18"/>
                    </a:cubicBezTo>
                    <a:cubicBezTo>
                      <a:pt x="46" y="4"/>
                      <a:pt x="46" y="4"/>
                      <a:pt x="46" y="4"/>
                    </a:cubicBezTo>
                    <a:cubicBezTo>
                      <a:pt x="46" y="2"/>
                      <a:pt x="44" y="0"/>
                      <a:pt x="42" y="0"/>
                    </a:cubicBezTo>
                    <a:cubicBezTo>
                      <a:pt x="40" y="0"/>
                      <a:pt x="38" y="2"/>
                      <a:pt x="38" y="4"/>
                    </a:cubicBezTo>
                    <a:cubicBezTo>
                      <a:pt x="38" y="18"/>
                      <a:pt x="38" y="18"/>
                      <a:pt x="38" y="18"/>
                    </a:cubicBezTo>
                    <a:cubicBezTo>
                      <a:pt x="28" y="18"/>
                      <a:pt x="28" y="18"/>
                      <a:pt x="28" y="18"/>
                    </a:cubicBezTo>
                    <a:cubicBezTo>
                      <a:pt x="22" y="18"/>
                      <a:pt x="18" y="23"/>
                      <a:pt x="18" y="29"/>
                    </a:cubicBezTo>
                    <a:cubicBezTo>
                      <a:pt x="18" y="40"/>
                      <a:pt x="18" y="40"/>
                      <a:pt x="18" y="40"/>
                    </a:cubicBezTo>
                    <a:cubicBezTo>
                      <a:pt x="4" y="40"/>
                      <a:pt x="4" y="40"/>
                      <a:pt x="4" y="40"/>
                    </a:cubicBezTo>
                    <a:cubicBezTo>
                      <a:pt x="2" y="40"/>
                      <a:pt x="0" y="42"/>
                      <a:pt x="0" y="44"/>
                    </a:cubicBezTo>
                    <a:cubicBezTo>
                      <a:pt x="0" y="47"/>
                      <a:pt x="2" y="48"/>
                      <a:pt x="4" y="48"/>
                    </a:cubicBezTo>
                    <a:cubicBezTo>
                      <a:pt x="18" y="48"/>
                      <a:pt x="18" y="48"/>
                      <a:pt x="18" y="48"/>
                    </a:cubicBezTo>
                    <a:cubicBezTo>
                      <a:pt x="18" y="58"/>
                      <a:pt x="18" y="58"/>
                      <a:pt x="18" y="58"/>
                    </a:cubicBezTo>
                    <a:cubicBezTo>
                      <a:pt x="4" y="58"/>
                      <a:pt x="4" y="58"/>
                      <a:pt x="4" y="58"/>
                    </a:cubicBezTo>
                    <a:cubicBezTo>
                      <a:pt x="2" y="58"/>
                      <a:pt x="0" y="59"/>
                      <a:pt x="0" y="62"/>
                    </a:cubicBezTo>
                    <a:cubicBezTo>
                      <a:pt x="0" y="64"/>
                      <a:pt x="2" y="66"/>
                      <a:pt x="4" y="66"/>
                    </a:cubicBezTo>
                    <a:cubicBezTo>
                      <a:pt x="18" y="66"/>
                      <a:pt x="18" y="66"/>
                      <a:pt x="18" y="66"/>
                    </a:cubicBezTo>
                    <a:cubicBezTo>
                      <a:pt x="18" y="75"/>
                      <a:pt x="18" y="75"/>
                      <a:pt x="18" y="75"/>
                    </a:cubicBezTo>
                    <a:cubicBezTo>
                      <a:pt x="4" y="75"/>
                      <a:pt x="4" y="75"/>
                      <a:pt x="4" y="75"/>
                    </a:cubicBezTo>
                    <a:cubicBezTo>
                      <a:pt x="2" y="75"/>
                      <a:pt x="0" y="77"/>
                      <a:pt x="0" y="79"/>
                    </a:cubicBezTo>
                    <a:cubicBezTo>
                      <a:pt x="0" y="81"/>
                      <a:pt x="2" y="83"/>
                      <a:pt x="4" y="83"/>
                    </a:cubicBezTo>
                    <a:cubicBezTo>
                      <a:pt x="18" y="83"/>
                      <a:pt x="18" y="83"/>
                      <a:pt x="18" y="83"/>
                    </a:cubicBezTo>
                    <a:cubicBezTo>
                      <a:pt x="18" y="90"/>
                      <a:pt x="18" y="90"/>
                      <a:pt x="18" y="90"/>
                    </a:cubicBezTo>
                    <a:cubicBezTo>
                      <a:pt x="18" y="96"/>
                      <a:pt x="22" y="101"/>
                      <a:pt x="28" y="101"/>
                    </a:cubicBezTo>
                    <a:cubicBezTo>
                      <a:pt x="38" y="101"/>
                      <a:pt x="38" y="101"/>
                      <a:pt x="38" y="101"/>
                    </a:cubicBezTo>
                    <a:cubicBezTo>
                      <a:pt x="38" y="115"/>
                      <a:pt x="38" y="115"/>
                      <a:pt x="38" y="115"/>
                    </a:cubicBezTo>
                    <a:cubicBezTo>
                      <a:pt x="38" y="117"/>
                      <a:pt x="40" y="119"/>
                      <a:pt x="42" y="119"/>
                    </a:cubicBezTo>
                    <a:cubicBezTo>
                      <a:pt x="44" y="119"/>
                      <a:pt x="46" y="117"/>
                      <a:pt x="46" y="115"/>
                    </a:cubicBezTo>
                    <a:cubicBezTo>
                      <a:pt x="46" y="101"/>
                      <a:pt x="46" y="101"/>
                      <a:pt x="46" y="101"/>
                    </a:cubicBezTo>
                    <a:cubicBezTo>
                      <a:pt x="55" y="101"/>
                      <a:pt x="55" y="101"/>
                      <a:pt x="55" y="101"/>
                    </a:cubicBezTo>
                    <a:cubicBezTo>
                      <a:pt x="55" y="115"/>
                      <a:pt x="55" y="115"/>
                      <a:pt x="55" y="115"/>
                    </a:cubicBezTo>
                    <a:cubicBezTo>
                      <a:pt x="55" y="117"/>
                      <a:pt x="57" y="119"/>
                      <a:pt x="59" y="119"/>
                    </a:cubicBezTo>
                    <a:cubicBezTo>
                      <a:pt x="61" y="119"/>
                      <a:pt x="63" y="117"/>
                      <a:pt x="63" y="115"/>
                    </a:cubicBezTo>
                    <a:cubicBezTo>
                      <a:pt x="63" y="101"/>
                      <a:pt x="63" y="101"/>
                      <a:pt x="63" y="101"/>
                    </a:cubicBezTo>
                    <a:lnTo>
                      <a:pt x="72" y="101"/>
                    </a:lnTo>
                    <a:close/>
                    <a:moveTo>
                      <a:pt x="26" y="90"/>
                    </a:moveTo>
                    <a:cubicBezTo>
                      <a:pt x="26" y="29"/>
                      <a:pt x="26" y="29"/>
                      <a:pt x="26" y="29"/>
                    </a:cubicBezTo>
                    <a:cubicBezTo>
                      <a:pt x="26" y="27"/>
                      <a:pt x="27" y="26"/>
                      <a:pt x="28" y="26"/>
                    </a:cubicBezTo>
                    <a:cubicBezTo>
                      <a:pt x="89" y="26"/>
                      <a:pt x="89" y="26"/>
                      <a:pt x="89" y="26"/>
                    </a:cubicBezTo>
                    <a:cubicBezTo>
                      <a:pt x="91" y="26"/>
                      <a:pt x="92" y="27"/>
                      <a:pt x="92" y="29"/>
                    </a:cubicBezTo>
                    <a:cubicBezTo>
                      <a:pt x="92" y="90"/>
                      <a:pt x="92" y="90"/>
                      <a:pt x="92" y="90"/>
                    </a:cubicBezTo>
                    <a:cubicBezTo>
                      <a:pt x="92" y="92"/>
                      <a:pt x="91" y="93"/>
                      <a:pt x="89" y="93"/>
                    </a:cubicBezTo>
                    <a:cubicBezTo>
                      <a:pt x="28" y="93"/>
                      <a:pt x="28" y="93"/>
                      <a:pt x="28" y="93"/>
                    </a:cubicBezTo>
                    <a:cubicBezTo>
                      <a:pt x="27" y="93"/>
                      <a:pt x="26" y="92"/>
                      <a:pt x="26" y="9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5E62DE99-B728-434F-8D10-ED51BB85E6FC}"/>
                  </a:ext>
                </a:extLst>
              </p:cNvPr>
              <p:cNvSpPr>
                <a:spLocks noEditPoints="1"/>
              </p:cNvSpPr>
              <p:nvPr/>
            </p:nvSpPr>
            <p:spPr bwMode="auto">
              <a:xfrm>
                <a:off x="12334876" y="3197225"/>
                <a:ext cx="195263" cy="195263"/>
              </a:xfrm>
              <a:custGeom>
                <a:avLst/>
                <a:gdLst>
                  <a:gd name="T0" fmla="*/ 54 w 54"/>
                  <a:gd name="T1" fmla="*/ 50 h 54"/>
                  <a:gd name="T2" fmla="*/ 54 w 54"/>
                  <a:gd name="T3" fmla="*/ 4 h 54"/>
                  <a:gd name="T4" fmla="*/ 50 w 54"/>
                  <a:gd name="T5" fmla="*/ 0 h 54"/>
                  <a:gd name="T6" fmla="*/ 4 w 54"/>
                  <a:gd name="T7" fmla="*/ 0 h 54"/>
                  <a:gd name="T8" fmla="*/ 0 w 54"/>
                  <a:gd name="T9" fmla="*/ 4 h 54"/>
                  <a:gd name="T10" fmla="*/ 0 w 54"/>
                  <a:gd name="T11" fmla="*/ 50 h 54"/>
                  <a:gd name="T12" fmla="*/ 4 w 54"/>
                  <a:gd name="T13" fmla="*/ 54 h 54"/>
                  <a:gd name="T14" fmla="*/ 50 w 54"/>
                  <a:gd name="T15" fmla="*/ 54 h 54"/>
                  <a:gd name="T16" fmla="*/ 54 w 54"/>
                  <a:gd name="T17" fmla="*/ 50 h 54"/>
                  <a:gd name="T18" fmla="*/ 46 w 54"/>
                  <a:gd name="T19" fmla="*/ 46 h 54"/>
                  <a:gd name="T20" fmla="*/ 8 w 54"/>
                  <a:gd name="T21" fmla="*/ 46 h 54"/>
                  <a:gd name="T22" fmla="*/ 8 w 54"/>
                  <a:gd name="T23" fmla="*/ 8 h 54"/>
                  <a:gd name="T24" fmla="*/ 46 w 54"/>
                  <a:gd name="T25" fmla="*/ 8 h 54"/>
                  <a:gd name="T26" fmla="*/ 46 w 54"/>
                  <a:gd name="T27"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54" y="50"/>
                    </a:moveTo>
                    <a:cubicBezTo>
                      <a:pt x="54" y="4"/>
                      <a:pt x="54" y="4"/>
                      <a:pt x="54" y="4"/>
                    </a:cubicBezTo>
                    <a:cubicBezTo>
                      <a:pt x="54" y="2"/>
                      <a:pt x="52" y="0"/>
                      <a:pt x="50" y="0"/>
                    </a:cubicBezTo>
                    <a:cubicBezTo>
                      <a:pt x="4" y="0"/>
                      <a:pt x="4" y="0"/>
                      <a:pt x="4" y="0"/>
                    </a:cubicBezTo>
                    <a:cubicBezTo>
                      <a:pt x="2" y="0"/>
                      <a:pt x="0" y="2"/>
                      <a:pt x="0" y="4"/>
                    </a:cubicBezTo>
                    <a:cubicBezTo>
                      <a:pt x="0" y="50"/>
                      <a:pt x="0" y="50"/>
                      <a:pt x="0" y="50"/>
                    </a:cubicBezTo>
                    <a:cubicBezTo>
                      <a:pt x="0" y="53"/>
                      <a:pt x="2" y="54"/>
                      <a:pt x="4" y="54"/>
                    </a:cubicBezTo>
                    <a:cubicBezTo>
                      <a:pt x="50" y="54"/>
                      <a:pt x="50" y="54"/>
                      <a:pt x="50" y="54"/>
                    </a:cubicBezTo>
                    <a:cubicBezTo>
                      <a:pt x="52" y="54"/>
                      <a:pt x="54" y="53"/>
                      <a:pt x="54" y="50"/>
                    </a:cubicBezTo>
                    <a:close/>
                    <a:moveTo>
                      <a:pt x="46" y="46"/>
                    </a:moveTo>
                    <a:cubicBezTo>
                      <a:pt x="8" y="46"/>
                      <a:pt x="8" y="46"/>
                      <a:pt x="8" y="46"/>
                    </a:cubicBezTo>
                    <a:cubicBezTo>
                      <a:pt x="8" y="8"/>
                      <a:pt x="8" y="8"/>
                      <a:pt x="8" y="8"/>
                    </a:cubicBezTo>
                    <a:cubicBezTo>
                      <a:pt x="46" y="8"/>
                      <a:pt x="46" y="8"/>
                      <a:pt x="46" y="8"/>
                    </a:cubicBezTo>
                    <a:lnTo>
                      <a:pt x="46" y="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7">
                <a:extLst>
                  <a:ext uri="{FF2B5EF4-FFF2-40B4-BE49-F238E27FC236}">
                    <a16:creationId xmlns:a16="http://schemas.microsoft.com/office/drawing/2014/main" id="{D82DB99C-1387-47F9-9BD5-54206029731C}"/>
                  </a:ext>
                </a:extLst>
              </p:cNvPr>
              <p:cNvSpPr>
                <a:spLocks noEditPoints="1"/>
              </p:cNvSpPr>
              <p:nvPr/>
            </p:nvSpPr>
            <p:spPr bwMode="auto">
              <a:xfrm>
                <a:off x="12450763" y="2714625"/>
                <a:ext cx="603250" cy="1152525"/>
              </a:xfrm>
              <a:custGeom>
                <a:avLst/>
                <a:gdLst>
                  <a:gd name="T0" fmla="*/ 151 w 166"/>
                  <a:gd name="T1" fmla="*/ 164 h 318"/>
                  <a:gd name="T2" fmla="*/ 129 w 166"/>
                  <a:gd name="T3" fmla="*/ 157 h 318"/>
                  <a:gd name="T4" fmla="*/ 101 w 166"/>
                  <a:gd name="T5" fmla="*/ 122 h 318"/>
                  <a:gd name="T6" fmla="*/ 135 w 166"/>
                  <a:gd name="T7" fmla="*/ 91 h 318"/>
                  <a:gd name="T8" fmla="*/ 150 w 166"/>
                  <a:gd name="T9" fmla="*/ 16 h 318"/>
                  <a:gd name="T10" fmla="*/ 131 w 166"/>
                  <a:gd name="T11" fmla="*/ 32 h 318"/>
                  <a:gd name="T12" fmla="*/ 85 w 166"/>
                  <a:gd name="T13" fmla="*/ 63 h 318"/>
                  <a:gd name="T14" fmla="*/ 81 w 166"/>
                  <a:gd name="T15" fmla="*/ 1 h 318"/>
                  <a:gd name="T16" fmla="*/ 77 w 166"/>
                  <a:gd name="T17" fmla="*/ 32 h 318"/>
                  <a:gd name="T18" fmla="*/ 69 w 166"/>
                  <a:gd name="T19" fmla="*/ 62 h 318"/>
                  <a:gd name="T20" fmla="*/ 34 w 166"/>
                  <a:gd name="T21" fmla="*/ 29 h 318"/>
                  <a:gd name="T22" fmla="*/ 4 w 166"/>
                  <a:gd name="T23" fmla="*/ 95 h 318"/>
                  <a:gd name="T24" fmla="*/ 34 w 166"/>
                  <a:gd name="T25" fmla="*/ 37 h 318"/>
                  <a:gd name="T26" fmla="*/ 61 w 166"/>
                  <a:gd name="T27" fmla="*/ 67 h 318"/>
                  <a:gd name="T28" fmla="*/ 32 w 166"/>
                  <a:gd name="T29" fmla="*/ 96 h 318"/>
                  <a:gd name="T30" fmla="*/ 76 w 166"/>
                  <a:gd name="T31" fmla="*/ 70 h 318"/>
                  <a:gd name="T32" fmla="*/ 89 w 166"/>
                  <a:gd name="T33" fmla="*/ 122 h 318"/>
                  <a:gd name="T34" fmla="*/ 69 w 166"/>
                  <a:gd name="T35" fmla="*/ 157 h 318"/>
                  <a:gd name="T36" fmla="*/ 121 w 166"/>
                  <a:gd name="T37" fmla="*/ 158 h 318"/>
                  <a:gd name="T38" fmla="*/ 88 w 166"/>
                  <a:gd name="T39" fmla="*/ 188 h 318"/>
                  <a:gd name="T40" fmla="*/ 102 w 166"/>
                  <a:gd name="T41" fmla="*/ 217 h 318"/>
                  <a:gd name="T42" fmla="*/ 47 w 166"/>
                  <a:gd name="T43" fmla="*/ 213 h 318"/>
                  <a:gd name="T44" fmla="*/ 60 w 166"/>
                  <a:gd name="T45" fmla="*/ 250 h 318"/>
                  <a:gd name="T46" fmla="*/ 8 w 166"/>
                  <a:gd name="T47" fmla="*/ 254 h 318"/>
                  <a:gd name="T48" fmla="*/ 8 w 166"/>
                  <a:gd name="T49" fmla="*/ 231 h 318"/>
                  <a:gd name="T50" fmla="*/ 0 w 166"/>
                  <a:gd name="T51" fmla="*/ 252 h 318"/>
                  <a:gd name="T52" fmla="*/ 27 w 166"/>
                  <a:gd name="T53" fmla="*/ 289 h 318"/>
                  <a:gd name="T54" fmla="*/ 93 w 166"/>
                  <a:gd name="T55" fmla="*/ 306 h 318"/>
                  <a:gd name="T56" fmla="*/ 124 w 166"/>
                  <a:gd name="T57" fmla="*/ 302 h 318"/>
                  <a:gd name="T58" fmla="*/ 35 w 166"/>
                  <a:gd name="T59" fmla="*/ 298 h 318"/>
                  <a:gd name="T60" fmla="*/ 69 w 166"/>
                  <a:gd name="T61" fmla="*/ 253 h 318"/>
                  <a:gd name="T62" fmla="*/ 101 w 166"/>
                  <a:gd name="T63" fmla="*/ 193 h 318"/>
                  <a:gd name="T64" fmla="*/ 147 w 166"/>
                  <a:gd name="T65" fmla="*/ 218 h 318"/>
                  <a:gd name="T66" fmla="*/ 151 w 166"/>
                  <a:gd name="T67" fmla="*/ 250 h 318"/>
                  <a:gd name="T68" fmla="*/ 127 w 166"/>
                  <a:gd name="T69" fmla="*/ 16 h 318"/>
                  <a:gd name="T70" fmla="*/ 135 w 166"/>
                  <a:gd name="T71" fmla="*/ 24 h 318"/>
                  <a:gd name="T72" fmla="*/ 135 w 166"/>
                  <a:gd name="T73" fmla="*/ 24 h 318"/>
                  <a:gd name="T74" fmla="*/ 81 w 166"/>
                  <a:gd name="T75" fmla="*/ 9 h 318"/>
                  <a:gd name="T76" fmla="*/ 81 w 166"/>
                  <a:gd name="T77" fmla="*/ 25 h 318"/>
                  <a:gd name="T78" fmla="*/ 76 w 166"/>
                  <a:gd name="T79" fmla="*/ 22 h 318"/>
                  <a:gd name="T80" fmla="*/ 116 w 166"/>
                  <a:gd name="T81" fmla="*/ 302 h 318"/>
                  <a:gd name="T82" fmla="*/ 108 w 166"/>
                  <a:gd name="T83" fmla="*/ 310 h 318"/>
                  <a:gd name="T84" fmla="*/ 151 w 166"/>
                  <a:gd name="T85" fmla="*/ 242 h 318"/>
                  <a:gd name="T86" fmla="*/ 143 w 166"/>
                  <a:gd name="T87" fmla="*/ 234 h 318"/>
                  <a:gd name="T88" fmla="*/ 151 w 166"/>
                  <a:gd name="T89" fmla="*/ 24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6" h="318">
                    <a:moveTo>
                      <a:pt x="155" y="219"/>
                    </a:moveTo>
                    <a:cubicBezTo>
                      <a:pt x="155" y="168"/>
                      <a:pt x="155" y="168"/>
                      <a:pt x="155" y="168"/>
                    </a:cubicBezTo>
                    <a:cubicBezTo>
                      <a:pt x="155" y="166"/>
                      <a:pt x="153" y="164"/>
                      <a:pt x="151" y="164"/>
                    </a:cubicBezTo>
                    <a:cubicBezTo>
                      <a:pt x="128" y="164"/>
                      <a:pt x="128" y="164"/>
                      <a:pt x="128" y="164"/>
                    </a:cubicBezTo>
                    <a:cubicBezTo>
                      <a:pt x="128" y="162"/>
                      <a:pt x="129" y="160"/>
                      <a:pt x="129" y="158"/>
                    </a:cubicBezTo>
                    <a:cubicBezTo>
                      <a:pt x="129" y="157"/>
                      <a:pt x="129" y="157"/>
                      <a:pt x="129" y="157"/>
                    </a:cubicBezTo>
                    <a:cubicBezTo>
                      <a:pt x="129" y="157"/>
                      <a:pt x="129" y="157"/>
                      <a:pt x="129" y="157"/>
                    </a:cubicBezTo>
                    <a:cubicBezTo>
                      <a:pt x="129" y="142"/>
                      <a:pt x="120" y="129"/>
                      <a:pt x="107" y="124"/>
                    </a:cubicBezTo>
                    <a:cubicBezTo>
                      <a:pt x="106" y="123"/>
                      <a:pt x="103" y="123"/>
                      <a:pt x="101" y="122"/>
                    </a:cubicBezTo>
                    <a:cubicBezTo>
                      <a:pt x="107" y="116"/>
                      <a:pt x="110" y="107"/>
                      <a:pt x="110" y="98"/>
                    </a:cubicBezTo>
                    <a:cubicBezTo>
                      <a:pt x="110" y="95"/>
                      <a:pt x="110" y="93"/>
                      <a:pt x="109" y="91"/>
                    </a:cubicBezTo>
                    <a:cubicBezTo>
                      <a:pt x="135" y="91"/>
                      <a:pt x="135" y="91"/>
                      <a:pt x="135" y="91"/>
                    </a:cubicBezTo>
                    <a:cubicBezTo>
                      <a:pt x="137" y="91"/>
                      <a:pt x="139" y="89"/>
                      <a:pt x="139" y="87"/>
                    </a:cubicBezTo>
                    <a:cubicBezTo>
                      <a:pt x="139" y="32"/>
                      <a:pt x="139" y="32"/>
                      <a:pt x="139" y="32"/>
                    </a:cubicBezTo>
                    <a:cubicBezTo>
                      <a:pt x="145" y="30"/>
                      <a:pt x="150" y="24"/>
                      <a:pt x="150" y="16"/>
                    </a:cubicBezTo>
                    <a:cubicBezTo>
                      <a:pt x="150" y="8"/>
                      <a:pt x="143" y="0"/>
                      <a:pt x="135" y="0"/>
                    </a:cubicBezTo>
                    <a:cubicBezTo>
                      <a:pt x="126" y="0"/>
                      <a:pt x="119" y="7"/>
                      <a:pt x="119" y="16"/>
                    </a:cubicBezTo>
                    <a:cubicBezTo>
                      <a:pt x="119" y="24"/>
                      <a:pt x="124" y="30"/>
                      <a:pt x="131" y="32"/>
                    </a:cubicBezTo>
                    <a:cubicBezTo>
                      <a:pt x="131" y="83"/>
                      <a:pt x="131" y="83"/>
                      <a:pt x="131" y="83"/>
                    </a:cubicBezTo>
                    <a:cubicBezTo>
                      <a:pt x="107" y="83"/>
                      <a:pt x="107" y="83"/>
                      <a:pt x="107" y="83"/>
                    </a:cubicBezTo>
                    <a:cubicBezTo>
                      <a:pt x="103" y="73"/>
                      <a:pt x="95" y="66"/>
                      <a:pt x="85" y="63"/>
                    </a:cubicBezTo>
                    <a:cubicBezTo>
                      <a:pt x="85" y="32"/>
                      <a:pt x="85" y="32"/>
                      <a:pt x="85" y="32"/>
                    </a:cubicBezTo>
                    <a:cubicBezTo>
                      <a:pt x="92" y="30"/>
                      <a:pt x="97" y="24"/>
                      <a:pt x="97" y="17"/>
                    </a:cubicBezTo>
                    <a:cubicBezTo>
                      <a:pt x="97" y="8"/>
                      <a:pt x="90" y="1"/>
                      <a:pt x="81" y="1"/>
                    </a:cubicBezTo>
                    <a:cubicBezTo>
                      <a:pt x="73" y="1"/>
                      <a:pt x="66" y="8"/>
                      <a:pt x="66" y="17"/>
                    </a:cubicBezTo>
                    <a:cubicBezTo>
                      <a:pt x="66" y="21"/>
                      <a:pt x="67" y="25"/>
                      <a:pt x="70" y="28"/>
                    </a:cubicBezTo>
                    <a:cubicBezTo>
                      <a:pt x="72" y="30"/>
                      <a:pt x="75" y="32"/>
                      <a:pt x="77" y="32"/>
                    </a:cubicBezTo>
                    <a:cubicBezTo>
                      <a:pt x="77" y="62"/>
                      <a:pt x="77" y="62"/>
                      <a:pt x="77" y="62"/>
                    </a:cubicBezTo>
                    <a:cubicBezTo>
                      <a:pt x="77" y="62"/>
                      <a:pt x="76" y="62"/>
                      <a:pt x="76" y="62"/>
                    </a:cubicBezTo>
                    <a:cubicBezTo>
                      <a:pt x="73" y="62"/>
                      <a:pt x="71" y="62"/>
                      <a:pt x="69" y="62"/>
                    </a:cubicBezTo>
                    <a:cubicBezTo>
                      <a:pt x="68" y="44"/>
                      <a:pt x="54" y="29"/>
                      <a:pt x="36" y="29"/>
                    </a:cubicBezTo>
                    <a:cubicBezTo>
                      <a:pt x="36" y="29"/>
                      <a:pt x="36" y="29"/>
                      <a:pt x="36" y="29"/>
                    </a:cubicBezTo>
                    <a:cubicBezTo>
                      <a:pt x="35" y="29"/>
                      <a:pt x="35" y="29"/>
                      <a:pt x="34" y="29"/>
                    </a:cubicBezTo>
                    <a:cubicBezTo>
                      <a:pt x="16" y="29"/>
                      <a:pt x="0" y="47"/>
                      <a:pt x="0" y="68"/>
                    </a:cubicBezTo>
                    <a:cubicBezTo>
                      <a:pt x="0" y="90"/>
                      <a:pt x="0" y="90"/>
                      <a:pt x="0" y="90"/>
                    </a:cubicBezTo>
                    <a:cubicBezTo>
                      <a:pt x="0" y="93"/>
                      <a:pt x="2" y="95"/>
                      <a:pt x="4" y="95"/>
                    </a:cubicBezTo>
                    <a:cubicBezTo>
                      <a:pt x="6" y="95"/>
                      <a:pt x="8" y="93"/>
                      <a:pt x="8" y="90"/>
                    </a:cubicBezTo>
                    <a:cubicBezTo>
                      <a:pt x="8" y="68"/>
                      <a:pt x="8" y="68"/>
                      <a:pt x="8" y="68"/>
                    </a:cubicBezTo>
                    <a:cubicBezTo>
                      <a:pt x="8" y="52"/>
                      <a:pt x="20" y="37"/>
                      <a:pt x="34" y="37"/>
                    </a:cubicBezTo>
                    <a:cubicBezTo>
                      <a:pt x="49" y="37"/>
                      <a:pt x="61" y="50"/>
                      <a:pt x="61" y="66"/>
                    </a:cubicBezTo>
                    <a:cubicBezTo>
                      <a:pt x="61" y="66"/>
                      <a:pt x="61" y="67"/>
                      <a:pt x="61" y="67"/>
                    </a:cubicBezTo>
                    <a:cubicBezTo>
                      <a:pt x="61" y="67"/>
                      <a:pt x="61" y="67"/>
                      <a:pt x="61" y="67"/>
                    </a:cubicBezTo>
                    <a:cubicBezTo>
                      <a:pt x="61" y="68"/>
                      <a:pt x="61" y="68"/>
                      <a:pt x="61" y="69"/>
                    </a:cubicBezTo>
                    <a:cubicBezTo>
                      <a:pt x="59" y="82"/>
                      <a:pt x="49" y="92"/>
                      <a:pt x="36" y="92"/>
                    </a:cubicBezTo>
                    <a:cubicBezTo>
                      <a:pt x="34" y="92"/>
                      <a:pt x="32" y="94"/>
                      <a:pt x="32" y="96"/>
                    </a:cubicBezTo>
                    <a:cubicBezTo>
                      <a:pt x="32" y="98"/>
                      <a:pt x="34" y="100"/>
                      <a:pt x="36" y="100"/>
                    </a:cubicBezTo>
                    <a:cubicBezTo>
                      <a:pt x="52" y="100"/>
                      <a:pt x="66" y="87"/>
                      <a:pt x="69" y="71"/>
                    </a:cubicBezTo>
                    <a:cubicBezTo>
                      <a:pt x="71" y="70"/>
                      <a:pt x="73" y="70"/>
                      <a:pt x="76" y="70"/>
                    </a:cubicBezTo>
                    <a:cubicBezTo>
                      <a:pt x="90" y="70"/>
                      <a:pt x="102" y="82"/>
                      <a:pt x="102" y="98"/>
                    </a:cubicBezTo>
                    <a:cubicBezTo>
                      <a:pt x="102" y="108"/>
                      <a:pt x="97" y="117"/>
                      <a:pt x="89" y="122"/>
                    </a:cubicBezTo>
                    <a:cubicBezTo>
                      <a:pt x="89" y="122"/>
                      <a:pt x="89" y="122"/>
                      <a:pt x="89" y="122"/>
                    </a:cubicBezTo>
                    <a:cubicBezTo>
                      <a:pt x="73" y="125"/>
                      <a:pt x="61" y="140"/>
                      <a:pt x="61" y="157"/>
                    </a:cubicBezTo>
                    <a:cubicBezTo>
                      <a:pt x="61" y="159"/>
                      <a:pt x="63" y="161"/>
                      <a:pt x="65" y="161"/>
                    </a:cubicBezTo>
                    <a:cubicBezTo>
                      <a:pt x="68" y="161"/>
                      <a:pt x="69" y="159"/>
                      <a:pt x="69" y="157"/>
                    </a:cubicBezTo>
                    <a:cubicBezTo>
                      <a:pt x="69" y="142"/>
                      <a:pt x="81" y="130"/>
                      <a:pt x="95" y="130"/>
                    </a:cubicBezTo>
                    <a:cubicBezTo>
                      <a:pt x="98" y="130"/>
                      <a:pt x="102" y="130"/>
                      <a:pt x="105" y="132"/>
                    </a:cubicBezTo>
                    <a:cubicBezTo>
                      <a:pt x="114" y="136"/>
                      <a:pt x="121" y="146"/>
                      <a:pt x="121" y="158"/>
                    </a:cubicBezTo>
                    <a:cubicBezTo>
                      <a:pt x="121" y="173"/>
                      <a:pt x="109" y="186"/>
                      <a:pt x="94" y="186"/>
                    </a:cubicBezTo>
                    <a:cubicBezTo>
                      <a:pt x="93" y="186"/>
                      <a:pt x="93" y="186"/>
                      <a:pt x="92" y="186"/>
                    </a:cubicBezTo>
                    <a:cubicBezTo>
                      <a:pt x="90" y="186"/>
                      <a:pt x="88" y="187"/>
                      <a:pt x="88" y="188"/>
                    </a:cubicBezTo>
                    <a:cubicBezTo>
                      <a:pt x="87" y="190"/>
                      <a:pt x="88" y="192"/>
                      <a:pt x="89" y="193"/>
                    </a:cubicBezTo>
                    <a:cubicBezTo>
                      <a:pt x="97" y="198"/>
                      <a:pt x="102" y="207"/>
                      <a:pt x="102" y="216"/>
                    </a:cubicBezTo>
                    <a:cubicBezTo>
                      <a:pt x="102" y="217"/>
                      <a:pt x="102" y="217"/>
                      <a:pt x="102" y="217"/>
                    </a:cubicBezTo>
                    <a:cubicBezTo>
                      <a:pt x="102" y="232"/>
                      <a:pt x="90" y="245"/>
                      <a:pt x="76" y="245"/>
                    </a:cubicBezTo>
                    <a:cubicBezTo>
                      <a:pt x="62" y="245"/>
                      <a:pt x="51" y="232"/>
                      <a:pt x="51" y="217"/>
                    </a:cubicBezTo>
                    <a:cubicBezTo>
                      <a:pt x="51" y="215"/>
                      <a:pt x="49" y="213"/>
                      <a:pt x="47" y="213"/>
                    </a:cubicBezTo>
                    <a:cubicBezTo>
                      <a:pt x="44" y="213"/>
                      <a:pt x="43" y="215"/>
                      <a:pt x="43" y="217"/>
                    </a:cubicBezTo>
                    <a:cubicBezTo>
                      <a:pt x="43" y="231"/>
                      <a:pt x="50" y="242"/>
                      <a:pt x="60" y="248"/>
                    </a:cubicBezTo>
                    <a:cubicBezTo>
                      <a:pt x="60" y="249"/>
                      <a:pt x="60" y="249"/>
                      <a:pt x="60" y="250"/>
                    </a:cubicBezTo>
                    <a:cubicBezTo>
                      <a:pt x="61" y="251"/>
                      <a:pt x="61" y="252"/>
                      <a:pt x="61" y="254"/>
                    </a:cubicBezTo>
                    <a:cubicBezTo>
                      <a:pt x="61" y="269"/>
                      <a:pt x="49" y="282"/>
                      <a:pt x="34" y="282"/>
                    </a:cubicBezTo>
                    <a:cubicBezTo>
                      <a:pt x="20" y="282"/>
                      <a:pt x="8" y="269"/>
                      <a:pt x="8" y="254"/>
                    </a:cubicBezTo>
                    <a:cubicBezTo>
                      <a:pt x="8" y="253"/>
                      <a:pt x="8" y="253"/>
                      <a:pt x="8" y="253"/>
                    </a:cubicBezTo>
                    <a:cubicBezTo>
                      <a:pt x="8" y="253"/>
                      <a:pt x="8" y="253"/>
                      <a:pt x="8" y="252"/>
                    </a:cubicBezTo>
                    <a:cubicBezTo>
                      <a:pt x="8" y="231"/>
                      <a:pt x="8" y="231"/>
                      <a:pt x="8" y="231"/>
                    </a:cubicBezTo>
                    <a:cubicBezTo>
                      <a:pt x="8" y="229"/>
                      <a:pt x="6" y="227"/>
                      <a:pt x="4" y="227"/>
                    </a:cubicBezTo>
                    <a:cubicBezTo>
                      <a:pt x="2" y="227"/>
                      <a:pt x="0" y="229"/>
                      <a:pt x="0" y="231"/>
                    </a:cubicBezTo>
                    <a:cubicBezTo>
                      <a:pt x="0" y="252"/>
                      <a:pt x="0" y="252"/>
                      <a:pt x="0" y="252"/>
                    </a:cubicBezTo>
                    <a:cubicBezTo>
                      <a:pt x="0" y="253"/>
                      <a:pt x="0" y="253"/>
                      <a:pt x="0" y="253"/>
                    </a:cubicBezTo>
                    <a:cubicBezTo>
                      <a:pt x="0" y="253"/>
                      <a:pt x="0" y="253"/>
                      <a:pt x="0" y="254"/>
                    </a:cubicBezTo>
                    <a:cubicBezTo>
                      <a:pt x="0" y="271"/>
                      <a:pt x="12" y="286"/>
                      <a:pt x="27" y="289"/>
                    </a:cubicBezTo>
                    <a:cubicBezTo>
                      <a:pt x="27" y="302"/>
                      <a:pt x="27" y="302"/>
                      <a:pt x="27" y="302"/>
                    </a:cubicBezTo>
                    <a:cubicBezTo>
                      <a:pt x="27" y="305"/>
                      <a:pt x="29" y="306"/>
                      <a:pt x="31" y="306"/>
                    </a:cubicBezTo>
                    <a:cubicBezTo>
                      <a:pt x="93" y="306"/>
                      <a:pt x="93" y="306"/>
                      <a:pt x="93" y="306"/>
                    </a:cubicBezTo>
                    <a:cubicBezTo>
                      <a:pt x="95" y="313"/>
                      <a:pt x="101" y="318"/>
                      <a:pt x="108" y="318"/>
                    </a:cubicBezTo>
                    <a:cubicBezTo>
                      <a:pt x="108" y="318"/>
                      <a:pt x="108" y="318"/>
                      <a:pt x="108" y="318"/>
                    </a:cubicBezTo>
                    <a:cubicBezTo>
                      <a:pt x="117" y="318"/>
                      <a:pt x="124" y="311"/>
                      <a:pt x="124" y="302"/>
                    </a:cubicBezTo>
                    <a:cubicBezTo>
                      <a:pt x="124" y="294"/>
                      <a:pt x="116" y="286"/>
                      <a:pt x="108" y="286"/>
                    </a:cubicBezTo>
                    <a:cubicBezTo>
                      <a:pt x="101" y="286"/>
                      <a:pt x="95" y="292"/>
                      <a:pt x="93" y="298"/>
                    </a:cubicBezTo>
                    <a:cubicBezTo>
                      <a:pt x="35" y="298"/>
                      <a:pt x="35" y="298"/>
                      <a:pt x="35" y="298"/>
                    </a:cubicBezTo>
                    <a:cubicBezTo>
                      <a:pt x="35" y="290"/>
                      <a:pt x="35" y="290"/>
                      <a:pt x="35" y="290"/>
                    </a:cubicBezTo>
                    <a:cubicBezTo>
                      <a:pt x="54" y="289"/>
                      <a:pt x="69" y="273"/>
                      <a:pt x="69" y="254"/>
                    </a:cubicBezTo>
                    <a:cubicBezTo>
                      <a:pt x="69" y="253"/>
                      <a:pt x="69" y="253"/>
                      <a:pt x="69" y="253"/>
                    </a:cubicBezTo>
                    <a:cubicBezTo>
                      <a:pt x="71" y="253"/>
                      <a:pt x="73" y="253"/>
                      <a:pt x="76" y="253"/>
                    </a:cubicBezTo>
                    <a:cubicBezTo>
                      <a:pt x="95" y="253"/>
                      <a:pt x="110" y="237"/>
                      <a:pt x="110" y="217"/>
                    </a:cubicBezTo>
                    <a:cubicBezTo>
                      <a:pt x="110" y="208"/>
                      <a:pt x="107" y="200"/>
                      <a:pt x="101" y="193"/>
                    </a:cubicBezTo>
                    <a:cubicBezTo>
                      <a:pt x="112" y="191"/>
                      <a:pt x="121" y="183"/>
                      <a:pt x="126" y="172"/>
                    </a:cubicBezTo>
                    <a:cubicBezTo>
                      <a:pt x="147" y="172"/>
                      <a:pt x="147" y="172"/>
                      <a:pt x="147" y="172"/>
                    </a:cubicBezTo>
                    <a:cubicBezTo>
                      <a:pt x="147" y="218"/>
                      <a:pt x="147" y="218"/>
                      <a:pt x="147" y="218"/>
                    </a:cubicBezTo>
                    <a:cubicBezTo>
                      <a:pt x="140" y="220"/>
                      <a:pt x="135" y="226"/>
                      <a:pt x="135" y="234"/>
                    </a:cubicBezTo>
                    <a:cubicBezTo>
                      <a:pt x="135" y="243"/>
                      <a:pt x="142" y="250"/>
                      <a:pt x="150" y="250"/>
                    </a:cubicBezTo>
                    <a:cubicBezTo>
                      <a:pt x="151" y="250"/>
                      <a:pt x="151" y="250"/>
                      <a:pt x="151" y="250"/>
                    </a:cubicBezTo>
                    <a:cubicBezTo>
                      <a:pt x="159" y="250"/>
                      <a:pt x="166" y="243"/>
                      <a:pt x="166" y="234"/>
                    </a:cubicBezTo>
                    <a:cubicBezTo>
                      <a:pt x="166" y="227"/>
                      <a:pt x="161" y="220"/>
                      <a:pt x="155" y="219"/>
                    </a:cubicBezTo>
                    <a:close/>
                    <a:moveTo>
                      <a:pt x="127" y="16"/>
                    </a:moveTo>
                    <a:cubicBezTo>
                      <a:pt x="127" y="12"/>
                      <a:pt x="131" y="9"/>
                      <a:pt x="135" y="9"/>
                    </a:cubicBezTo>
                    <a:cubicBezTo>
                      <a:pt x="139" y="9"/>
                      <a:pt x="142" y="12"/>
                      <a:pt x="142" y="16"/>
                    </a:cubicBezTo>
                    <a:cubicBezTo>
                      <a:pt x="142" y="21"/>
                      <a:pt x="139" y="24"/>
                      <a:pt x="135" y="24"/>
                    </a:cubicBezTo>
                    <a:cubicBezTo>
                      <a:pt x="135" y="26"/>
                      <a:pt x="135" y="26"/>
                      <a:pt x="135" y="26"/>
                    </a:cubicBezTo>
                    <a:cubicBezTo>
                      <a:pt x="135" y="26"/>
                      <a:pt x="135" y="26"/>
                      <a:pt x="135" y="26"/>
                    </a:cubicBezTo>
                    <a:cubicBezTo>
                      <a:pt x="135" y="24"/>
                      <a:pt x="135" y="24"/>
                      <a:pt x="135" y="24"/>
                    </a:cubicBezTo>
                    <a:cubicBezTo>
                      <a:pt x="131" y="24"/>
                      <a:pt x="127" y="21"/>
                      <a:pt x="127" y="16"/>
                    </a:cubicBezTo>
                    <a:close/>
                    <a:moveTo>
                      <a:pt x="74" y="17"/>
                    </a:moveTo>
                    <a:cubicBezTo>
                      <a:pt x="74" y="13"/>
                      <a:pt x="77" y="9"/>
                      <a:pt x="81" y="9"/>
                    </a:cubicBezTo>
                    <a:cubicBezTo>
                      <a:pt x="86" y="9"/>
                      <a:pt x="89" y="13"/>
                      <a:pt x="89" y="17"/>
                    </a:cubicBezTo>
                    <a:cubicBezTo>
                      <a:pt x="89" y="21"/>
                      <a:pt x="85" y="25"/>
                      <a:pt x="81" y="25"/>
                    </a:cubicBezTo>
                    <a:cubicBezTo>
                      <a:pt x="81" y="25"/>
                      <a:pt x="81" y="25"/>
                      <a:pt x="81" y="25"/>
                    </a:cubicBezTo>
                    <a:cubicBezTo>
                      <a:pt x="81" y="25"/>
                      <a:pt x="81" y="25"/>
                      <a:pt x="81" y="25"/>
                    </a:cubicBezTo>
                    <a:cubicBezTo>
                      <a:pt x="81" y="25"/>
                      <a:pt x="81" y="25"/>
                      <a:pt x="81" y="25"/>
                    </a:cubicBezTo>
                    <a:cubicBezTo>
                      <a:pt x="79" y="25"/>
                      <a:pt x="77" y="24"/>
                      <a:pt x="76" y="22"/>
                    </a:cubicBezTo>
                    <a:cubicBezTo>
                      <a:pt x="74" y="21"/>
                      <a:pt x="74" y="19"/>
                      <a:pt x="74" y="17"/>
                    </a:cubicBezTo>
                    <a:close/>
                    <a:moveTo>
                      <a:pt x="108" y="295"/>
                    </a:moveTo>
                    <a:cubicBezTo>
                      <a:pt x="112" y="295"/>
                      <a:pt x="116" y="298"/>
                      <a:pt x="116" y="302"/>
                    </a:cubicBezTo>
                    <a:cubicBezTo>
                      <a:pt x="116" y="307"/>
                      <a:pt x="112" y="310"/>
                      <a:pt x="108" y="310"/>
                    </a:cubicBezTo>
                    <a:cubicBezTo>
                      <a:pt x="108" y="314"/>
                      <a:pt x="108" y="314"/>
                      <a:pt x="108" y="314"/>
                    </a:cubicBezTo>
                    <a:cubicBezTo>
                      <a:pt x="108" y="310"/>
                      <a:pt x="108" y="310"/>
                      <a:pt x="108" y="310"/>
                    </a:cubicBezTo>
                    <a:cubicBezTo>
                      <a:pt x="104" y="310"/>
                      <a:pt x="100" y="307"/>
                      <a:pt x="100" y="302"/>
                    </a:cubicBezTo>
                    <a:cubicBezTo>
                      <a:pt x="100" y="298"/>
                      <a:pt x="104" y="295"/>
                      <a:pt x="108" y="295"/>
                    </a:cubicBezTo>
                    <a:close/>
                    <a:moveTo>
                      <a:pt x="151" y="242"/>
                    </a:moveTo>
                    <a:cubicBezTo>
                      <a:pt x="151" y="246"/>
                      <a:pt x="151" y="246"/>
                      <a:pt x="151" y="246"/>
                    </a:cubicBezTo>
                    <a:cubicBezTo>
                      <a:pt x="151" y="242"/>
                      <a:pt x="151" y="242"/>
                      <a:pt x="151" y="242"/>
                    </a:cubicBezTo>
                    <a:cubicBezTo>
                      <a:pt x="146" y="242"/>
                      <a:pt x="143" y="238"/>
                      <a:pt x="143" y="234"/>
                    </a:cubicBezTo>
                    <a:cubicBezTo>
                      <a:pt x="143" y="230"/>
                      <a:pt x="146" y="226"/>
                      <a:pt x="151" y="226"/>
                    </a:cubicBezTo>
                    <a:cubicBezTo>
                      <a:pt x="155" y="226"/>
                      <a:pt x="158" y="230"/>
                      <a:pt x="158" y="234"/>
                    </a:cubicBezTo>
                    <a:cubicBezTo>
                      <a:pt x="158" y="238"/>
                      <a:pt x="155" y="242"/>
                      <a:pt x="151" y="242"/>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
                <a:extLst>
                  <a:ext uri="{FF2B5EF4-FFF2-40B4-BE49-F238E27FC236}">
                    <a16:creationId xmlns:a16="http://schemas.microsoft.com/office/drawing/2014/main" id="{B3D93D36-9CD7-4AF9-B835-D88C07D7351C}"/>
                  </a:ext>
                </a:extLst>
              </p:cNvPr>
              <p:cNvSpPr>
                <a:spLocks noEditPoints="1"/>
              </p:cNvSpPr>
              <p:nvPr/>
            </p:nvSpPr>
            <p:spPr bwMode="auto">
              <a:xfrm>
                <a:off x="11818938" y="2711450"/>
                <a:ext cx="606425" cy="1158875"/>
              </a:xfrm>
              <a:custGeom>
                <a:avLst/>
                <a:gdLst>
                  <a:gd name="T0" fmla="*/ 159 w 167"/>
                  <a:gd name="T1" fmla="*/ 253 h 320"/>
                  <a:gd name="T2" fmla="*/ 133 w 167"/>
                  <a:gd name="T3" fmla="*/ 283 h 320"/>
                  <a:gd name="T4" fmla="*/ 107 w 167"/>
                  <a:gd name="T5" fmla="*/ 249 h 320"/>
                  <a:gd name="T6" fmla="*/ 117 w 167"/>
                  <a:gd name="T7" fmla="*/ 218 h 320"/>
                  <a:gd name="T8" fmla="*/ 65 w 167"/>
                  <a:gd name="T9" fmla="*/ 217 h 320"/>
                  <a:gd name="T10" fmla="*/ 75 w 167"/>
                  <a:gd name="T11" fmla="*/ 187 h 320"/>
                  <a:gd name="T12" fmla="*/ 63 w 167"/>
                  <a:gd name="T13" fmla="*/ 133 h 320"/>
                  <a:gd name="T14" fmla="*/ 102 w 167"/>
                  <a:gd name="T15" fmla="*/ 162 h 320"/>
                  <a:gd name="T16" fmla="*/ 78 w 167"/>
                  <a:gd name="T17" fmla="*/ 123 h 320"/>
                  <a:gd name="T18" fmla="*/ 98 w 167"/>
                  <a:gd name="T19" fmla="*/ 72 h 320"/>
                  <a:gd name="T20" fmla="*/ 131 w 167"/>
                  <a:gd name="T21" fmla="*/ 93 h 320"/>
                  <a:gd name="T22" fmla="*/ 106 w 167"/>
                  <a:gd name="T23" fmla="*/ 68 h 320"/>
                  <a:gd name="T24" fmla="*/ 159 w 167"/>
                  <a:gd name="T25" fmla="*/ 69 h 320"/>
                  <a:gd name="T26" fmla="*/ 167 w 167"/>
                  <a:gd name="T27" fmla="*/ 91 h 320"/>
                  <a:gd name="T28" fmla="*/ 140 w 167"/>
                  <a:gd name="T29" fmla="*/ 16 h 320"/>
                  <a:gd name="T30" fmla="*/ 75 w 167"/>
                  <a:gd name="T31" fmla="*/ 0 h 320"/>
                  <a:gd name="T32" fmla="*/ 75 w 167"/>
                  <a:gd name="T33" fmla="*/ 32 h 320"/>
                  <a:gd name="T34" fmla="*/ 132 w 167"/>
                  <a:gd name="T35" fmla="*/ 30 h 320"/>
                  <a:gd name="T36" fmla="*/ 98 w 167"/>
                  <a:gd name="T37" fmla="*/ 63 h 320"/>
                  <a:gd name="T38" fmla="*/ 57 w 167"/>
                  <a:gd name="T39" fmla="*/ 101 h 320"/>
                  <a:gd name="T40" fmla="*/ 37 w 167"/>
                  <a:gd name="T41" fmla="*/ 41 h 320"/>
                  <a:gd name="T42" fmla="*/ 17 w 167"/>
                  <a:gd name="T43" fmla="*/ 56 h 320"/>
                  <a:gd name="T44" fmla="*/ 59 w 167"/>
                  <a:gd name="T45" fmla="*/ 109 h 320"/>
                  <a:gd name="T46" fmla="*/ 39 w 167"/>
                  <a:gd name="T47" fmla="*/ 158 h 320"/>
                  <a:gd name="T48" fmla="*/ 39 w 167"/>
                  <a:gd name="T49" fmla="*/ 162 h 320"/>
                  <a:gd name="T50" fmla="*/ 0 w 167"/>
                  <a:gd name="T51" fmla="*/ 166 h 320"/>
                  <a:gd name="T52" fmla="*/ 30 w 167"/>
                  <a:gd name="T53" fmla="*/ 170 h 320"/>
                  <a:gd name="T54" fmla="*/ 57 w 167"/>
                  <a:gd name="T55" fmla="*/ 218 h 320"/>
                  <a:gd name="T56" fmla="*/ 98 w 167"/>
                  <a:gd name="T57" fmla="*/ 254 h 320"/>
                  <a:gd name="T58" fmla="*/ 73 w 167"/>
                  <a:gd name="T59" fmla="*/ 257 h 320"/>
                  <a:gd name="T60" fmla="*/ 17 w 167"/>
                  <a:gd name="T61" fmla="*/ 245 h 320"/>
                  <a:gd name="T62" fmla="*/ 17 w 167"/>
                  <a:gd name="T63" fmla="*/ 277 h 320"/>
                  <a:gd name="T64" fmla="*/ 69 w 167"/>
                  <a:gd name="T65" fmla="*/ 289 h 320"/>
                  <a:gd name="T66" fmla="*/ 72 w 167"/>
                  <a:gd name="T67" fmla="*/ 320 h 320"/>
                  <a:gd name="T68" fmla="*/ 77 w 167"/>
                  <a:gd name="T69" fmla="*/ 289 h 320"/>
                  <a:gd name="T70" fmla="*/ 133 w 167"/>
                  <a:gd name="T71" fmla="*/ 291 h 320"/>
                  <a:gd name="T72" fmla="*/ 167 w 167"/>
                  <a:gd name="T73" fmla="*/ 253 h 320"/>
                  <a:gd name="T74" fmla="*/ 75 w 167"/>
                  <a:gd name="T75" fmla="*/ 24 h 320"/>
                  <a:gd name="T76" fmla="*/ 68 w 167"/>
                  <a:gd name="T77" fmla="*/ 16 h 320"/>
                  <a:gd name="T78" fmla="*/ 75 w 167"/>
                  <a:gd name="T79" fmla="*/ 24 h 320"/>
                  <a:gd name="T80" fmla="*/ 29 w 167"/>
                  <a:gd name="T81" fmla="*/ 41 h 320"/>
                  <a:gd name="T82" fmla="*/ 21 w 167"/>
                  <a:gd name="T83" fmla="*/ 48 h 320"/>
                  <a:gd name="T84" fmla="*/ 15 w 167"/>
                  <a:gd name="T85" fmla="*/ 174 h 320"/>
                  <a:gd name="T86" fmla="*/ 8 w 167"/>
                  <a:gd name="T87" fmla="*/ 166 h 320"/>
                  <a:gd name="T88" fmla="*/ 15 w 167"/>
                  <a:gd name="T89" fmla="*/ 174 h 320"/>
                  <a:gd name="T90" fmla="*/ 72 w 167"/>
                  <a:gd name="T91" fmla="*/ 316 h 320"/>
                  <a:gd name="T92" fmla="*/ 72 w 167"/>
                  <a:gd name="T93" fmla="*/ 296 h 320"/>
                  <a:gd name="T94" fmla="*/ 17 w 167"/>
                  <a:gd name="T95" fmla="*/ 269 h 320"/>
                  <a:gd name="T96" fmla="*/ 10 w 167"/>
                  <a:gd name="T97" fmla="*/ 261 h 320"/>
                  <a:gd name="T98" fmla="*/ 17 w 167"/>
                  <a:gd name="T99" fmla="*/ 26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320">
                    <a:moveTo>
                      <a:pt x="163" y="228"/>
                    </a:moveTo>
                    <a:cubicBezTo>
                      <a:pt x="161" y="228"/>
                      <a:pt x="159" y="230"/>
                      <a:pt x="159" y="232"/>
                    </a:cubicBezTo>
                    <a:cubicBezTo>
                      <a:pt x="159" y="253"/>
                      <a:pt x="159" y="253"/>
                      <a:pt x="159" y="253"/>
                    </a:cubicBezTo>
                    <a:cubicBezTo>
                      <a:pt x="159" y="253"/>
                      <a:pt x="160" y="254"/>
                      <a:pt x="160" y="254"/>
                    </a:cubicBezTo>
                    <a:cubicBezTo>
                      <a:pt x="160" y="254"/>
                      <a:pt x="159" y="254"/>
                      <a:pt x="159" y="254"/>
                    </a:cubicBezTo>
                    <a:cubicBezTo>
                      <a:pt x="159" y="270"/>
                      <a:pt x="148" y="283"/>
                      <a:pt x="133" y="283"/>
                    </a:cubicBezTo>
                    <a:cubicBezTo>
                      <a:pt x="118" y="283"/>
                      <a:pt x="106" y="270"/>
                      <a:pt x="106" y="254"/>
                    </a:cubicBezTo>
                    <a:cubicBezTo>
                      <a:pt x="106" y="253"/>
                      <a:pt x="106" y="252"/>
                      <a:pt x="107" y="251"/>
                    </a:cubicBezTo>
                    <a:cubicBezTo>
                      <a:pt x="107" y="250"/>
                      <a:pt x="107" y="250"/>
                      <a:pt x="107" y="249"/>
                    </a:cubicBezTo>
                    <a:cubicBezTo>
                      <a:pt x="118" y="243"/>
                      <a:pt x="125" y="231"/>
                      <a:pt x="125" y="218"/>
                    </a:cubicBezTo>
                    <a:cubicBezTo>
                      <a:pt x="125" y="216"/>
                      <a:pt x="123" y="214"/>
                      <a:pt x="121" y="214"/>
                    </a:cubicBezTo>
                    <a:cubicBezTo>
                      <a:pt x="118" y="214"/>
                      <a:pt x="117" y="216"/>
                      <a:pt x="117" y="218"/>
                    </a:cubicBezTo>
                    <a:cubicBezTo>
                      <a:pt x="117" y="233"/>
                      <a:pt x="105" y="245"/>
                      <a:pt x="91" y="245"/>
                    </a:cubicBezTo>
                    <a:cubicBezTo>
                      <a:pt x="77" y="245"/>
                      <a:pt x="65" y="233"/>
                      <a:pt x="65" y="218"/>
                    </a:cubicBezTo>
                    <a:cubicBezTo>
                      <a:pt x="65" y="218"/>
                      <a:pt x="65" y="218"/>
                      <a:pt x="65" y="217"/>
                    </a:cubicBezTo>
                    <a:cubicBezTo>
                      <a:pt x="65" y="208"/>
                      <a:pt x="70" y="199"/>
                      <a:pt x="78" y="194"/>
                    </a:cubicBezTo>
                    <a:cubicBezTo>
                      <a:pt x="79" y="193"/>
                      <a:pt x="80" y="191"/>
                      <a:pt x="79" y="189"/>
                    </a:cubicBezTo>
                    <a:cubicBezTo>
                      <a:pt x="79" y="188"/>
                      <a:pt x="77" y="186"/>
                      <a:pt x="75" y="187"/>
                    </a:cubicBezTo>
                    <a:cubicBezTo>
                      <a:pt x="75" y="187"/>
                      <a:pt x="74" y="187"/>
                      <a:pt x="73" y="187"/>
                    </a:cubicBezTo>
                    <a:cubicBezTo>
                      <a:pt x="59" y="187"/>
                      <a:pt x="47" y="174"/>
                      <a:pt x="47" y="159"/>
                    </a:cubicBezTo>
                    <a:cubicBezTo>
                      <a:pt x="47" y="147"/>
                      <a:pt x="53" y="137"/>
                      <a:pt x="63" y="133"/>
                    </a:cubicBezTo>
                    <a:cubicBezTo>
                      <a:pt x="66" y="131"/>
                      <a:pt x="69" y="131"/>
                      <a:pt x="72" y="131"/>
                    </a:cubicBezTo>
                    <a:cubicBezTo>
                      <a:pt x="86" y="131"/>
                      <a:pt x="98" y="143"/>
                      <a:pt x="98" y="158"/>
                    </a:cubicBezTo>
                    <a:cubicBezTo>
                      <a:pt x="98" y="160"/>
                      <a:pt x="100" y="162"/>
                      <a:pt x="102" y="162"/>
                    </a:cubicBezTo>
                    <a:cubicBezTo>
                      <a:pt x="104" y="162"/>
                      <a:pt x="106" y="160"/>
                      <a:pt x="106" y="158"/>
                    </a:cubicBezTo>
                    <a:cubicBezTo>
                      <a:pt x="106" y="141"/>
                      <a:pt x="94" y="126"/>
                      <a:pt x="78" y="123"/>
                    </a:cubicBezTo>
                    <a:cubicBezTo>
                      <a:pt x="78" y="123"/>
                      <a:pt x="78" y="123"/>
                      <a:pt x="78" y="123"/>
                    </a:cubicBezTo>
                    <a:cubicBezTo>
                      <a:pt x="70" y="118"/>
                      <a:pt x="65" y="109"/>
                      <a:pt x="65" y="99"/>
                    </a:cubicBezTo>
                    <a:cubicBezTo>
                      <a:pt x="65" y="83"/>
                      <a:pt x="77" y="71"/>
                      <a:pt x="92" y="71"/>
                    </a:cubicBezTo>
                    <a:cubicBezTo>
                      <a:pt x="94" y="71"/>
                      <a:pt x="96" y="71"/>
                      <a:pt x="98" y="72"/>
                    </a:cubicBezTo>
                    <a:cubicBezTo>
                      <a:pt x="101" y="88"/>
                      <a:pt x="115" y="101"/>
                      <a:pt x="131" y="101"/>
                    </a:cubicBezTo>
                    <a:cubicBezTo>
                      <a:pt x="134" y="101"/>
                      <a:pt x="135" y="99"/>
                      <a:pt x="135" y="97"/>
                    </a:cubicBezTo>
                    <a:cubicBezTo>
                      <a:pt x="135" y="95"/>
                      <a:pt x="134" y="93"/>
                      <a:pt x="131" y="93"/>
                    </a:cubicBezTo>
                    <a:cubicBezTo>
                      <a:pt x="119" y="93"/>
                      <a:pt x="108" y="83"/>
                      <a:pt x="106" y="70"/>
                    </a:cubicBezTo>
                    <a:cubicBezTo>
                      <a:pt x="106" y="69"/>
                      <a:pt x="106" y="69"/>
                      <a:pt x="106" y="68"/>
                    </a:cubicBezTo>
                    <a:cubicBezTo>
                      <a:pt x="106" y="68"/>
                      <a:pt x="106" y="68"/>
                      <a:pt x="106" y="68"/>
                    </a:cubicBezTo>
                    <a:cubicBezTo>
                      <a:pt x="106" y="67"/>
                      <a:pt x="106" y="67"/>
                      <a:pt x="106" y="67"/>
                    </a:cubicBezTo>
                    <a:cubicBezTo>
                      <a:pt x="106" y="51"/>
                      <a:pt x="118" y="38"/>
                      <a:pt x="133" y="38"/>
                    </a:cubicBezTo>
                    <a:cubicBezTo>
                      <a:pt x="147" y="38"/>
                      <a:pt x="159" y="53"/>
                      <a:pt x="159" y="69"/>
                    </a:cubicBezTo>
                    <a:cubicBezTo>
                      <a:pt x="159" y="91"/>
                      <a:pt x="159" y="91"/>
                      <a:pt x="159" y="91"/>
                    </a:cubicBezTo>
                    <a:cubicBezTo>
                      <a:pt x="159" y="94"/>
                      <a:pt x="161" y="95"/>
                      <a:pt x="163" y="95"/>
                    </a:cubicBezTo>
                    <a:cubicBezTo>
                      <a:pt x="166" y="95"/>
                      <a:pt x="167" y="94"/>
                      <a:pt x="167" y="91"/>
                    </a:cubicBezTo>
                    <a:cubicBezTo>
                      <a:pt x="167" y="69"/>
                      <a:pt x="167" y="69"/>
                      <a:pt x="167" y="69"/>
                    </a:cubicBezTo>
                    <a:cubicBezTo>
                      <a:pt x="167" y="51"/>
                      <a:pt x="155" y="35"/>
                      <a:pt x="140" y="31"/>
                    </a:cubicBezTo>
                    <a:cubicBezTo>
                      <a:pt x="140" y="16"/>
                      <a:pt x="140" y="16"/>
                      <a:pt x="140" y="16"/>
                    </a:cubicBezTo>
                    <a:cubicBezTo>
                      <a:pt x="140" y="14"/>
                      <a:pt x="138" y="12"/>
                      <a:pt x="136" y="12"/>
                    </a:cubicBezTo>
                    <a:cubicBezTo>
                      <a:pt x="90" y="12"/>
                      <a:pt x="90" y="12"/>
                      <a:pt x="90" y="12"/>
                    </a:cubicBezTo>
                    <a:cubicBezTo>
                      <a:pt x="89" y="5"/>
                      <a:pt x="83" y="0"/>
                      <a:pt x="75" y="0"/>
                    </a:cubicBezTo>
                    <a:cubicBezTo>
                      <a:pt x="67" y="0"/>
                      <a:pt x="60" y="8"/>
                      <a:pt x="60" y="16"/>
                    </a:cubicBezTo>
                    <a:cubicBezTo>
                      <a:pt x="60" y="25"/>
                      <a:pt x="67" y="32"/>
                      <a:pt x="75" y="32"/>
                    </a:cubicBezTo>
                    <a:cubicBezTo>
                      <a:pt x="75" y="32"/>
                      <a:pt x="75" y="32"/>
                      <a:pt x="75" y="32"/>
                    </a:cubicBezTo>
                    <a:cubicBezTo>
                      <a:pt x="83" y="32"/>
                      <a:pt x="89" y="27"/>
                      <a:pt x="90" y="20"/>
                    </a:cubicBezTo>
                    <a:cubicBezTo>
                      <a:pt x="132" y="20"/>
                      <a:pt x="132" y="20"/>
                      <a:pt x="132" y="20"/>
                    </a:cubicBezTo>
                    <a:cubicBezTo>
                      <a:pt x="132" y="30"/>
                      <a:pt x="132" y="30"/>
                      <a:pt x="132" y="30"/>
                    </a:cubicBezTo>
                    <a:cubicBezTo>
                      <a:pt x="132" y="30"/>
                      <a:pt x="132" y="30"/>
                      <a:pt x="132" y="30"/>
                    </a:cubicBezTo>
                    <a:cubicBezTo>
                      <a:pt x="132" y="30"/>
                      <a:pt x="132" y="30"/>
                      <a:pt x="131" y="30"/>
                    </a:cubicBezTo>
                    <a:cubicBezTo>
                      <a:pt x="114" y="30"/>
                      <a:pt x="99" y="45"/>
                      <a:pt x="98" y="63"/>
                    </a:cubicBezTo>
                    <a:cubicBezTo>
                      <a:pt x="96" y="63"/>
                      <a:pt x="94" y="62"/>
                      <a:pt x="92" y="62"/>
                    </a:cubicBezTo>
                    <a:cubicBezTo>
                      <a:pt x="73" y="62"/>
                      <a:pt x="57" y="79"/>
                      <a:pt x="57" y="99"/>
                    </a:cubicBezTo>
                    <a:cubicBezTo>
                      <a:pt x="57" y="100"/>
                      <a:pt x="57" y="100"/>
                      <a:pt x="57" y="101"/>
                    </a:cubicBezTo>
                    <a:cubicBezTo>
                      <a:pt x="25" y="101"/>
                      <a:pt x="25" y="101"/>
                      <a:pt x="25" y="101"/>
                    </a:cubicBezTo>
                    <a:cubicBezTo>
                      <a:pt x="25" y="56"/>
                      <a:pt x="25" y="56"/>
                      <a:pt x="25" y="56"/>
                    </a:cubicBezTo>
                    <a:cubicBezTo>
                      <a:pt x="32" y="54"/>
                      <a:pt x="37" y="48"/>
                      <a:pt x="37" y="41"/>
                    </a:cubicBezTo>
                    <a:cubicBezTo>
                      <a:pt x="37" y="32"/>
                      <a:pt x="30" y="25"/>
                      <a:pt x="21" y="25"/>
                    </a:cubicBezTo>
                    <a:cubicBezTo>
                      <a:pt x="13" y="25"/>
                      <a:pt x="6" y="32"/>
                      <a:pt x="6" y="41"/>
                    </a:cubicBezTo>
                    <a:cubicBezTo>
                      <a:pt x="6" y="48"/>
                      <a:pt x="11" y="54"/>
                      <a:pt x="17" y="56"/>
                    </a:cubicBezTo>
                    <a:cubicBezTo>
                      <a:pt x="17" y="105"/>
                      <a:pt x="17" y="105"/>
                      <a:pt x="17" y="105"/>
                    </a:cubicBezTo>
                    <a:cubicBezTo>
                      <a:pt x="17" y="108"/>
                      <a:pt x="19" y="109"/>
                      <a:pt x="21" y="109"/>
                    </a:cubicBezTo>
                    <a:cubicBezTo>
                      <a:pt x="59" y="109"/>
                      <a:pt x="59" y="109"/>
                      <a:pt x="59" y="109"/>
                    </a:cubicBezTo>
                    <a:cubicBezTo>
                      <a:pt x="60" y="114"/>
                      <a:pt x="63" y="119"/>
                      <a:pt x="66" y="123"/>
                    </a:cubicBezTo>
                    <a:cubicBezTo>
                      <a:pt x="64" y="123"/>
                      <a:pt x="62" y="124"/>
                      <a:pt x="60" y="125"/>
                    </a:cubicBezTo>
                    <a:cubicBezTo>
                      <a:pt x="47" y="130"/>
                      <a:pt x="39" y="143"/>
                      <a:pt x="39" y="158"/>
                    </a:cubicBezTo>
                    <a:cubicBezTo>
                      <a:pt x="39" y="158"/>
                      <a:pt x="39" y="158"/>
                      <a:pt x="39" y="158"/>
                    </a:cubicBezTo>
                    <a:cubicBezTo>
                      <a:pt x="39" y="158"/>
                      <a:pt x="39" y="158"/>
                      <a:pt x="39" y="159"/>
                    </a:cubicBezTo>
                    <a:cubicBezTo>
                      <a:pt x="39" y="160"/>
                      <a:pt x="39" y="161"/>
                      <a:pt x="39" y="162"/>
                    </a:cubicBezTo>
                    <a:cubicBezTo>
                      <a:pt x="31" y="162"/>
                      <a:pt x="31" y="162"/>
                      <a:pt x="31" y="162"/>
                    </a:cubicBezTo>
                    <a:cubicBezTo>
                      <a:pt x="29" y="155"/>
                      <a:pt x="23" y="150"/>
                      <a:pt x="15" y="150"/>
                    </a:cubicBezTo>
                    <a:cubicBezTo>
                      <a:pt x="7" y="150"/>
                      <a:pt x="0" y="157"/>
                      <a:pt x="0" y="166"/>
                    </a:cubicBezTo>
                    <a:cubicBezTo>
                      <a:pt x="0" y="175"/>
                      <a:pt x="7" y="182"/>
                      <a:pt x="15" y="182"/>
                    </a:cubicBezTo>
                    <a:cubicBezTo>
                      <a:pt x="15" y="182"/>
                      <a:pt x="15" y="182"/>
                      <a:pt x="15" y="182"/>
                    </a:cubicBezTo>
                    <a:cubicBezTo>
                      <a:pt x="22" y="182"/>
                      <a:pt x="28" y="177"/>
                      <a:pt x="30" y="170"/>
                    </a:cubicBezTo>
                    <a:cubicBezTo>
                      <a:pt x="41" y="170"/>
                      <a:pt x="41" y="170"/>
                      <a:pt x="41" y="170"/>
                    </a:cubicBezTo>
                    <a:cubicBezTo>
                      <a:pt x="45" y="182"/>
                      <a:pt x="54" y="191"/>
                      <a:pt x="66" y="194"/>
                    </a:cubicBezTo>
                    <a:cubicBezTo>
                      <a:pt x="60" y="201"/>
                      <a:pt x="57" y="209"/>
                      <a:pt x="57" y="218"/>
                    </a:cubicBezTo>
                    <a:cubicBezTo>
                      <a:pt x="57" y="238"/>
                      <a:pt x="73" y="254"/>
                      <a:pt x="92" y="254"/>
                    </a:cubicBezTo>
                    <a:cubicBezTo>
                      <a:pt x="94" y="254"/>
                      <a:pt x="96" y="254"/>
                      <a:pt x="98" y="254"/>
                    </a:cubicBezTo>
                    <a:cubicBezTo>
                      <a:pt x="98" y="254"/>
                      <a:pt x="98" y="254"/>
                      <a:pt x="98" y="254"/>
                    </a:cubicBezTo>
                    <a:cubicBezTo>
                      <a:pt x="98" y="255"/>
                      <a:pt x="98" y="256"/>
                      <a:pt x="98" y="257"/>
                    </a:cubicBezTo>
                    <a:cubicBezTo>
                      <a:pt x="73" y="257"/>
                      <a:pt x="73" y="257"/>
                      <a:pt x="73" y="257"/>
                    </a:cubicBezTo>
                    <a:cubicBezTo>
                      <a:pt x="73" y="257"/>
                      <a:pt x="73" y="257"/>
                      <a:pt x="73" y="257"/>
                    </a:cubicBezTo>
                    <a:cubicBezTo>
                      <a:pt x="73" y="257"/>
                      <a:pt x="73" y="257"/>
                      <a:pt x="73" y="257"/>
                    </a:cubicBezTo>
                    <a:cubicBezTo>
                      <a:pt x="32" y="257"/>
                      <a:pt x="32" y="257"/>
                      <a:pt x="32" y="257"/>
                    </a:cubicBezTo>
                    <a:cubicBezTo>
                      <a:pt x="31" y="250"/>
                      <a:pt x="25" y="245"/>
                      <a:pt x="17" y="245"/>
                    </a:cubicBezTo>
                    <a:cubicBezTo>
                      <a:pt x="9" y="245"/>
                      <a:pt x="2" y="252"/>
                      <a:pt x="2" y="261"/>
                    </a:cubicBezTo>
                    <a:cubicBezTo>
                      <a:pt x="2" y="270"/>
                      <a:pt x="9" y="277"/>
                      <a:pt x="17" y="277"/>
                    </a:cubicBezTo>
                    <a:cubicBezTo>
                      <a:pt x="17" y="277"/>
                      <a:pt x="17" y="277"/>
                      <a:pt x="17" y="277"/>
                    </a:cubicBezTo>
                    <a:cubicBezTo>
                      <a:pt x="25" y="277"/>
                      <a:pt x="31" y="272"/>
                      <a:pt x="32" y="265"/>
                    </a:cubicBezTo>
                    <a:cubicBezTo>
                      <a:pt x="69" y="265"/>
                      <a:pt x="69" y="265"/>
                      <a:pt x="69" y="265"/>
                    </a:cubicBezTo>
                    <a:cubicBezTo>
                      <a:pt x="69" y="289"/>
                      <a:pt x="69" y="289"/>
                      <a:pt x="69" y="289"/>
                    </a:cubicBezTo>
                    <a:cubicBezTo>
                      <a:pt x="62" y="290"/>
                      <a:pt x="57" y="296"/>
                      <a:pt x="57" y="304"/>
                    </a:cubicBezTo>
                    <a:cubicBezTo>
                      <a:pt x="57" y="313"/>
                      <a:pt x="64" y="320"/>
                      <a:pt x="72" y="320"/>
                    </a:cubicBezTo>
                    <a:cubicBezTo>
                      <a:pt x="72" y="320"/>
                      <a:pt x="72" y="320"/>
                      <a:pt x="72" y="320"/>
                    </a:cubicBezTo>
                    <a:cubicBezTo>
                      <a:pt x="81" y="320"/>
                      <a:pt x="88" y="313"/>
                      <a:pt x="88" y="304"/>
                    </a:cubicBezTo>
                    <a:cubicBezTo>
                      <a:pt x="88" y="300"/>
                      <a:pt x="86" y="296"/>
                      <a:pt x="83" y="293"/>
                    </a:cubicBezTo>
                    <a:cubicBezTo>
                      <a:pt x="82" y="291"/>
                      <a:pt x="79" y="290"/>
                      <a:pt x="77" y="289"/>
                    </a:cubicBezTo>
                    <a:cubicBezTo>
                      <a:pt x="77" y="265"/>
                      <a:pt x="77" y="265"/>
                      <a:pt x="77" y="265"/>
                    </a:cubicBezTo>
                    <a:cubicBezTo>
                      <a:pt x="100" y="265"/>
                      <a:pt x="100" y="265"/>
                      <a:pt x="100" y="265"/>
                    </a:cubicBezTo>
                    <a:cubicBezTo>
                      <a:pt x="104" y="280"/>
                      <a:pt x="117" y="291"/>
                      <a:pt x="133" y="291"/>
                    </a:cubicBezTo>
                    <a:cubicBezTo>
                      <a:pt x="152" y="291"/>
                      <a:pt x="167" y="275"/>
                      <a:pt x="167" y="254"/>
                    </a:cubicBezTo>
                    <a:cubicBezTo>
                      <a:pt x="167" y="254"/>
                      <a:pt x="167" y="254"/>
                      <a:pt x="167" y="254"/>
                    </a:cubicBezTo>
                    <a:cubicBezTo>
                      <a:pt x="167" y="254"/>
                      <a:pt x="167" y="253"/>
                      <a:pt x="167" y="253"/>
                    </a:cubicBezTo>
                    <a:cubicBezTo>
                      <a:pt x="167" y="232"/>
                      <a:pt x="167" y="232"/>
                      <a:pt x="167" y="232"/>
                    </a:cubicBezTo>
                    <a:cubicBezTo>
                      <a:pt x="167" y="230"/>
                      <a:pt x="166" y="228"/>
                      <a:pt x="163" y="228"/>
                    </a:cubicBezTo>
                    <a:close/>
                    <a:moveTo>
                      <a:pt x="75" y="24"/>
                    </a:moveTo>
                    <a:cubicBezTo>
                      <a:pt x="75" y="28"/>
                      <a:pt x="75" y="28"/>
                      <a:pt x="75" y="28"/>
                    </a:cubicBezTo>
                    <a:cubicBezTo>
                      <a:pt x="75" y="24"/>
                      <a:pt x="75" y="24"/>
                      <a:pt x="75" y="24"/>
                    </a:cubicBezTo>
                    <a:cubicBezTo>
                      <a:pt x="71" y="24"/>
                      <a:pt x="68" y="21"/>
                      <a:pt x="68" y="16"/>
                    </a:cubicBezTo>
                    <a:cubicBezTo>
                      <a:pt x="68" y="12"/>
                      <a:pt x="71" y="9"/>
                      <a:pt x="75" y="8"/>
                    </a:cubicBezTo>
                    <a:cubicBezTo>
                      <a:pt x="80" y="8"/>
                      <a:pt x="83" y="12"/>
                      <a:pt x="83" y="16"/>
                    </a:cubicBezTo>
                    <a:cubicBezTo>
                      <a:pt x="83" y="21"/>
                      <a:pt x="80" y="24"/>
                      <a:pt x="75" y="24"/>
                    </a:cubicBezTo>
                    <a:close/>
                    <a:moveTo>
                      <a:pt x="14" y="41"/>
                    </a:moveTo>
                    <a:cubicBezTo>
                      <a:pt x="14" y="36"/>
                      <a:pt x="17" y="33"/>
                      <a:pt x="21" y="33"/>
                    </a:cubicBezTo>
                    <a:cubicBezTo>
                      <a:pt x="25" y="33"/>
                      <a:pt x="29" y="36"/>
                      <a:pt x="29" y="41"/>
                    </a:cubicBezTo>
                    <a:cubicBezTo>
                      <a:pt x="29" y="45"/>
                      <a:pt x="25" y="48"/>
                      <a:pt x="21" y="48"/>
                    </a:cubicBezTo>
                    <a:cubicBezTo>
                      <a:pt x="21" y="48"/>
                      <a:pt x="21" y="48"/>
                      <a:pt x="21" y="48"/>
                    </a:cubicBezTo>
                    <a:cubicBezTo>
                      <a:pt x="21" y="48"/>
                      <a:pt x="21" y="48"/>
                      <a:pt x="21" y="48"/>
                    </a:cubicBezTo>
                    <a:cubicBezTo>
                      <a:pt x="21" y="48"/>
                      <a:pt x="21" y="48"/>
                      <a:pt x="21" y="48"/>
                    </a:cubicBezTo>
                    <a:cubicBezTo>
                      <a:pt x="17" y="48"/>
                      <a:pt x="14" y="45"/>
                      <a:pt x="14" y="41"/>
                    </a:cubicBezTo>
                    <a:close/>
                    <a:moveTo>
                      <a:pt x="15" y="174"/>
                    </a:moveTo>
                    <a:cubicBezTo>
                      <a:pt x="15" y="178"/>
                      <a:pt x="15" y="178"/>
                      <a:pt x="15" y="178"/>
                    </a:cubicBezTo>
                    <a:cubicBezTo>
                      <a:pt x="15" y="174"/>
                      <a:pt x="15" y="174"/>
                      <a:pt x="15" y="174"/>
                    </a:cubicBezTo>
                    <a:cubicBezTo>
                      <a:pt x="11" y="174"/>
                      <a:pt x="8" y="170"/>
                      <a:pt x="8" y="166"/>
                    </a:cubicBezTo>
                    <a:cubicBezTo>
                      <a:pt x="8" y="162"/>
                      <a:pt x="11" y="158"/>
                      <a:pt x="15" y="158"/>
                    </a:cubicBezTo>
                    <a:cubicBezTo>
                      <a:pt x="20" y="158"/>
                      <a:pt x="23" y="162"/>
                      <a:pt x="23" y="166"/>
                    </a:cubicBezTo>
                    <a:cubicBezTo>
                      <a:pt x="23" y="170"/>
                      <a:pt x="20" y="174"/>
                      <a:pt x="15" y="174"/>
                    </a:cubicBezTo>
                    <a:close/>
                    <a:moveTo>
                      <a:pt x="80" y="304"/>
                    </a:moveTo>
                    <a:cubicBezTo>
                      <a:pt x="80" y="308"/>
                      <a:pt x="76" y="312"/>
                      <a:pt x="72" y="312"/>
                    </a:cubicBezTo>
                    <a:cubicBezTo>
                      <a:pt x="72" y="316"/>
                      <a:pt x="72" y="316"/>
                      <a:pt x="72" y="316"/>
                    </a:cubicBezTo>
                    <a:cubicBezTo>
                      <a:pt x="72" y="312"/>
                      <a:pt x="72" y="312"/>
                      <a:pt x="72" y="312"/>
                    </a:cubicBezTo>
                    <a:cubicBezTo>
                      <a:pt x="68" y="312"/>
                      <a:pt x="65" y="308"/>
                      <a:pt x="65" y="304"/>
                    </a:cubicBezTo>
                    <a:cubicBezTo>
                      <a:pt x="65" y="300"/>
                      <a:pt x="68" y="296"/>
                      <a:pt x="72" y="296"/>
                    </a:cubicBezTo>
                    <a:cubicBezTo>
                      <a:pt x="74" y="296"/>
                      <a:pt x="76" y="297"/>
                      <a:pt x="78" y="299"/>
                    </a:cubicBezTo>
                    <a:cubicBezTo>
                      <a:pt x="79" y="300"/>
                      <a:pt x="80" y="302"/>
                      <a:pt x="80" y="304"/>
                    </a:cubicBezTo>
                    <a:close/>
                    <a:moveTo>
                      <a:pt x="17" y="269"/>
                    </a:moveTo>
                    <a:cubicBezTo>
                      <a:pt x="17" y="273"/>
                      <a:pt x="17" y="273"/>
                      <a:pt x="17" y="273"/>
                    </a:cubicBezTo>
                    <a:cubicBezTo>
                      <a:pt x="17" y="269"/>
                      <a:pt x="17" y="269"/>
                      <a:pt x="17" y="269"/>
                    </a:cubicBezTo>
                    <a:cubicBezTo>
                      <a:pt x="13" y="269"/>
                      <a:pt x="10" y="265"/>
                      <a:pt x="10" y="261"/>
                    </a:cubicBezTo>
                    <a:cubicBezTo>
                      <a:pt x="10" y="257"/>
                      <a:pt x="13" y="253"/>
                      <a:pt x="17" y="253"/>
                    </a:cubicBezTo>
                    <a:cubicBezTo>
                      <a:pt x="22" y="253"/>
                      <a:pt x="25" y="257"/>
                      <a:pt x="25" y="261"/>
                    </a:cubicBezTo>
                    <a:cubicBezTo>
                      <a:pt x="25" y="265"/>
                      <a:pt x="22" y="269"/>
                      <a:pt x="17" y="269"/>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0" name="Group 89">
            <a:extLst>
              <a:ext uri="{FF2B5EF4-FFF2-40B4-BE49-F238E27FC236}">
                <a16:creationId xmlns:a16="http://schemas.microsoft.com/office/drawing/2014/main" id="{1F285382-66CB-46E3-B0A5-9F5B0D7B8BA1}"/>
              </a:ext>
            </a:extLst>
          </p:cNvPr>
          <p:cNvGrpSpPr/>
          <p:nvPr/>
        </p:nvGrpSpPr>
        <p:grpSpPr>
          <a:xfrm>
            <a:off x="503237" y="4320397"/>
            <a:ext cx="830871" cy="830870"/>
            <a:chOff x="6646885" y="2149220"/>
            <a:chExt cx="830871" cy="830870"/>
          </a:xfrm>
        </p:grpSpPr>
        <p:grpSp>
          <p:nvGrpSpPr>
            <p:cNvPr id="78" name="Group 77">
              <a:extLst>
                <a:ext uri="{FF2B5EF4-FFF2-40B4-BE49-F238E27FC236}">
                  <a16:creationId xmlns:a16="http://schemas.microsoft.com/office/drawing/2014/main" id="{D7DB4449-F392-4F6D-80C7-4E29FA701EFA}"/>
                </a:ext>
              </a:extLst>
            </p:cNvPr>
            <p:cNvGrpSpPr/>
            <p:nvPr/>
          </p:nvGrpSpPr>
          <p:grpSpPr>
            <a:xfrm>
              <a:off x="6646885" y="2149220"/>
              <a:ext cx="830871" cy="830870"/>
              <a:chOff x="2874287" y="2420193"/>
              <a:chExt cx="935994" cy="935993"/>
            </a:xfrm>
          </p:grpSpPr>
          <p:sp>
            <p:nvSpPr>
              <p:cNvPr id="76" name="Oval 75">
                <a:extLst>
                  <a:ext uri="{FF2B5EF4-FFF2-40B4-BE49-F238E27FC236}">
                    <a16:creationId xmlns:a16="http://schemas.microsoft.com/office/drawing/2014/main" id="{21E90E59-8952-4538-B987-6206175050B4}"/>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Oval 76">
                <a:extLst>
                  <a:ext uri="{FF2B5EF4-FFF2-40B4-BE49-F238E27FC236}">
                    <a16:creationId xmlns:a16="http://schemas.microsoft.com/office/drawing/2014/main" id="{999D2080-E71B-4334-A63B-1112F34E98F6}"/>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352C03C1-5E6F-4011-884D-4012509857D5}"/>
                </a:ext>
              </a:extLst>
            </p:cNvPr>
            <p:cNvGrpSpPr/>
            <p:nvPr/>
          </p:nvGrpSpPr>
          <p:grpSpPr>
            <a:xfrm>
              <a:off x="6804334" y="2367996"/>
              <a:ext cx="467321" cy="342621"/>
              <a:chOff x="13769975" y="2741613"/>
              <a:chExt cx="1814513" cy="1330325"/>
            </a:xfrm>
            <a:solidFill>
              <a:srgbClr val="0072C6"/>
            </a:solidFill>
          </p:grpSpPr>
          <p:sp>
            <p:nvSpPr>
              <p:cNvPr id="43" name="Freeform 5">
                <a:extLst>
                  <a:ext uri="{FF2B5EF4-FFF2-40B4-BE49-F238E27FC236}">
                    <a16:creationId xmlns:a16="http://schemas.microsoft.com/office/drawing/2014/main" id="{BA6D66A3-9023-46C4-BB18-E0CA66D1B535}"/>
                  </a:ext>
                </a:extLst>
              </p:cNvPr>
              <p:cNvSpPr>
                <a:spLocks noEditPoints="1"/>
              </p:cNvSpPr>
              <p:nvPr/>
            </p:nvSpPr>
            <p:spPr bwMode="auto">
              <a:xfrm>
                <a:off x="13769975" y="3059113"/>
                <a:ext cx="557212" cy="693738"/>
              </a:xfrm>
              <a:custGeom>
                <a:avLst/>
                <a:gdLst>
                  <a:gd name="T0" fmla="*/ 437 w 564"/>
                  <a:gd name="T1" fmla="*/ 257 h 702"/>
                  <a:gd name="T2" fmla="*/ 437 w 564"/>
                  <a:gd name="T3" fmla="*/ 130 h 702"/>
                  <a:gd name="T4" fmla="*/ 307 w 564"/>
                  <a:gd name="T5" fmla="*/ 0 h 702"/>
                  <a:gd name="T6" fmla="*/ 243 w 564"/>
                  <a:gd name="T7" fmla="*/ 0 h 702"/>
                  <a:gd name="T8" fmla="*/ 114 w 564"/>
                  <a:gd name="T9" fmla="*/ 130 h 702"/>
                  <a:gd name="T10" fmla="*/ 114 w 564"/>
                  <a:gd name="T11" fmla="*/ 257 h 702"/>
                  <a:gd name="T12" fmla="*/ 0 w 564"/>
                  <a:gd name="T13" fmla="*/ 257 h 702"/>
                  <a:gd name="T14" fmla="*/ 0 w 564"/>
                  <a:gd name="T15" fmla="*/ 702 h 702"/>
                  <a:gd name="T16" fmla="*/ 564 w 564"/>
                  <a:gd name="T17" fmla="*/ 702 h 702"/>
                  <a:gd name="T18" fmla="*/ 564 w 564"/>
                  <a:gd name="T19" fmla="*/ 257 h 702"/>
                  <a:gd name="T20" fmla="*/ 437 w 564"/>
                  <a:gd name="T21" fmla="*/ 257 h 702"/>
                  <a:gd name="T22" fmla="*/ 162 w 564"/>
                  <a:gd name="T23" fmla="*/ 130 h 702"/>
                  <a:gd name="T24" fmla="*/ 243 w 564"/>
                  <a:gd name="T25" fmla="*/ 48 h 702"/>
                  <a:gd name="T26" fmla="*/ 307 w 564"/>
                  <a:gd name="T27" fmla="*/ 48 h 702"/>
                  <a:gd name="T28" fmla="*/ 388 w 564"/>
                  <a:gd name="T29" fmla="*/ 130 h 702"/>
                  <a:gd name="T30" fmla="*/ 388 w 564"/>
                  <a:gd name="T31" fmla="*/ 257 h 702"/>
                  <a:gd name="T32" fmla="*/ 353 w 564"/>
                  <a:gd name="T33" fmla="*/ 257 h 702"/>
                  <a:gd name="T34" fmla="*/ 353 w 564"/>
                  <a:gd name="T35" fmla="*/ 155 h 702"/>
                  <a:gd name="T36" fmla="*/ 288 w 564"/>
                  <a:gd name="T37" fmla="*/ 89 h 702"/>
                  <a:gd name="T38" fmla="*/ 262 w 564"/>
                  <a:gd name="T39" fmla="*/ 89 h 702"/>
                  <a:gd name="T40" fmla="*/ 196 w 564"/>
                  <a:gd name="T41" fmla="*/ 155 h 702"/>
                  <a:gd name="T42" fmla="*/ 196 w 564"/>
                  <a:gd name="T43" fmla="*/ 257 h 702"/>
                  <a:gd name="T44" fmla="*/ 162 w 564"/>
                  <a:gd name="T45" fmla="*/ 257 h 702"/>
                  <a:gd name="T46" fmla="*/ 162 w 564"/>
                  <a:gd name="T47" fmla="*/ 130 h 702"/>
                  <a:gd name="T48" fmla="*/ 244 w 564"/>
                  <a:gd name="T49" fmla="*/ 257 h 702"/>
                  <a:gd name="T50" fmla="*/ 244 w 564"/>
                  <a:gd name="T51" fmla="*/ 155 h 702"/>
                  <a:gd name="T52" fmla="*/ 262 w 564"/>
                  <a:gd name="T53" fmla="*/ 137 h 702"/>
                  <a:gd name="T54" fmla="*/ 288 w 564"/>
                  <a:gd name="T55" fmla="*/ 137 h 702"/>
                  <a:gd name="T56" fmla="*/ 305 w 564"/>
                  <a:gd name="T57" fmla="*/ 155 h 702"/>
                  <a:gd name="T58" fmla="*/ 305 w 564"/>
                  <a:gd name="T59" fmla="*/ 257 h 702"/>
                  <a:gd name="T60" fmla="*/ 244 w 564"/>
                  <a:gd name="T61" fmla="*/ 257 h 702"/>
                  <a:gd name="T62" fmla="*/ 516 w 564"/>
                  <a:gd name="T63" fmla="*/ 654 h 702"/>
                  <a:gd name="T64" fmla="*/ 48 w 564"/>
                  <a:gd name="T65" fmla="*/ 654 h 702"/>
                  <a:gd name="T66" fmla="*/ 48 w 564"/>
                  <a:gd name="T67" fmla="*/ 305 h 702"/>
                  <a:gd name="T68" fmla="*/ 114 w 564"/>
                  <a:gd name="T69" fmla="*/ 305 h 702"/>
                  <a:gd name="T70" fmla="*/ 437 w 564"/>
                  <a:gd name="T71" fmla="*/ 305 h 702"/>
                  <a:gd name="T72" fmla="*/ 516 w 564"/>
                  <a:gd name="T73" fmla="*/ 305 h 702"/>
                  <a:gd name="T74" fmla="*/ 516 w 564"/>
                  <a:gd name="T75" fmla="*/ 654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702">
                    <a:moveTo>
                      <a:pt x="437" y="257"/>
                    </a:moveTo>
                    <a:cubicBezTo>
                      <a:pt x="437" y="130"/>
                      <a:pt x="437" y="130"/>
                      <a:pt x="437" y="130"/>
                    </a:cubicBezTo>
                    <a:cubicBezTo>
                      <a:pt x="437" y="58"/>
                      <a:pt x="379" y="0"/>
                      <a:pt x="307" y="0"/>
                    </a:cubicBezTo>
                    <a:cubicBezTo>
                      <a:pt x="243" y="0"/>
                      <a:pt x="243" y="0"/>
                      <a:pt x="243" y="0"/>
                    </a:cubicBezTo>
                    <a:cubicBezTo>
                      <a:pt x="172" y="0"/>
                      <a:pt x="114" y="58"/>
                      <a:pt x="114" y="130"/>
                    </a:cubicBezTo>
                    <a:cubicBezTo>
                      <a:pt x="114" y="257"/>
                      <a:pt x="114" y="257"/>
                      <a:pt x="114" y="257"/>
                    </a:cubicBezTo>
                    <a:cubicBezTo>
                      <a:pt x="0" y="257"/>
                      <a:pt x="0" y="257"/>
                      <a:pt x="0" y="257"/>
                    </a:cubicBezTo>
                    <a:cubicBezTo>
                      <a:pt x="0" y="702"/>
                      <a:pt x="0" y="702"/>
                      <a:pt x="0" y="702"/>
                    </a:cubicBezTo>
                    <a:cubicBezTo>
                      <a:pt x="564" y="702"/>
                      <a:pt x="564" y="702"/>
                      <a:pt x="564" y="702"/>
                    </a:cubicBezTo>
                    <a:cubicBezTo>
                      <a:pt x="564" y="257"/>
                      <a:pt x="564" y="257"/>
                      <a:pt x="564" y="257"/>
                    </a:cubicBezTo>
                    <a:lnTo>
                      <a:pt x="437" y="257"/>
                    </a:lnTo>
                    <a:close/>
                    <a:moveTo>
                      <a:pt x="162" y="130"/>
                    </a:moveTo>
                    <a:cubicBezTo>
                      <a:pt x="162" y="85"/>
                      <a:pt x="198" y="48"/>
                      <a:pt x="243" y="48"/>
                    </a:cubicBezTo>
                    <a:cubicBezTo>
                      <a:pt x="307" y="48"/>
                      <a:pt x="307" y="48"/>
                      <a:pt x="307" y="48"/>
                    </a:cubicBezTo>
                    <a:cubicBezTo>
                      <a:pt x="352" y="48"/>
                      <a:pt x="388" y="85"/>
                      <a:pt x="388" y="130"/>
                    </a:cubicBezTo>
                    <a:cubicBezTo>
                      <a:pt x="388" y="257"/>
                      <a:pt x="388" y="257"/>
                      <a:pt x="388" y="257"/>
                    </a:cubicBezTo>
                    <a:cubicBezTo>
                      <a:pt x="353" y="257"/>
                      <a:pt x="353" y="257"/>
                      <a:pt x="353" y="257"/>
                    </a:cubicBezTo>
                    <a:cubicBezTo>
                      <a:pt x="353" y="155"/>
                      <a:pt x="353" y="155"/>
                      <a:pt x="353" y="155"/>
                    </a:cubicBezTo>
                    <a:cubicBezTo>
                      <a:pt x="353" y="119"/>
                      <a:pt x="324" y="89"/>
                      <a:pt x="288" y="89"/>
                    </a:cubicBezTo>
                    <a:cubicBezTo>
                      <a:pt x="262" y="89"/>
                      <a:pt x="262" y="89"/>
                      <a:pt x="262" y="89"/>
                    </a:cubicBezTo>
                    <a:cubicBezTo>
                      <a:pt x="226" y="89"/>
                      <a:pt x="196" y="119"/>
                      <a:pt x="196" y="155"/>
                    </a:cubicBezTo>
                    <a:cubicBezTo>
                      <a:pt x="196" y="257"/>
                      <a:pt x="196" y="257"/>
                      <a:pt x="196" y="257"/>
                    </a:cubicBezTo>
                    <a:cubicBezTo>
                      <a:pt x="162" y="257"/>
                      <a:pt x="162" y="257"/>
                      <a:pt x="162" y="257"/>
                    </a:cubicBezTo>
                    <a:lnTo>
                      <a:pt x="162" y="130"/>
                    </a:lnTo>
                    <a:close/>
                    <a:moveTo>
                      <a:pt x="244" y="257"/>
                    </a:moveTo>
                    <a:cubicBezTo>
                      <a:pt x="244" y="155"/>
                      <a:pt x="244" y="155"/>
                      <a:pt x="244" y="155"/>
                    </a:cubicBezTo>
                    <a:cubicBezTo>
                      <a:pt x="244" y="145"/>
                      <a:pt x="252" y="137"/>
                      <a:pt x="262" y="137"/>
                    </a:cubicBezTo>
                    <a:cubicBezTo>
                      <a:pt x="288" y="137"/>
                      <a:pt x="288" y="137"/>
                      <a:pt x="288" y="137"/>
                    </a:cubicBezTo>
                    <a:cubicBezTo>
                      <a:pt x="297" y="137"/>
                      <a:pt x="305" y="145"/>
                      <a:pt x="305" y="155"/>
                    </a:cubicBezTo>
                    <a:cubicBezTo>
                      <a:pt x="305" y="257"/>
                      <a:pt x="305" y="257"/>
                      <a:pt x="305" y="257"/>
                    </a:cubicBezTo>
                    <a:lnTo>
                      <a:pt x="244" y="257"/>
                    </a:lnTo>
                    <a:close/>
                    <a:moveTo>
                      <a:pt x="516" y="654"/>
                    </a:moveTo>
                    <a:cubicBezTo>
                      <a:pt x="48" y="654"/>
                      <a:pt x="48" y="654"/>
                      <a:pt x="48" y="654"/>
                    </a:cubicBezTo>
                    <a:cubicBezTo>
                      <a:pt x="48" y="305"/>
                      <a:pt x="48" y="305"/>
                      <a:pt x="48" y="305"/>
                    </a:cubicBezTo>
                    <a:cubicBezTo>
                      <a:pt x="114" y="305"/>
                      <a:pt x="114" y="305"/>
                      <a:pt x="114" y="305"/>
                    </a:cubicBezTo>
                    <a:cubicBezTo>
                      <a:pt x="437" y="305"/>
                      <a:pt x="437" y="305"/>
                      <a:pt x="437" y="305"/>
                    </a:cubicBezTo>
                    <a:cubicBezTo>
                      <a:pt x="516" y="305"/>
                      <a:pt x="516" y="305"/>
                      <a:pt x="516" y="305"/>
                    </a:cubicBezTo>
                    <a:cubicBezTo>
                      <a:pt x="516" y="654"/>
                      <a:pt x="516" y="654"/>
                      <a:pt x="516" y="6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80EAA912-E5C9-4BD6-8F03-FDDACEA275A9}"/>
                  </a:ext>
                </a:extLst>
              </p:cNvPr>
              <p:cNvSpPr>
                <a:spLocks noEditPoints="1"/>
              </p:cNvSpPr>
              <p:nvPr/>
            </p:nvSpPr>
            <p:spPr bwMode="auto">
              <a:xfrm>
                <a:off x="13960475" y="3389313"/>
                <a:ext cx="176212" cy="268288"/>
              </a:xfrm>
              <a:custGeom>
                <a:avLst/>
                <a:gdLst>
                  <a:gd name="T0" fmla="*/ 145 w 179"/>
                  <a:gd name="T1" fmla="*/ 272 h 272"/>
                  <a:gd name="T2" fmla="*/ 33 w 179"/>
                  <a:gd name="T3" fmla="*/ 272 h 272"/>
                  <a:gd name="T4" fmla="*/ 33 w 179"/>
                  <a:gd name="T5" fmla="*/ 159 h 272"/>
                  <a:gd name="T6" fmla="*/ 0 w 179"/>
                  <a:gd name="T7" fmla="*/ 89 h 272"/>
                  <a:gd name="T8" fmla="*/ 89 w 179"/>
                  <a:gd name="T9" fmla="*/ 0 h 272"/>
                  <a:gd name="T10" fmla="*/ 179 w 179"/>
                  <a:gd name="T11" fmla="*/ 89 h 272"/>
                  <a:gd name="T12" fmla="*/ 146 w 179"/>
                  <a:gd name="T13" fmla="*/ 159 h 272"/>
                  <a:gd name="T14" fmla="*/ 145 w 179"/>
                  <a:gd name="T15" fmla="*/ 272 h 272"/>
                  <a:gd name="T16" fmla="*/ 81 w 179"/>
                  <a:gd name="T17" fmla="*/ 224 h 272"/>
                  <a:gd name="T18" fmla="*/ 98 w 179"/>
                  <a:gd name="T19" fmla="*/ 224 h 272"/>
                  <a:gd name="T20" fmla="*/ 98 w 179"/>
                  <a:gd name="T21" fmla="*/ 132 h 272"/>
                  <a:gd name="T22" fmla="*/ 110 w 179"/>
                  <a:gd name="T23" fmla="*/ 125 h 272"/>
                  <a:gd name="T24" fmla="*/ 131 w 179"/>
                  <a:gd name="T25" fmla="*/ 89 h 272"/>
                  <a:gd name="T26" fmla="*/ 89 w 179"/>
                  <a:gd name="T27" fmla="*/ 48 h 272"/>
                  <a:gd name="T28" fmla="*/ 48 w 179"/>
                  <a:gd name="T29" fmla="*/ 89 h 272"/>
                  <a:gd name="T30" fmla="*/ 69 w 179"/>
                  <a:gd name="T31" fmla="*/ 125 h 272"/>
                  <a:gd name="T32" fmla="*/ 81 w 179"/>
                  <a:gd name="T33" fmla="*/ 132 h 272"/>
                  <a:gd name="T34" fmla="*/ 81 w 179"/>
                  <a:gd name="T35" fmla="*/ 22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72">
                    <a:moveTo>
                      <a:pt x="145" y="272"/>
                    </a:moveTo>
                    <a:cubicBezTo>
                      <a:pt x="33" y="272"/>
                      <a:pt x="33" y="272"/>
                      <a:pt x="33" y="272"/>
                    </a:cubicBezTo>
                    <a:cubicBezTo>
                      <a:pt x="33" y="159"/>
                      <a:pt x="33" y="159"/>
                      <a:pt x="33" y="159"/>
                    </a:cubicBezTo>
                    <a:cubicBezTo>
                      <a:pt x="12" y="142"/>
                      <a:pt x="0" y="116"/>
                      <a:pt x="0" y="89"/>
                    </a:cubicBezTo>
                    <a:cubicBezTo>
                      <a:pt x="0" y="40"/>
                      <a:pt x="40" y="0"/>
                      <a:pt x="89" y="0"/>
                    </a:cubicBezTo>
                    <a:cubicBezTo>
                      <a:pt x="139" y="0"/>
                      <a:pt x="179" y="40"/>
                      <a:pt x="179" y="89"/>
                    </a:cubicBezTo>
                    <a:cubicBezTo>
                      <a:pt x="179" y="116"/>
                      <a:pt x="166" y="142"/>
                      <a:pt x="146" y="159"/>
                    </a:cubicBezTo>
                    <a:lnTo>
                      <a:pt x="145" y="272"/>
                    </a:lnTo>
                    <a:close/>
                    <a:moveTo>
                      <a:pt x="81" y="224"/>
                    </a:moveTo>
                    <a:cubicBezTo>
                      <a:pt x="98" y="224"/>
                      <a:pt x="98" y="224"/>
                      <a:pt x="98" y="224"/>
                    </a:cubicBezTo>
                    <a:cubicBezTo>
                      <a:pt x="98" y="132"/>
                      <a:pt x="98" y="132"/>
                      <a:pt x="98" y="132"/>
                    </a:cubicBezTo>
                    <a:cubicBezTo>
                      <a:pt x="110" y="125"/>
                      <a:pt x="110" y="125"/>
                      <a:pt x="110" y="125"/>
                    </a:cubicBezTo>
                    <a:cubicBezTo>
                      <a:pt x="123" y="118"/>
                      <a:pt x="131" y="104"/>
                      <a:pt x="131" y="89"/>
                    </a:cubicBezTo>
                    <a:cubicBezTo>
                      <a:pt x="131" y="66"/>
                      <a:pt x="112" y="48"/>
                      <a:pt x="89" y="48"/>
                    </a:cubicBezTo>
                    <a:cubicBezTo>
                      <a:pt x="66" y="48"/>
                      <a:pt x="48" y="66"/>
                      <a:pt x="48" y="89"/>
                    </a:cubicBezTo>
                    <a:cubicBezTo>
                      <a:pt x="48" y="104"/>
                      <a:pt x="56" y="118"/>
                      <a:pt x="69" y="125"/>
                    </a:cubicBezTo>
                    <a:cubicBezTo>
                      <a:pt x="81" y="132"/>
                      <a:pt x="81" y="132"/>
                      <a:pt x="81" y="132"/>
                    </a:cubicBezTo>
                    <a:lnTo>
                      <a:pt x="81"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7">
                <a:extLst>
                  <a:ext uri="{FF2B5EF4-FFF2-40B4-BE49-F238E27FC236}">
                    <a16:creationId xmlns:a16="http://schemas.microsoft.com/office/drawing/2014/main" id="{1307DFB8-C45B-4D36-85AD-6E25A68A37DE}"/>
                  </a:ext>
                </a:extLst>
              </p:cNvPr>
              <p:cNvSpPr>
                <a:spLocks noEditPoints="1"/>
              </p:cNvSpPr>
              <p:nvPr/>
            </p:nvSpPr>
            <p:spPr bwMode="auto">
              <a:xfrm>
                <a:off x="13958888" y="2741613"/>
                <a:ext cx="1625600" cy="1330325"/>
              </a:xfrm>
              <a:custGeom>
                <a:avLst/>
                <a:gdLst>
                  <a:gd name="T0" fmla="*/ 902 w 1024"/>
                  <a:gd name="T1" fmla="*/ 205 h 838"/>
                  <a:gd name="T2" fmla="*/ 832 w 1024"/>
                  <a:gd name="T3" fmla="*/ 110 h 838"/>
                  <a:gd name="T4" fmla="*/ 636 w 1024"/>
                  <a:gd name="T5" fmla="*/ 110 h 838"/>
                  <a:gd name="T6" fmla="*/ 610 w 1024"/>
                  <a:gd name="T7" fmla="*/ 75 h 838"/>
                  <a:gd name="T8" fmla="*/ 407 w 1024"/>
                  <a:gd name="T9" fmla="*/ 75 h 838"/>
                  <a:gd name="T10" fmla="*/ 357 w 1024"/>
                  <a:gd name="T11" fmla="*/ 0 h 838"/>
                  <a:gd name="T12" fmla="*/ 74 w 1024"/>
                  <a:gd name="T13" fmla="*/ 0 h 838"/>
                  <a:gd name="T14" fmla="*/ 74 w 1024"/>
                  <a:gd name="T15" fmla="*/ 75 h 838"/>
                  <a:gd name="T16" fmla="*/ 0 w 1024"/>
                  <a:gd name="T17" fmla="*/ 75 h 838"/>
                  <a:gd name="T18" fmla="*/ 0 w 1024"/>
                  <a:gd name="T19" fmla="*/ 162 h 838"/>
                  <a:gd name="T20" fmla="*/ 29 w 1024"/>
                  <a:gd name="T21" fmla="*/ 162 h 838"/>
                  <a:gd name="T22" fmla="*/ 29 w 1024"/>
                  <a:gd name="T23" fmla="*/ 105 h 838"/>
                  <a:gd name="T24" fmla="*/ 74 w 1024"/>
                  <a:gd name="T25" fmla="*/ 105 h 838"/>
                  <a:gd name="T26" fmla="*/ 74 w 1024"/>
                  <a:gd name="T27" fmla="*/ 162 h 838"/>
                  <a:gd name="T28" fmla="*/ 103 w 1024"/>
                  <a:gd name="T29" fmla="*/ 162 h 838"/>
                  <a:gd name="T30" fmla="*/ 103 w 1024"/>
                  <a:gd name="T31" fmla="*/ 30 h 838"/>
                  <a:gd name="T32" fmla="*/ 341 w 1024"/>
                  <a:gd name="T33" fmla="*/ 30 h 838"/>
                  <a:gd name="T34" fmla="*/ 480 w 1024"/>
                  <a:gd name="T35" fmla="*/ 235 h 838"/>
                  <a:gd name="T36" fmla="*/ 994 w 1024"/>
                  <a:gd name="T37" fmla="*/ 235 h 838"/>
                  <a:gd name="T38" fmla="*/ 994 w 1024"/>
                  <a:gd name="T39" fmla="*/ 733 h 838"/>
                  <a:gd name="T40" fmla="*/ 103 w 1024"/>
                  <a:gd name="T41" fmla="*/ 733 h 838"/>
                  <a:gd name="T42" fmla="*/ 103 w 1024"/>
                  <a:gd name="T43" fmla="*/ 684 h 838"/>
                  <a:gd name="T44" fmla="*/ 74 w 1024"/>
                  <a:gd name="T45" fmla="*/ 684 h 838"/>
                  <a:gd name="T46" fmla="*/ 74 w 1024"/>
                  <a:gd name="T47" fmla="*/ 763 h 838"/>
                  <a:gd name="T48" fmla="*/ 920 w 1024"/>
                  <a:gd name="T49" fmla="*/ 763 h 838"/>
                  <a:gd name="T50" fmla="*/ 920 w 1024"/>
                  <a:gd name="T51" fmla="*/ 808 h 838"/>
                  <a:gd name="T52" fmla="*/ 29 w 1024"/>
                  <a:gd name="T53" fmla="*/ 808 h 838"/>
                  <a:gd name="T54" fmla="*/ 29 w 1024"/>
                  <a:gd name="T55" fmla="*/ 684 h 838"/>
                  <a:gd name="T56" fmla="*/ 0 w 1024"/>
                  <a:gd name="T57" fmla="*/ 684 h 838"/>
                  <a:gd name="T58" fmla="*/ 0 w 1024"/>
                  <a:gd name="T59" fmla="*/ 838 h 838"/>
                  <a:gd name="T60" fmla="*/ 950 w 1024"/>
                  <a:gd name="T61" fmla="*/ 838 h 838"/>
                  <a:gd name="T62" fmla="*/ 950 w 1024"/>
                  <a:gd name="T63" fmla="*/ 763 h 838"/>
                  <a:gd name="T64" fmla="*/ 1024 w 1024"/>
                  <a:gd name="T65" fmla="*/ 763 h 838"/>
                  <a:gd name="T66" fmla="*/ 1024 w 1024"/>
                  <a:gd name="T67" fmla="*/ 205 h 838"/>
                  <a:gd name="T68" fmla="*/ 902 w 1024"/>
                  <a:gd name="T69" fmla="*/ 205 h 838"/>
                  <a:gd name="T70" fmla="*/ 496 w 1024"/>
                  <a:gd name="T71" fmla="*/ 205 h 838"/>
                  <a:gd name="T72" fmla="*/ 428 w 1024"/>
                  <a:gd name="T73" fmla="*/ 105 h 838"/>
                  <a:gd name="T74" fmla="*/ 595 w 1024"/>
                  <a:gd name="T75" fmla="*/ 105 h 838"/>
                  <a:gd name="T76" fmla="*/ 621 w 1024"/>
                  <a:gd name="T77" fmla="*/ 140 h 838"/>
                  <a:gd name="T78" fmla="*/ 621 w 1024"/>
                  <a:gd name="T79" fmla="*/ 140 h 838"/>
                  <a:gd name="T80" fmla="*/ 621 w 1024"/>
                  <a:gd name="T81" fmla="*/ 140 h 838"/>
                  <a:gd name="T82" fmla="*/ 669 w 1024"/>
                  <a:gd name="T83" fmla="*/ 205 h 838"/>
                  <a:gd name="T84" fmla="*/ 496 w 1024"/>
                  <a:gd name="T85" fmla="*/ 205 h 838"/>
                  <a:gd name="T86" fmla="*/ 705 w 1024"/>
                  <a:gd name="T87" fmla="*/ 205 h 838"/>
                  <a:gd name="T88" fmla="*/ 658 w 1024"/>
                  <a:gd name="T89" fmla="*/ 140 h 838"/>
                  <a:gd name="T90" fmla="*/ 817 w 1024"/>
                  <a:gd name="T91" fmla="*/ 140 h 838"/>
                  <a:gd name="T92" fmla="*/ 864 w 1024"/>
                  <a:gd name="T93" fmla="*/ 205 h 838"/>
                  <a:gd name="T94" fmla="*/ 705 w 1024"/>
                  <a:gd name="T95" fmla="*/ 205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4" h="838">
                    <a:moveTo>
                      <a:pt x="902" y="205"/>
                    </a:moveTo>
                    <a:lnTo>
                      <a:pt x="832" y="110"/>
                    </a:lnTo>
                    <a:lnTo>
                      <a:pt x="636" y="110"/>
                    </a:lnTo>
                    <a:lnTo>
                      <a:pt x="610" y="75"/>
                    </a:lnTo>
                    <a:lnTo>
                      <a:pt x="407" y="75"/>
                    </a:lnTo>
                    <a:lnTo>
                      <a:pt x="357" y="0"/>
                    </a:lnTo>
                    <a:lnTo>
                      <a:pt x="74" y="0"/>
                    </a:lnTo>
                    <a:lnTo>
                      <a:pt x="74" y="75"/>
                    </a:lnTo>
                    <a:lnTo>
                      <a:pt x="0" y="75"/>
                    </a:lnTo>
                    <a:lnTo>
                      <a:pt x="0" y="162"/>
                    </a:lnTo>
                    <a:lnTo>
                      <a:pt x="29" y="162"/>
                    </a:lnTo>
                    <a:lnTo>
                      <a:pt x="29" y="105"/>
                    </a:lnTo>
                    <a:lnTo>
                      <a:pt x="74" y="105"/>
                    </a:lnTo>
                    <a:lnTo>
                      <a:pt x="74" y="162"/>
                    </a:lnTo>
                    <a:lnTo>
                      <a:pt x="103" y="162"/>
                    </a:lnTo>
                    <a:lnTo>
                      <a:pt x="103" y="30"/>
                    </a:lnTo>
                    <a:lnTo>
                      <a:pt x="341" y="30"/>
                    </a:lnTo>
                    <a:lnTo>
                      <a:pt x="480" y="235"/>
                    </a:lnTo>
                    <a:lnTo>
                      <a:pt x="994" y="235"/>
                    </a:lnTo>
                    <a:lnTo>
                      <a:pt x="994" y="733"/>
                    </a:lnTo>
                    <a:lnTo>
                      <a:pt x="103" y="733"/>
                    </a:lnTo>
                    <a:lnTo>
                      <a:pt x="103" y="684"/>
                    </a:lnTo>
                    <a:lnTo>
                      <a:pt x="74" y="684"/>
                    </a:lnTo>
                    <a:lnTo>
                      <a:pt x="74" y="763"/>
                    </a:lnTo>
                    <a:lnTo>
                      <a:pt x="920" y="763"/>
                    </a:lnTo>
                    <a:lnTo>
                      <a:pt x="920" y="808"/>
                    </a:lnTo>
                    <a:lnTo>
                      <a:pt x="29" y="808"/>
                    </a:lnTo>
                    <a:lnTo>
                      <a:pt x="29" y="684"/>
                    </a:lnTo>
                    <a:lnTo>
                      <a:pt x="0" y="684"/>
                    </a:lnTo>
                    <a:lnTo>
                      <a:pt x="0" y="838"/>
                    </a:lnTo>
                    <a:lnTo>
                      <a:pt x="950" y="838"/>
                    </a:lnTo>
                    <a:lnTo>
                      <a:pt x="950" y="763"/>
                    </a:lnTo>
                    <a:lnTo>
                      <a:pt x="1024" y="763"/>
                    </a:lnTo>
                    <a:lnTo>
                      <a:pt x="1024" y="205"/>
                    </a:lnTo>
                    <a:lnTo>
                      <a:pt x="902" y="205"/>
                    </a:lnTo>
                    <a:close/>
                    <a:moveTo>
                      <a:pt x="496" y="205"/>
                    </a:moveTo>
                    <a:lnTo>
                      <a:pt x="428" y="105"/>
                    </a:lnTo>
                    <a:lnTo>
                      <a:pt x="595" y="105"/>
                    </a:lnTo>
                    <a:lnTo>
                      <a:pt x="621" y="140"/>
                    </a:lnTo>
                    <a:lnTo>
                      <a:pt x="621" y="140"/>
                    </a:lnTo>
                    <a:lnTo>
                      <a:pt x="621" y="140"/>
                    </a:lnTo>
                    <a:lnTo>
                      <a:pt x="669" y="205"/>
                    </a:lnTo>
                    <a:lnTo>
                      <a:pt x="496" y="205"/>
                    </a:lnTo>
                    <a:close/>
                    <a:moveTo>
                      <a:pt x="705" y="205"/>
                    </a:moveTo>
                    <a:lnTo>
                      <a:pt x="658" y="140"/>
                    </a:lnTo>
                    <a:lnTo>
                      <a:pt x="817" y="140"/>
                    </a:lnTo>
                    <a:lnTo>
                      <a:pt x="864" y="205"/>
                    </a:lnTo>
                    <a:lnTo>
                      <a:pt x="7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8">
                <a:extLst>
                  <a:ext uri="{FF2B5EF4-FFF2-40B4-BE49-F238E27FC236}">
                    <a16:creationId xmlns:a16="http://schemas.microsoft.com/office/drawing/2014/main" id="{3E22274F-4DCA-40C3-B528-C30D101B0D34}"/>
                  </a:ext>
                </a:extLst>
              </p:cNvPr>
              <p:cNvSpPr>
                <a:spLocks noEditPoints="1"/>
              </p:cNvSpPr>
              <p:nvPr/>
            </p:nvSpPr>
            <p:spPr bwMode="auto">
              <a:xfrm>
                <a:off x="14935200" y="3389313"/>
                <a:ext cx="496887" cy="379413"/>
              </a:xfrm>
              <a:custGeom>
                <a:avLst/>
                <a:gdLst>
                  <a:gd name="T0" fmla="*/ 0 w 313"/>
                  <a:gd name="T1" fmla="*/ 0 h 239"/>
                  <a:gd name="T2" fmla="*/ 0 w 313"/>
                  <a:gd name="T3" fmla="*/ 239 h 239"/>
                  <a:gd name="T4" fmla="*/ 313 w 313"/>
                  <a:gd name="T5" fmla="*/ 239 h 239"/>
                  <a:gd name="T6" fmla="*/ 313 w 313"/>
                  <a:gd name="T7" fmla="*/ 0 h 239"/>
                  <a:gd name="T8" fmla="*/ 0 w 313"/>
                  <a:gd name="T9" fmla="*/ 0 h 239"/>
                  <a:gd name="T10" fmla="*/ 283 w 313"/>
                  <a:gd name="T11" fmla="*/ 209 h 239"/>
                  <a:gd name="T12" fmla="*/ 29 w 313"/>
                  <a:gd name="T13" fmla="*/ 209 h 239"/>
                  <a:gd name="T14" fmla="*/ 29 w 313"/>
                  <a:gd name="T15" fmla="*/ 30 h 239"/>
                  <a:gd name="T16" fmla="*/ 283 w 313"/>
                  <a:gd name="T17" fmla="*/ 30 h 239"/>
                  <a:gd name="T18" fmla="*/ 283 w 313"/>
                  <a:gd name="T19" fmla="*/ 209 h 239"/>
                  <a:gd name="T20" fmla="*/ 283 w 313"/>
                  <a:gd name="T21" fmla="*/ 20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239">
                    <a:moveTo>
                      <a:pt x="0" y="0"/>
                    </a:moveTo>
                    <a:lnTo>
                      <a:pt x="0" y="239"/>
                    </a:lnTo>
                    <a:lnTo>
                      <a:pt x="313" y="239"/>
                    </a:lnTo>
                    <a:lnTo>
                      <a:pt x="313" y="0"/>
                    </a:lnTo>
                    <a:lnTo>
                      <a:pt x="0" y="0"/>
                    </a:lnTo>
                    <a:close/>
                    <a:moveTo>
                      <a:pt x="283" y="209"/>
                    </a:moveTo>
                    <a:lnTo>
                      <a:pt x="29" y="209"/>
                    </a:lnTo>
                    <a:lnTo>
                      <a:pt x="29" y="30"/>
                    </a:lnTo>
                    <a:lnTo>
                      <a:pt x="283" y="30"/>
                    </a:lnTo>
                    <a:lnTo>
                      <a:pt x="283" y="209"/>
                    </a:lnTo>
                    <a:lnTo>
                      <a:pt x="283"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9">
                <a:extLst>
                  <a:ext uri="{FF2B5EF4-FFF2-40B4-BE49-F238E27FC236}">
                    <a16:creationId xmlns:a16="http://schemas.microsoft.com/office/drawing/2014/main" id="{C28228CA-0E37-489A-ACEF-2223BD2A4D11}"/>
                  </a:ext>
                </a:extLst>
              </p:cNvPr>
              <p:cNvSpPr>
                <a:spLocks noChangeArrowheads="1"/>
              </p:cNvSpPr>
              <p:nvPr/>
            </p:nvSpPr>
            <p:spPr bwMode="auto">
              <a:xfrm>
                <a:off x="15036800" y="3505200"/>
                <a:ext cx="2286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10">
                <a:extLst>
                  <a:ext uri="{FF2B5EF4-FFF2-40B4-BE49-F238E27FC236}">
                    <a16:creationId xmlns:a16="http://schemas.microsoft.com/office/drawing/2014/main" id="{50246896-4168-4F6C-9E51-A292A5EC29C9}"/>
                  </a:ext>
                </a:extLst>
              </p:cNvPr>
              <p:cNvSpPr>
                <a:spLocks noChangeArrowheads="1"/>
              </p:cNvSpPr>
              <p:nvPr/>
            </p:nvSpPr>
            <p:spPr bwMode="auto">
              <a:xfrm>
                <a:off x="15036800" y="3611563"/>
                <a:ext cx="30162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435270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9" y="1212850"/>
            <a:ext cx="4859200" cy="2739211"/>
          </a:xfrm>
        </p:spPr>
        <p:txBody>
          <a:bodyPr>
            <a:normAutofit/>
          </a:bodyPr>
          <a:lstStyle/>
          <a:p>
            <a:pPr defTabSz="932563">
              <a:spcBef>
                <a:spcPts val="1200"/>
              </a:spcBef>
              <a:defRPr/>
            </a:pPr>
            <a:r>
              <a:rPr lang="en-US" dirty="0"/>
              <a:t>A common Framework for Confidential Computing for Edge and Cloud at scale</a:t>
            </a:r>
          </a:p>
          <a:p>
            <a:pPr defTabSz="932563">
              <a:spcBef>
                <a:spcPts val="392"/>
              </a:spcBef>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More info: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hlinkClick r:id="rId3"/>
              </a:rPr>
              <a:t>Simplifying confidential computing: Azure IoT Edge security with enclaves </a:t>
            </a: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9D318C01-7E17-47E8-9192-CA0DA78E13E7}"/>
              </a:ext>
            </a:extLst>
          </p:cNvPr>
          <p:cNvSpPr/>
          <p:nvPr/>
        </p:nvSpPr>
        <p:spPr bwMode="auto">
          <a:xfrm>
            <a:off x="4487217" y="4518825"/>
            <a:ext cx="5510784"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cs typeface="Segoe UI Semibold" panose="020B0702040204020203" pitchFamily="34" charset="0"/>
              </a:rPr>
              <a:t>Open Enclave API</a:t>
            </a:r>
          </a:p>
        </p:txBody>
      </p:sp>
      <p:sp>
        <p:nvSpPr>
          <p:cNvPr id="9" name="Rectangle 8">
            <a:extLst>
              <a:ext uri="{FF2B5EF4-FFF2-40B4-BE49-F238E27FC236}">
                <a16:creationId xmlns:a16="http://schemas.microsoft.com/office/drawing/2014/main" id="{D03277B8-EAEB-46CA-A1F6-8D573B8EC052}"/>
              </a:ext>
            </a:extLst>
          </p:cNvPr>
          <p:cNvSpPr/>
          <p:nvPr/>
        </p:nvSpPr>
        <p:spPr bwMode="auto">
          <a:xfrm>
            <a:off x="4487217" y="5114517"/>
            <a:ext cx="2849880"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dirty="0">
                <a:solidFill>
                  <a:schemeClr val="tx1">
                    <a:lumMod val="50000"/>
                  </a:schemeClr>
                </a:solidFill>
                <a:latin typeface="Segoe UI Semibold" panose="020B0702040204020203" pitchFamily="34" charset="0"/>
                <a:cs typeface="Segoe UI Semibold" panose="020B0702040204020203" pitchFamily="34" charset="0"/>
              </a:rPr>
              <a:t>Open Enclave SDK</a:t>
            </a:r>
          </a:p>
        </p:txBody>
      </p:sp>
      <p:sp>
        <p:nvSpPr>
          <p:cNvPr id="10" name="Rectangle 9">
            <a:extLst>
              <a:ext uri="{FF2B5EF4-FFF2-40B4-BE49-F238E27FC236}">
                <a16:creationId xmlns:a16="http://schemas.microsoft.com/office/drawing/2014/main" id="{4A555530-6CCD-4388-BE7D-16EEE68E877F}"/>
              </a:ext>
            </a:extLst>
          </p:cNvPr>
          <p:cNvSpPr/>
          <p:nvPr/>
        </p:nvSpPr>
        <p:spPr bwMode="auto">
          <a:xfrm>
            <a:off x="7387897" y="5114517"/>
            <a:ext cx="2610104" cy="548640"/>
          </a:xfrm>
          <a:prstGeom prst="rect">
            <a:avLst/>
          </a:prstGeom>
          <a:solidFill>
            <a:srgbClr val="0070C0"/>
          </a:solidFill>
          <a:ln>
            <a:noFill/>
            <a:headEnd type="none" w="med" len="med"/>
            <a:tailEnd type="none" w="med" len="med"/>
          </a:ln>
          <a:effectLst/>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Third Party SDKs</a:t>
            </a:r>
          </a:p>
        </p:txBody>
      </p:sp>
      <p:sp>
        <p:nvSpPr>
          <p:cNvPr id="11" name="Rectangle 10">
            <a:extLst>
              <a:ext uri="{FF2B5EF4-FFF2-40B4-BE49-F238E27FC236}">
                <a16:creationId xmlns:a16="http://schemas.microsoft.com/office/drawing/2014/main" id="{A18B25C6-4779-444B-9A51-2C52B4DBFB2D}"/>
              </a:ext>
            </a:extLst>
          </p:cNvPr>
          <p:cNvSpPr/>
          <p:nvPr/>
        </p:nvSpPr>
        <p:spPr bwMode="auto">
          <a:xfrm>
            <a:off x="4487217" y="5710209"/>
            <a:ext cx="5510784" cy="548640"/>
          </a:xfrm>
          <a:prstGeom prst="rect">
            <a:avLst/>
          </a:prstGeom>
          <a:solidFill>
            <a:schemeClr val="bg1">
              <a:lumMod val="6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Any Trusted Execution Environment (TEE) technology</a:t>
            </a:r>
          </a:p>
        </p:txBody>
      </p:sp>
      <p:sp>
        <p:nvSpPr>
          <p:cNvPr id="12" name="Rectangle 11">
            <a:extLst>
              <a:ext uri="{FF2B5EF4-FFF2-40B4-BE49-F238E27FC236}">
                <a16:creationId xmlns:a16="http://schemas.microsoft.com/office/drawing/2014/main" id="{FC9A2739-2C03-43F0-80FF-33941B835629}"/>
              </a:ext>
            </a:extLst>
          </p:cNvPr>
          <p:cNvSpPr/>
          <p:nvPr/>
        </p:nvSpPr>
        <p:spPr bwMode="auto">
          <a:xfrm>
            <a:off x="4487217" y="3923133"/>
            <a:ext cx="5510784" cy="54864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Azure IoT Edge</a:t>
            </a:r>
          </a:p>
        </p:txBody>
      </p:sp>
      <p:cxnSp>
        <p:nvCxnSpPr>
          <p:cNvPr id="13" name="Straight Connector 12">
            <a:extLst>
              <a:ext uri="{FF2B5EF4-FFF2-40B4-BE49-F238E27FC236}">
                <a16:creationId xmlns:a16="http://schemas.microsoft.com/office/drawing/2014/main" id="{E8D9B7F5-8A36-46BB-81C9-251DCADCA9AE}"/>
              </a:ext>
            </a:extLst>
          </p:cNvPr>
          <p:cNvCxnSpPr>
            <a:cxnSpLocks/>
            <a:endCxn id="5" idx="1"/>
          </p:cNvCxnSpPr>
          <p:nvPr/>
        </p:nvCxnSpPr>
        <p:spPr>
          <a:xfrm>
            <a:off x="3170481" y="4793145"/>
            <a:ext cx="1316736" cy="0"/>
          </a:xfrm>
          <a:prstGeom prst="line">
            <a:avLst/>
          </a:prstGeom>
          <a:ln w="285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0D79D4-76BE-4C45-828F-EFDDCA2FED56}"/>
              </a:ext>
            </a:extLst>
          </p:cNvPr>
          <p:cNvCxnSpPr>
            <a:cxnSpLocks/>
          </p:cNvCxnSpPr>
          <p:nvPr/>
        </p:nvCxnSpPr>
        <p:spPr>
          <a:xfrm>
            <a:off x="9998001" y="4724133"/>
            <a:ext cx="353568" cy="0"/>
          </a:xfrm>
          <a:prstGeom prst="line">
            <a:avLst/>
          </a:prstGeom>
          <a:ln w="285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45E1182-0429-4E73-B15C-6FF917297331}"/>
              </a:ext>
            </a:extLst>
          </p:cNvPr>
          <p:cNvSpPr txBox="1"/>
          <p:nvPr/>
        </p:nvSpPr>
        <p:spPr>
          <a:xfrm>
            <a:off x="3145081" y="4326780"/>
            <a:ext cx="1316736" cy="369332"/>
          </a:xfrm>
          <a:prstGeom prst="rect">
            <a:avLst/>
          </a:prstGeom>
          <a:noFill/>
        </p:spPr>
        <p:txBody>
          <a:bodyPr wrap="square" lIns="0" tIns="0" rIns="0" bIns="0" rtlCol="0">
            <a:spAutoFit/>
          </a:bodyPr>
          <a:lstStyle/>
          <a:p>
            <a:pPr marR="0" defTabSz="914367" fontAlgn="auto">
              <a:lnSpc>
                <a:spcPct val="100000"/>
              </a:lnSpc>
              <a:spcBef>
                <a:spcPts val="0"/>
              </a:spcBef>
              <a:spcAft>
                <a:spcPts val="0"/>
              </a:spcAft>
              <a:buClrTx/>
              <a:buSzTx/>
              <a:tabLst/>
              <a:defRPr/>
            </a:pPr>
            <a:r>
              <a:rPr lang="en-US" sz="1200" dirty="0">
                <a:solidFill>
                  <a:srgbClr val="000000"/>
                </a:solidFill>
              </a:rPr>
              <a:t>Rich Execution Environment (REE)</a:t>
            </a:r>
          </a:p>
        </p:txBody>
      </p:sp>
      <p:sp>
        <p:nvSpPr>
          <p:cNvPr id="16" name="TextBox 15">
            <a:extLst>
              <a:ext uri="{FF2B5EF4-FFF2-40B4-BE49-F238E27FC236}">
                <a16:creationId xmlns:a16="http://schemas.microsoft.com/office/drawing/2014/main" id="{0A45ED71-854E-40BA-86F7-A93ABD185E6C}"/>
              </a:ext>
            </a:extLst>
          </p:cNvPr>
          <p:cNvSpPr txBox="1"/>
          <p:nvPr/>
        </p:nvSpPr>
        <p:spPr>
          <a:xfrm>
            <a:off x="3170481" y="4882451"/>
            <a:ext cx="1316736" cy="369332"/>
          </a:xfrm>
          <a:prstGeom prst="rect">
            <a:avLst/>
          </a:prstGeom>
          <a:noFill/>
        </p:spPr>
        <p:txBody>
          <a:bodyPr wrap="square" lIns="0" tIns="0" rIns="0" bIns="0" rtlCol="0">
            <a:spAutoFit/>
          </a:bodyPr>
          <a:lstStyle/>
          <a:p>
            <a:pPr marR="0" defTabSz="914367" fontAlgn="auto">
              <a:lnSpc>
                <a:spcPct val="100000"/>
              </a:lnSpc>
              <a:spcBef>
                <a:spcPts val="0"/>
              </a:spcBef>
              <a:spcAft>
                <a:spcPts val="0"/>
              </a:spcAft>
              <a:buClrTx/>
              <a:buSzTx/>
              <a:tabLst/>
              <a:defRPr/>
            </a:pPr>
            <a:r>
              <a:rPr lang="en-US" sz="1200" dirty="0">
                <a:solidFill>
                  <a:srgbClr val="000000"/>
                </a:solidFill>
              </a:rPr>
              <a:t>Trusted  Execution Environment (TEE)</a:t>
            </a:r>
          </a:p>
        </p:txBody>
      </p:sp>
      <p:sp>
        <p:nvSpPr>
          <p:cNvPr id="17" name="Rectangle 16">
            <a:extLst>
              <a:ext uri="{FF2B5EF4-FFF2-40B4-BE49-F238E27FC236}">
                <a16:creationId xmlns:a16="http://schemas.microsoft.com/office/drawing/2014/main" id="{C9EB5F9A-5CD4-424D-81AF-D6A93AE6F6C2}"/>
              </a:ext>
            </a:extLst>
          </p:cNvPr>
          <p:cNvSpPr/>
          <p:nvPr/>
        </p:nvSpPr>
        <p:spPr bwMode="auto">
          <a:xfrm>
            <a:off x="1054534" y="3764567"/>
            <a:ext cx="1299216" cy="54864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a:t>
            </a:r>
          </a:p>
        </p:txBody>
      </p:sp>
      <p:sp>
        <p:nvSpPr>
          <p:cNvPr id="18" name="Rectangle 17">
            <a:extLst>
              <a:ext uri="{FF2B5EF4-FFF2-40B4-BE49-F238E27FC236}">
                <a16:creationId xmlns:a16="http://schemas.microsoft.com/office/drawing/2014/main" id="{812AF208-1619-4889-B17E-3CA530831E7D}"/>
              </a:ext>
            </a:extLst>
          </p:cNvPr>
          <p:cNvSpPr/>
          <p:nvPr/>
        </p:nvSpPr>
        <p:spPr bwMode="auto">
          <a:xfrm>
            <a:off x="1054534" y="4400158"/>
            <a:ext cx="1299216" cy="548640"/>
          </a:xfrm>
          <a:prstGeom prst="rect">
            <a:avLst/>
          </a:prstGeom>
          <a:solidFill>
            <a:srgbClr val="0070C0"/>
          </a:solidFill>
          <a:ln>
            <a:noFill/>
            <a:headEnd type="none" w="med" len="med"/>
            <a:tailEnd type="none" w="med" len="med"/>
          </a:ln>
          <a:effectLst/>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3rd Party</a:t>
            </a:r>
          </a:p>
        </p:txBody>
      </p:sp>
      <p:sp>
        <p:nvSpPr>
          <p:cNvPr id="19" name="Rectangle 18">
            <a:extLst>
              <a:ext uri="{FF2B5EF4-FFF2-40B4-BE49-F238E27FC236}">
                <a16:creationId xmlns:a16="http://schemas.microsoft.com/office/drawing/2014/main" id="{30F7B08E-E3BD-46CC-9DDB-24C1FA1E7CB5}"/>
              </a:ext>
            </a:extLst>
          </p:cNvPr>
          <p:cNvSpPr/>
          <p:nvPr/>
        </p:nvSpPr>
        <p:spPr bwMode="auto">
          <a:xfrm>
            <a:off x="1054534" y="5029070"/>
            <a:ext cx="1299216" cy="548640"/>
          </a:xfrm>
          <a:prstGeom prst="rect">
            <a:avLst/>
          </a:prstGeom>
          <a:solidFill>
            <a:schemeClr val="bg1">
              <a:lumMod val="6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or 3rd Party</a:t>
            </a:r>
          </a:p>
        </p:txBody>
      </p:sp>
      <p:sp>
        <p:nvSpPr>
          <p:cNvPr id="20" name="Right Brace 19">
            <a:extLst>
              <a:ext uri="{FF2B5EF4-FFF2-40B4-BE49-F238E27FC236}">
                <a16:creationId xmlns:a16="http://schemas.microsoft.com/office/drawing/2014/main" id="{FB685BE6-A393-4047-B998-6305F5DF8DE4}"/>
              </a:ext>
            </a:extLst>
          </p:cNvPr>
          <p:cNvSpPr/>
          <p:nvPr/>
        </p:nvSpPr>
        <p:spPr>
          <a:xfrm>
            <a:off x="10534449" y="4724133"/>
            <a:ext cx="353568" cy="153470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sp>
        <p:nvSpPr>
          <p:cNvPr id="21" name="TextBox 20">
            <a:extLst>
              <a:ext uri="{FF2B5EF4-FFF2-40B4-BE49-F238E27FC236}">
                <a16:creationId xmlns:a16="http://schemas.microsoft.com/office/drawing/2014/main" id="{8B085065-4CE2-421D-B86F-9A3E064A6C04}"/>
              </a:ext>
            </a:extLst>
          </p:cNvPr>
          <p:cNvSpPr txBox="1"/>
          <p:nvPr/>
        </p:nvSpPr>
        <p:spPr>
          <a:xfrm>
            <a:off x="10942637" y="5248024"/>
            <a:ext cx="1036320"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ea typeface="+mn-ea"/>
                <a:cs typeface="+mn-cs"/>
              </a:rPr>
              <a:t>Secure Enclave</a:t>
            </a:r>
          </a:p>
        </p:txBody>
      </p:sp>
      <p:sp>
        <p:nvSpPr>
          <p:cNvPr id="22" name="TextBox 21">
            <a:extLst>
              <a:ext uri="{FF2B5EF4-FFF2-40B4-BE49-F238E27FC236}">
                <a16:creationId xmlns:a16="http://schemas.microsoft.com/office/drawing/2014/main" id="{1B4C56ED-47A7-4548-97F7-951D6C5EBABB}"/>
              </a:ext>
            </a:extLst>
          </p:cNvPr>
          <p:cNvSpPr txBox="1"/>
          <p:nvPr/>
        </p:nvSpPr>
        <p:spPr>
          <a:xfrm>
            <a:off x="9784587" y="2498224"/>
            <a:ext cx="2072573"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Any developer can write and monetize Trusted Applications (TA) </a:t>
            </a:r>
            <a:r>
              <a:rPr lang="en-US" sz="1600" spc="-20" dirty="0">
                <a:solidFill>
                  <a:srgbClr val="0078D3"/>
                </a:solidFill>
                <a:latin typeface="Segoe UI Semibold"/>
              </a:rPr>
              <a:t>without TEE expertise!</a:t>
            </a:r>
          </a:p>
        </p:txBody>
      </p:sp>
      <p:grpSp>
        <p:nvGrpSpPr>
          <p:cNvPr id="24" name="Group 23">
            <a:extLst>
              <a:ext uri="{FF2B5EF4-FFF2-40B4-BE49-F238E27FC236}">
                <a16:creationId xmlns:a16="http://schemas.microsoft.com/office/drawing/2014/main" id="{E6F6D38E-6D2F-4594-8BC6-C8D38DEE69FB}"/>
              </a:ext>
            </a:extLst>
          </p:cNvPr>
          <p:cNvGrpSpPr/>
          <p:nvPr/>
        </p:nvGrpSpPr>
        <p:grpSpPr>
          <a:xfrm>
            <a:off x="5461815" y="1183141"/>
            <a:ext cx="4121544" cy="2753862"/>
            <a:chOff x="1515609" y="1099270"/>
            <a:chExt cx="4121544" cy="2753862"/>
          </a:xfrm>
        </p:grpSpPr>
        <p:grpSp>
          <p:nvGrpSpPr>
            <p:cNvPr id="67" name="Group 66">
              <a:extLst>
                <a:ext uri="{FF2B5EF4-FFF2-40B4-BE49-F238E27FC236}">
                  <a16:creationId xmlns:a16="http://schemas.microsoft.com/office/drawing/2014/main" id="{0836B8C0-1530-4794-B08F-900D839C77A2}"/>
                </a:ext>
              </a:extLst>
            </p:cNvPr>
            <p:cNvGrpSpPr/>
            <p:nvPr/>
          </p:nvGrpSpPr>
          <p:grpSpPr>
            <a:xfrm>
              <a:off x="1605344" y="1749425"/>
              <a:ext cx="2222119" cy="1300133"/>
              <a:chOff x="793750" y="4586288"/>
              <a:chExt cx="830263" cy="485776"/>
            </a:xfrm>
            <a:solidFill>
              <a:schemeClr val="accent1"/>
            </a:solidFill>
          </p:grpSpPr>
          <p:sp>
            <p:nvSpPr>
              <p:cNvPr id="74" name="Freeform 21">
                <a:extLst>
                  <a:ext uri="{FF2B5EF4-FFF2-40B4-BE49-F238E27FC236}">
                    <a16:creationId xmlns:a16="http://schemas.microsoft.com/office/drawing/2014/main" id="{587AADAE-CE96-4378-A8E6-BDC5085FE25F}"/>
                  </a:ext>
                </a:extLst>
              </p:cNvPr>
              <p:cNvSpPr>
                <a:spLocks/>
              </p:cNvSpPr>
              <p:nvPr/>
            </p:nvSpPr>
            <p:spPr bwMode="auto">
              <a:xfrm>
                <a:off x="793750" y="4586288"/>
                <a:ext cx="830263" cy="485775"/>
              </a:xfrm>
              <a:custGeom>
                <a:avLst/>
                <a:gdLst>
                  <a:gd name="T0" fmla="*/ 761 w 867"/>
                  <a:gd name="T1" fmla="*/ 273 h 509"/>
                  <a:gd name="T2" fmla="*/ 766 w 867"/>
                  <a:gd name="T3" fmla="*/ 236 h 509"/>
                  <a:gd name="T4" fmla="*/ 648 w 867"/>
                  <a:gd name="T5" fmla="*/ 118 h 509"/>
                  <a:gd name="T6" fmla="*/ 615 w 867"/>
                  <a:gd name="T7" fmla="*/ 123 h 509"/>
                  <a:gd name="T8" fmla="*/ 441 w 867"/>
                  <a:gd name="T9" fmla="*/ 0 h 509"/>
                  <a:gd name="T10" fmla="*/ 256 w 867"/>
                  <a:gd name="T11" fmla="*/ 162 h 509"/>
                  <a:gd name="T12" fmla="*/ 207 w 867"/>
                  <a:gd name="T13" fmla="*/ 152 h 509"/>
                  <a:gd name="T14" fmla="*/ 77 w 867"/>
                  <a:gd name="T15" fmla="*/ 283 h 509"/>
                  <a:gd name="T16" fmla="*/ 83 w 867"/>
                  <a:gd name="T17" fmla="*/ 318 h 509"/>
                  <a:gd name="T18" fmla="*/ 0 w 867"/>
                  <a:gd name="T19" fmla="*/ 412 h 509"/>
                  <a:gd name="T20" fmla="*/ 91 w 867"/>
                  <a:gd name="T21" fmla="*/ 509 h 509"/>
                  <a:gd name="T22" fmla="*/ 91 w 867"/>
                  <a:gd name="T23" fmla="*/ 509 h 509"/>
                  <a:gd name="T24" fmla="*/ 749 w 867"/>
                  <a:gd name="T25" fmla="*/ 509 h 509"/>
                  <a:gd name="T26" fmla="*/ 867 w 867"/>
                  <a:gd name="T27" fmla="*/ 391 h 509"/>
                  <a:gd name="T28" fmla="*/ 761 w 867"/>
                  <a:gd name="T29" fmla="*/ 27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7" h="509">
                    <a:moveTo>
                      <a:pt x="761" y="273"/>
                    </a:moveTo>
                    <a:cubicBezTo>
                      <a:pt x="764" y="261"/>
                      <a:pt x="766" y="249"/>
                      <a:pt x="766" y="236"/>
                    </a:cubicBezTo>
                    <a:cubicBezTo>
                      <a:pt x="766" y="171"/>
                      <a:pt x="714" y="118"/>
                      <a:pt x="648" y="118"/>
                    </a:cubicBezTo>
                    <a:cubicBezTo>
                      <a:pt x="637" y="118"/>
                      <a:pt x="626" y="120"/>
                      <a:pt x="615" y="123"/>
                    </a:cubicBezTo>
                    <a:cubicBezTo>
                      <a:pt x="589" y="51"/>
                      <a:pt x="522" y="0"/>
                      <a:pt x="441" y="0"/>
                    </a:cubicBezTo>
                    <a:cubicBezTo>
                      <a:pt x="346" y="0"/>
                      <a:pt x="269" y="70"/>
                      <a:pt x="256" y="162"/>
                    </a:cubicBezTo>
                    <a:cubicBezTo>
                      <a:pt x="241" y="156"/>
                      <a:pt x="225" y="152"/>
                      <a:pt x="207" y="152"/>
                    </a:cubicBezTo>
                    <a:cubicBezTo>
                      <a:pt x="135" y="152"/>
                      <a:pt x="77" y="210"/>
                      <a:pt x="77" y="283"/>
                    </a:cubicBezTo>
                    <a:cubicBezTo>
                      <a:pt x="77" y="295"/>
                      <a:pt x="80" y="306"/>
                      <a:pt x="83" y="318"/>
                    </a:cubicBezTo>
                    <a:cubicBezTo>
                      <a:pt x="36" y="324"/>
                      <a:pt x="0" y="364"/>
                      <a:pt x="0" y="412"/>
                    </a:cubicBezTo>
                    <a:cubicBezTo>
                      <a:pt x="0" y="464"/>
                      <a:pt x="40" y="506"/>
                      <a:pt x="91" y="509"/>
                    </a:cubicBezTo>
                    <a:cubicBezTo>
                      <a:pt x="91" y="509"/>
                      <a:pt x="91" y="509"/>
                      <a:pt x="91" y="509"/>
                    </a:cubicBezTo>
                    <a:cubicBezTo>
                      <a:pt x="749" y="509"/>
                      <a:pt x="749" y="509"/>
                      <a:pt x="749" y="509"/>
                    </a:cubicBezTo>
                    <a:cubicBezTo>
                      <a:pt x="814" y="509"/>
                      <a:pt x="867" y="456"/>
                      <a:pt x="867" y="391"/>
                    </a:cubicBezTo>
                    <a:cubicBezTo>
                      <a:pt x="867" y="329"/>
                      <a:pt x="820" y="279"/>
                      <a:pt x="761" y="27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67E8B45E-D825-4D64-B92E-E4FDC48744B1}"/>
                  </a:ext>
                </a:extLst>
              </p:cNvPr>
              <p:cNvSpPr>
                <a:spLocks/>
              </p:cNvSpPr>
              <p:nvPr/>
            </p:nvSpPr>
            <p:spPr bwMode="auto">
              <a:xfrm>
                <a:off x="793750" y="4730751"/>
                <a:ext cx="574675" cy="341313"/>
              </a:xfrm>
              <a:custGeom>
                <a:avLst/>
                <a:gdLst>
                  <a:gd name="T0" fmla="*/ 207 w 601"/>
                  <a:gd name="T1" fmla="*/ 0 h 357"/>
                  <a:gd name="T2" fmla="*/ 77 w 601"/>
                  <a:gd name="T3" fmla="*/ 131 h 357"/>
                  <a:gd name="T4" fmla="*/ 83 w 601"/>
                  <a:gd name="T5" fmla="*/ 166 h 357"/>
                  <a:gd name="T6" fmla="*/ 83 w 601"/>
                  <a:gd name="T7" fmla="*/ 166 h 357"/>
                  <a:gd name="T8" fmla="*/ 0 w 601"/>
                  <a:gd name="T9" fmla="*/ 260 h 357"/>
                  <a:gd name="T10" fmla="*/ 91 w 601"/>
                  <a:gd name="T11" fmla="*/ 357 h 357"/>
                  <a:gd name="T12" fmla="*/ 91 w 601"/>
                  <a:gd name="T13" fmla="*/ 357 h 357"/>
                  <a:gd name="T14" fmla="*/ 601 w 601"/>
                  <a:gd name="T15" fmla="*/ 357 h 357"/>
                  <a:gd name="T16" fmla="*/ 254 w 601"/>
                  <a:gd name="T17" fmla="*/ 10 h 357"/>
                  <a:gd name="T18" fmla="*/ 207 w 601"/>
                  <a:gd name="T1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1" h="357">
                    <a:moveTo>
                      <a:pt x="207" y="0"/>
                    </a:moveTo>
                    <a:cubicBezTo>
                      <a:pt x="135" y="0"/>
                      <a:pt x="77" y="58"/>
                      <a:pt x="77" y="131"/>
                    </a:cubicBezTo>
                    <a:cubicBezTo>
                      <a:pt x="77" y="143"/>
                      <a:pt x="80" y="154"/>
                      <a:pt x="83" y="166"/>
                    </a:cubicBezTo>
                    <a:cubicBezTo>
                      <a:pt x="83" y="166"/>
                      <a:pt x="83" y="166"/>
                      <a:pt x="83" y="166"/>
                    </a:cubicBezTo>
                    <a:cubicBezTo>
                      <a:pt x="36" y="172"/>
                      <a:pt x="0" y="212"/>
                      <a:pt x="0" y="260"/>
                    </a:cubicBezTo>
                    <a:cubicBezTo>
                      <a:pt x="0" y="312"/>
                      <a:pt x="40" y="354"/>
                      <a:pt x="91" y="357"/>
                    </a:cubicBezTo>
                    <a:cubicBezTo>
                      <a:pt x="91" y="357"/>
                      <a:pt x="91" y="357"/>
                      <a:pt x="91" y="357"/>
                    </a:cubicBezTo>
                    <a:cubicBezTo>
                      <a:pt x="601" y="357"/>
                      <a:pt x="601" y="357"/>
                      <a:pt x="601" y="357"/>
                    </a:cubicBezTo>
                    <a:cubicBezTo>
                      <a:pt x="254" y="10"/>
                      <a:pt x="254" y="10"/>
                      <a:pt x="254" y="10"/>
                    </a:cubicBezTo>
                    <a:cubicBezTo>
                      <a:pt x="239" y="4"/>
                      <a:pt x="224" y="0"/>
                      <a:pt x="207"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1" name="Freeform: Shape 70">
              <a:extLst>
                <a:ext uri="{FF2B5EF4-FFF2-40B4-BE49-F238E27FC236}">
                  <a16:creationId xmlns:a16="http://schemas.microsoft.com/office/drawing/2014/main" id="{4B9C3E04-1DCA-46DA-B5DD-00707AD90760}"/>
                </a:ext>
              </a:extLst>
            </p:cNvPr>
            <p:cNvSpPr/>
            <p:nvPr/>
          </p:nvSpPr>
          <p:spPr bwMode="auto">
            <a:xfrm rot="1358796">
              <a:off x="3890759" y="1896484"/>
              <a:ext cx="1746394" cy="1956648"/>
            </a:xfrm>
            <a:custGeom>
              <a:avLst/>
              <a:gdLst>
                <a:gd name="connsiteX0" fmla="*/ 0 w 1746394"/>
                <a:gd name="connsiteY0" fmla="*/ 28095 h 1956648"/>
                <a:gd name="connsiteX1" fmla="*/ 37908 w 1746394"/>
                <a:gd name="connsiteY1" fmla="*/ 18380 h 1956648"/>
                <a:gd name="connsiteX2" fmla="*/ 1018980 w 1746394"/>
                <a:gd name="connsiteY2" fmla="*/ 507510 h 1956648"/>
                <a:gd name="connsiteX3" fmla="*/ 1090285 w 1746394"/>
                <a:gd name="connsiteY3" fmla="*/ 477760 h 1956648"/>
                <a:gd name="connsiteX4" fmla="*/ 1710246 w 1746394"/>
                <a:gd name="connsiteY4" fmla="*/ 731106 h 1956648"/>
                <a:gd name="connsiteX5" fmla="*/ 1484732 w 1746394"/>
                <a:gd name="connsiteY5" fmla="*/ 1337196 h 1956648"/>
                <a:gd name="connsiteX6" fmla="*/ 114104 w 1746394"/>
                <a:gd name="connsiteY6" fmla="*/ 1909042 h 1956648"/>
                <a:gd name="connsiteX7" fmla="*/ 0 w 1746394"/>
                <a:gd name="connsiteY7" fmla="*/ 1956648 h 1956648"/>
                <a:gd name="connsiteX8" fmla="*/ 0 w 1746394"/>
                <a:gd name="connsiteY8" fmla="*/ 28095 h 195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394" h="1956648">
                  <a:moveTo>
                    <a:pt x="0" y="28095"/>
                  </a:moveTo>
                  <a:lnTo>
                    <a:pt x="37908" y="18380"/>
                  </a:lnTo>
                  <a:cubicBezTo>
                    <a:pt x="436713" y="-63518"/>
                    <a:pt x="841952" y="133366"/>
                    <a:pt x="1018980" y="507510"/>
                  </a:cubicBezTo>
                  <a:cubicBezTo>
                    <a:pt x="1049539" y="494760"/>
                    <a:pt x="1069912" y="486260"/>
                    <a:pt x="1090285" y="477760"/>
                  </a:cubicBezTo>
                  <a:cubicBezTo>
                    <a:pt x="1334759" y="375762"/>
                    <a:pt x="1608696" y="487706"/>
                    <a:pt x="1710246" y="731106"/>
                  </a:cubicBezTo>
                  <a:cubicBezTo>
                    <a:pt x="1807565" y="964366"/>
                    <a:pt x="1700372" y="1223414"/>
                    <a:pt x="1484732" y="1337196"/>
                  </a:cubicBezTo>
                  <a:cubicBezTo>
                    <a:pt x="1484732" y="1337196"/>
                    <a:pt x="1484732" y="1337196"/>
                    <a:pt x="114104" y="1909042"/>
                  </a:cubicBezTo>
                  <a:lnTo>
                    <a:pt x="0" y="1956648"/>
                  </a:lnTo>
                  <a:lnTo>
                    <a:pt x="0" y="2809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3272E16D-2FCF-49C3-A138-7F53FF1616A8}"/>
                </a:ext>
              </a:extLst>
            </p:cNvPr>
            <p:cNvSpPr/>
            <p:nvPr/>
          </p:nvSpPr>
          <p:spPr bwMode="auto">
            <a:xfrm rot="1358796">
              <a:off x="1515609" y="1099270"/>
              <a:ext cx="2373712" cy="2732942"/>
            </a:xfrm>
            <a:custGeom>
              <a:avLst/>
              <a:gdLst>
                <a:gd name="connsiteX0" fmla="*/ 2241782 w 2373712"/>
                <a:gd name="connsiteY0" fmla="*/ 42749 h 2732942"/>
                <a:gd name="connsiteX1" fmla="*/ 2326346 w 2373712"/>
                <a:gd name="connsiteY1" fmla="*/ 12139 h 2732942"/>
                <a:gd name="connsiteX2" fmla="*/ 2373712 w 2373712"/>
                <a:gd name="connsiteY2" fmla="*/ 0 h 2732942"/>
                <a:gd name="connsiteX3" fmla="*/ 2373712 w 2373712"/>
                <a:gd name="connsiteY3" fmla="*/ 1928553 h 2732942"/>
                <a:gd name="connsiteX4" fmla="*/ 2350850 w 2373712"/>
                <a:gd name="connsiteY4" fmla="*/ 1938092 h 2732942"/>
                <a:gd name="connsiteX5" fmla="*/ 1729477 w 2373712"/>
                <a:gd name="connsiteY5" fmla="*/ 2197337 h 2732942"/>
                <a:gd name="connsiteX6" fmla="*/ 608967 w 2373712"/>
                <a:gd name="connsiteY6" fmla="*/ 2664830 h 2732942"/>
                <a:gd name="connsiteX7" fmla="*/ 517289 w 2373712"/>
                <a:gd name="connsiteY7" fmla="*/ 2703079 h 2732942"/>
                <a:gd name="connsiteX8" fmla="*/ 27087 w 2373712"/>
                <a:gd name="connsiteY8" fmla="*/ 2502760 h 2732942"/>
                <a:gd name="connsiteX9" fmla="*/ 233795 w 2373712"/>
                <a:gd name="connsiteY9" fmla="*/ 2023586 h 2732942"/>
                <a:gd name="connsiteX10" fmla="*/ 568066 w 2373712"/>
                <a:gd name="connsiteY10" fmla="*/ 2050821 h 2732942"/>
                <a:gd name="connsiteX11" fmla="*/ 798281 w 2373712"/>
                <a:gd name="connsiteY11" fmla="*/ 1799981 h 2732942"/>
                <a:gd name="connsiteX12" fmla="*/ 1176748 w 2373712"/>
                <a:gd name="connsiteY12" fmla="*/ 987192 h 2732942"/>
                <a:gd name="connsiteX13" fmla="*/ 1690928 w 2373712"/>
                <a:gd name="connsiteY13" fmla="*/ 986996 h 2732942"/>
                <a:gd name="connsiteX14" fmla="*/ 2241782 w 2373712"/>
                <a:gd name="connsiteY14" fmla="*/ 42749 h 273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73712" h="2732942">
                  <a:moveTo>
                    <a:pt x="2241782" y="42749"/>
                  </a:moveTo>
                  <a:cubicBezTo>
                    <a:pt x="2269795" y="31061"/>
                    <a:pt x="2298011" y="20870"/>
                    <a:pt x="2326346" y="12139"/>
                  </a:cubicBezTo>
                  <a:lnTo>
                    <a:pt x="2373712" y="0"/>
                  </a:lnTo>
                  <a:lnTo>
                    <a:pt x="2373712" y="1928553"/>
                  </a:lnTo>
                  <a:lnTo>
                    <a:pt x="2350850" y="1938092"/>
                  </a:lnTo>
                  <a:cubicBezTo>
                    <a:pt x="2350850" y="1938092"/>
                    <a:pt x="2350850" y="1938092"/>
                    <a:pt x="1729477" y="2197337"/>
                  </a:cubicBezTo>
                  <a:cubicBezTo>
                    <a:pt x="1729477" y="2197337"/>
                    <a:pt x="1729477" y="2197337"/>
                    <a:pt x="608967" y="2664830"/>
                  </a:cubicBezTo>
                  <a:cubicBezTo>
                    <a:pt x="608967" y="2664830"/>
                    <a:pt x="608967" y="2664830"/>
                    <a:pt x="517289" y="2703079"/>
                  </a:cubicBezTo>
                  <a:cubicBezTo>
                    <a:pt x="323746" y="2783828"/>
                    <a:pt x="107481" y="2695452"/>
                    <a:pt x="27087" y="2502760"/>
                  </a:cubicBezTo>
                  <a:cubicBezTo>
                    <a:pt x="-49076" y="2320209"/>
                    <a:pt x="40252" y="2104335"/>
                    <a:pt x="233795" y="2023586"/>
                  </a:cubicBezTo>
                  <a:cubicBezTo>
                    <a:pt x="345845" y="1976837"/>
                    <a:pt x="468867" y="1985046"/>
                    <a:pt x="568066" y="2050821"/>
                  </a:cubicBezTo>
                  <a:cubicBezTo>
                    <a:pt x="619939" y="1945831"/>
                    <a:pt x="700647" y="1852623"/>
                    <a:pt x="798281" y="1799981"/>
                  </a:cubicBezTo>
                  <a:cubicBezTo>
                    <a:pt x="697671" y="1472839"/>
                    <a:pt x="860968" y="1118940"/>
                    <a:pt x="1176748" y="987192"/>
                  </a:cubicBezTo>
                  <a:cubicBezTo>
                    <a:pt x="1349918" y="914943"/>
                    <a:pt x="1532334" y="922186"/>
                    <a:pt x="1690928" y="986996"/>
                  </a:cubicBezTo>
                  <a:cubicBezTo>
                    <a:pt x="1648930" y="599678"/>
                    <a:pt x="1854697" y="204246"/>
                    <a:pt x="2241782" y="42749"/>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B6D3E8EA-885E-43A6-9A9C-1EE0BD3C488C}"/>
                </a:ext>
              </a:extLst>
            </p:cNvPr>
            <p:cNvSpPr txBox="1"/>
            <p:nvPr/>
          </p:nvSpPr>
          <p:spPr>
            <a:xfrm>
              <a:off x="1718295" y="2116300"/>
              <a:ext cx="3554736" cy="1269578"/>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Azure Confidential Computing</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Microsoft Azure Attestation services</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Trusted Application Manager Marketplace</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Developer Tooling to auto TA code generation</a:t>
              </a:r>
            </a:p>
          </p:txBody>
        </p:sp>
      </p:grpSp>
      <p:sp>
        <p:nvSpPr>
          <p:cNvPr id="25" name="Arrow: Left-Right 24">
            <a:extLst>
              <a:ext uri="{FF2B5EF4-FFF2-40B4-BE49-F238E27FC236}">
                <a16:creationId xmlns:a16="http://schemas.microsoft.com/office/drawing/2014/main" id="{854EFE53-1EEF-47DC-B006-0E5155A8DDAA}"/>
              </a:ext>
            </a:extLst>
          </p:cNvPr>
          <p:cNvSpPr/>
          <p:nvPr/>
        </p:nvSpPr>
        <p:spPr bwMode="auto">
          <a:xfrm rot="16200000">
            <a:off x="7069588" y="3633504"/>
            <a:ext cx="395287" cy="177831"/>
          </a:xfrm>
          <a:prstGeom prst="leftRightArrow">
            <a:avLst>
              <a:gd name="adj1" fmla="val 44688"/>
              <a:gd name="adj2" fmla="val 5575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Rectangle 25">
            <a:extLst>
              <a:ext uri="{FF2B5EF4-FFF2-40B4-BE49-F238E27FC236}">
                <a16:creationId xmlns:a16="http://schemas.microsoft.com/office/drawing/2014/main" id="{C1BD8F60-B3D8-4EED-A4F8-1EF502CF4778}"/>
              </a:ext>
            </a:extLst>
          </p:cNvPr>
          <p:cNvSpPr/>
          <p:nvPr/>
        </p:nvSpPr>
        <p:spPr bwMode="auto">
          <a:xfrm>
            <a:off x="1054534" y="5681861"/>
            <a:ext cx="1299216"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lumMod val="50000"/>
                  </a:schemeClr>
                </a:solidFill>
                <a:latin typeface="Segoe UI Semibold" panose="020B0702040204020203" pitchFamily="34" charset="0"/>
                <a:cs typeface="Segoe UI Semibold" panose="020B0702040204020203" pitchFamily="34" charset="0"/>
              </a:rPr>
              <a:t>Open Source Project</a:t>
            </a:r>
          </a:p>
        </p:txBody>
      </p:sp>
      <p:sp>
        <p:nvSpPr>
          <p:cNvPr id="27" name="Arrow: Right 26">
            <a:extLst>
              <a:ext uri="{FF2B5EF4-FFF2-40B4-BE49-F238E27FC236}">
                <a16:creationId xmlns:a16="http://schemas.microsoft.com/office/drawing/2014/main" id="{EBA42413-5BF7-4716-9619-459CBBD4878D}"/>
              </a:ext>
            </a:extLst>
          </p:cNvPr>
          <p:cNvSpPr/>
          <p:nvPr/>
        </p:nvSpPr>
        <p:spPr bwMode="auto">
          <a:xfrm>
            <a:off x="564335" y="5761513"/>
            <a:ext cx="410683" cy="421892"/>
          </a:xfrm>
          <a:prstGeom prst="rightArrow">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err="1">
              <a:solidFill>
                <a:schemeClr val="tx1">
                  <a:lumMod val="50000"/>
                </a:schemeClr>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608AE8EF-EC71-4488-A5AB-10ADE7D4F4F4}"/>
              </a:ext>
            </a:extLst>
          </p:cNvPr>
          <p:cNvSpPr/>
          <p:nvPr/>
        </p:nvSpPr>
        <p:spPr bwMode="auto">
          <a:xfrm>
            <a:off x="258440" y="5620288"/>
            <a:ext cx="2221136" cy="76562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06520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7" y="1212850"/>
            <a:ext cx="5638799" cy="2739211"/>
          </a:xfrm>
        </p:spPr>
        <p:txBody>
          <a:bodyPr>
            <a:normAutofit/>
          </a:bodyPr>
          <a:lstStyle/>
          <a:p>
            <a:pPr defTabSz="932563">
              <a:defRPr/>
            </a:pPr>
            <a:r>
              <a:rPr lang="en-US" dirty="0"/>
              <a:t>Experience it now with TrustBox Edge</a:t>
            </a:r>
            <a:endParaRPr lang="fr-FR" dirty="0"/>
          </a:p>
          <a:p>
            <a:pPr defTabSz="932563">
              <a:defRPr/>
            </a:pPr>
            <a:r>
              <a:rPr lang="en-US" sz="1600" kern="0" spc="-41" dirty="0">
                <a:solidFill>
                  <a:srgbClr val="000000"/>
                </a:solidFill>
                <a:latin typeface="+mn-lt"/>
                <a:cs typeface="Segoe UI Semilight" panose="020B0402040204020203" pitchFamily="34" charset="0"/>
              </a:rPr>
              <a:t>Available on </a:t>
            </a:r>
            <a:r>
              <a:rPr lang="en-US" sz="1600" kern="0" spc="-41" dirty="0">
                <a:solidFill>
                  <a:srgbClr val="000000"/>
                </a:solidFill>
                <a:latin typeface="+mn-lt"/>
                <a:cs typeface="Segoe UI Semilight" panose="020B0402040204020203" pitchFamily="34" charset="0"/>
                <a:hlinkClick r:id="rId3"/>
              </a:rPr>
              <a:t>https://www.arrow.com</a:t>
            </a:r>
            <a:r>
              <a:rPr lang="en-US" sz="1600" kern="0" spc="-41" dirty="0">
                <a:solidFill>
                  <a:srgbClr val="000000"/>
                </a:solidFill>
                <a:latin typeface="+mn-lt"/>
                <a:cs typeface="Segoe UI Semilight" panose="020B0402040204020203" pitchFamily="34" charset="0"/>
              </a:rPr>
              <a:t> </a:t>
            </a:r>
          </a:p>
          <a:p>
            <a:pPr defTabSz="932563">
              <a:defRPr/>
            </a:pPr>
            <a:r>
              <a:rPr lang="en-US" sz="1600" kern="0" spc="-41" dirty="0">
                <a:solidFill>
                  <a:srgbClr val="000000"/>
                </a:solidFill>
                <a:latin typeface="+mn-lt"/>
                <a:cs typeface="Segoe UI Semilight" panose="020B0402040204020203" pitchFamily="34" charset="0"/>
              </a:rPr>
              <a:t>There’s similar motion with Intel</a:t>
            </a:r>
          </a:p>
          <a:p>
            <a:pPr defTabSz="932563">
              <a:defRPr/>
            </a:pPr>
            <a:endParaRPr lang="en-US" sz="1600" kern="0" spc="-41" dirty="0">
              <a:solidFill>
                <a:srgbClr val="000000"/>
              </a:solidFill>
              <a:latin typeface="+mn-lt"/>
              <a:cs typeface="Segoe UI Semilight" panose="020B0402040204020203" pitchFamily="34" charset="0"/>
            </a:endParaRPr>
          </a:p>
          <a:p>
            <a:pPr defTabSz="932563">
              <a:defRPr/>
            </a:pPr>
            <a:endParaRPr lang="fr-FR" sz="1600" kern="0" spc="-41" dirty="0">
              <a:solidFill>
                <a:srgbClr val="000000"/>
              </a:solidFill>
              <a:latin typeface="+mn-lt"/>
              <a:cs typeface="Segoe UI Semilight" panose="020B0402040204020203" pitchFamily="34" charset="0"/>
            </a:endParaRPr>
          </a:p>
          <a:p>
            <a:pPr defTabSz="932563">
              <a:defRPr/>
            </a:pPr>
            <a:endParaRPr lang="fr-FR" dirty="0">
              <a:gradFill>
                <a:gsLst>
                  <a:gs pos="2917">
                    <a:srgbClr val="000000"/>
                  </a:gs>
                  <a:gs pos="30000">
                    <a:srgbClr val="000000"/>
                  </a:gs>
                </a:gsLst>
                <a:lin ang="5400000" scaled="0"/>
              </a:gradFill>
              <a:latin typeface="Segoe UI"/>
            </a:endParaRPr>
          </a:p>
        </p:txBody>
      </p:sp>
      <p:sp>
        <p:nvSpPr>
          <p:cNvPr id="4" name="Rectangle 3">
            <a:extLst>
              <a:ext uri="{FF2B5EF4-FFF2-40B4-BE49-F238E27FC236}">
                <a16:creationId xmlns:a16="http://schemas.microsoft.com/office/drawing/2014/main" id="{83125F0A-AA31-47B8-86F2-185906F75692}"/>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F9D4890D-381D-4CBF-A63B-C8A22BBFE4DE}"/>
              </a:ext>
            </a:extLst>
          </p:cNvPr>
          <p:cNvSpPr/>
          <p:nvPr/>
        </p:nvSpPr>
        <p:spPr bwMode="auto">
          <a:xfrm>
            <a:off x="1084329" y="5021262"/>
            <a:ext cx="2514599" cy="69760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Industrial</a:t>
            </a:r>
            <a:r>
              <a:rPr lang="fr-FR"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grade SBC</a:t>
            </a:r>
            <a:endPar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a:spcBef>
                <a:spcPts val="392"/>
              </a:spcBef>
            </a:pPr>
            <a:endParaRPr lang="en-US" sz="1400" dirty="0">
              <a:solidFill>
                <a:srgbClr val="000000"/>
              </a:solidFill>
            </a:endParaRPr>
          </a:p>
        </p:txBody>
      </p:sp>
      <p:sp>
        <p:nvSpPr>
          <p:cNvPr id="7" name="Rectangle 6">
            <a:extLst>
              <a:ext uri="{FF2B5EF4-FFF2-40B4-BE49-F238E27FC236}">
                <a16:creationId xmlns:a16="http://schemas.microsoft.com/office/drawing/2014/main" id="{C541C0A1-DB88-47F9-A961-427FC36FB366}"/>
              </a:ext>
            </a:extLst>
          </p:cNvPr>
          <p:cNvSpPr/>
          <p:nvPr/>
        </p:nvSpPr>
        <p:spPr bwMode="auto">
          <a:xfrm>
            <a:off x="6644221" y="5021262"/>
            <a:ext cx="2685517"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Customizable to high-compute CPU options</a:t>
            </a:r>
          </a:p>
        </p:txBody>
      </p:sp>
      <p:sp>
        <p:nvSpPr>
          <p:cNvPr id="8" name="Rectangle 7">
            <a:extLst>
              <a:ext uri="{FF2B5EF4-FFF2-40B4-BE49-F238E27FC236}">
                <a16:creationId xmlns:a16="http://schemas.microsoft.com/office/drawing/2014/main" id="{405D24CD-BDAC-4EA5-9824-C00F2F18A096}"/>
              </a:ext>
            </a:extLst>
          </p:cNvPr>
          <p:cNvSpPr/>
          <p:nvPr/>
        </p:nvSpPr>
        <p:spPr bwMode="auto">
          <a:xfrm>
            <a:off x="3805732" y="5021262"/>
            <a:ext cx="2578263"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NXP LS1012A tamper-resistant silicon</a:t>
            </a:r>
          </a:p>
        </p:txBody>
      </p:sp>
      <p:pic>
        <p:nvPicPr>
          <p:cNvPr id="10" name="Content Placeholder 7">
            <a:extLst>
              <a:ext uri="{FF2B5EF4-FFF2-40B4-BE49-F238E27FC236}">
                <a16:creationId xmlns:a16="http://schemas.microsoft.com/office/drawing/2014/main" id="{BB4B2ECE-B30B-4F9E-9B74-8230674F60B1}"/>
              </a:ext>
            </a:extLst>
          </p:cNvPr>
          <p:cNvPicPr>
            <a:picLocks noChangeAspect="1"/>
          </p:cNvPicPr>
          <p:nvPr/>
        </p:nvPicPr>
        <p:blipFill rotWithShape="1">
          <a:blip r:embed="rId4">
            <a:clrChange>
              <a:clrFrom>
                <a:srgbClr val="FFFFFF"/>
              </a:clrFrom>
              <a:clrTo>
                <a:srgbClr val="FFFFFF">
                  <a:alpha val="0"/>
                </a:srgbClr>
              </a:clrTo>
            </a:clrChange>
          </a:blip>
          <a:stretch/>
        </p:blipFill>
        <p:spPr>
          <a:xfrm>
            <a:off x="5532436" y="834267"/>
            <a:ext cx="6686325" cy="3443455"/>
          </a:xfrm>
          <a:prstGeom prst="rect">
            <a:avLst/>
          </a:prstGeom>
          <a:noFill/>
        </p:spPr>
      </p:pic>
      <p:grpSp>
        <p:nvGrpSpPr>
          <p:cNvPr id="15" name="Group 14">
            <a:extLst>
              <a:ext uri="{FF2B5EF4-FFF2-40B4-BE49-F238E27FC236}">
                <a16:creationId xmlns:a16="http://schemas.microsoft.com/office/drawing/2014/main" id="{8D5B19FE-DB4A-4A57-862A-DB8B3DA9DF4A}"/>
              </a:ext>
            </a:extLst>
          </p:cNvPr>
          <p:cNvGrpSpPr/>
          <p:nvPr/>
        </p:nvGrpSpPr>
        <p:grpSpPr>
          <a:xfrm>
            <a:off x="331562" y="3268662"/>
            <a:ext cx="4972275" cy="406208"/>
            <a:chOff x="584200" y="5789441"/>
            <a:chExt cx="7143749" cy="616477"/>
          </a:xfrm>
        </p:grpSpPr>
        <p:pic>
          <p:nvPicPr>
            <p:cNvPr id="12" name="Picture 11" descr="A picture containing clipart&#10;&#10;Description automatically generated">
              <a:extLst>
                <a:ext uri="{FF2B5EF4-FFF2-40B4-BE49-F238E27FC236}">
                  <a16:creationId xmlns:a16="http://schemas.microsoft.com/office/drawing/2014/main" id="{817E1E02-0E37-4A75-882B-A7FE266CCD0C}"/>
                </a:ext>
              </a:extLst>
            </p:cNvPr>
            <p:cNvPicPr>
              <a:picLocks noChangeAspect="1"/>
            </p:cNvPicPr>
            <p:nvPr/>
          </p:nvPicPr>
          <p:blipFill>
            <a:blip r:embed="rId5"/>
            <a:stretch>
              <a:fillRect/>
            </a:stretch>
          </p:blipFill>
          <p:spPr>
            <a:xfrm>
              <a:off x="5778872" y="5851920"/>
              <a:ext cx="1949077" cy="417118"/>
            </a:xfrm>
            <a:prstGeom prst="rect">
              <a:avLst/>
            </a:prstGeom>
          </p:spPr>
        </p:pic>
        <p:pic>
          <p:nvPicPr>
            <p:cNvPr id="13" name="Picture 12" descr="A close up of a sign&#10;&#10;Description automatically generated">
              <a:extLst>
                <a:ext uri="{FF2B5EF4-FFF2-40B4-BE49-F238E27FC236}">
                  <a16:creationId xmlns:a16="http://schemas.microsoft.com/office/drawing/2014/main" id="{5BE3F0A4-CE5F-4A03-A5E0-B12A904C90FB}"/>
                </a:ext>
              </a:extLst>
            </p:cNvPr>
            <p:cNvPicPr>
              <a:picLocks noChangeAspect="1"/>
            </p:cNvPicPr>
            <p:nvPr/>
          </p:nvPicPr>
          <p:blipFill>
            <a:blip r:embed="rId6"/>
            <a:stretch>
              <a:fillRect/>
            </a:stretch>
          </p:blipFill>
          <p:spPr>
            <a:xfrm>
              <a:off x="4139656" y="5789441"/>
              <a:ext cx="1155200" cy="616477"/>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BF32466D-DB6D-4E64-A929-6CE072FEE207}"/>
                </a:ext>
              </a:extLst>
            </p:cNvPr>
            <p:cNvPicPr>
              <a:picLocks noChangeAspect="1"/>
            </p:cNvPicPr>
            <p:nvPr/>
          </p:nvPicPr>
          <p:blipFill>
            <a:blip r:embed="rId7"/>
            <a:stretch>
              <a:fillRect/>
            </a:stretch>
          </p:blipFill>
          <p:spPr>
            <a:xfrm>
              <a:off x="584200" y="5851920"/>
              <a:ext cx="3042727" cy="553998"/>
            </a:xfrm>
            <a:prstGeom prst="rect">
              <a:avLst/>
            </a:prstGeom>
          </p:spPr>
        </p:pic>
      </p:grpSp>
      <p:sp>
        <p:nvSpPr>
          <p:cNvPr id="16" name="Rectangle 15">
            <a:extLst>
              <a:ext uri="{FF2B5EF4-FFF2-40B4-BE49-F238E27FC236}">
                <a16:creationId xmlns:a16="http://schemas.microsoft.com/office/drawing/2014/main" id="{F1E7CBD8-55FB-4B70-A5D6-142BA378AA38}"/>
              </a:ext>
            </a:extLst>
          </p:cNvPr>
          <p:cNvSpPr/>
          <p:nvPr/>
        </p:nvSpPr>
        <p:spPr bwMode="auto">
          <a:xfrm>
            <a:off x="9428212" y="5021262"/>
            <a:ext cx="3038425"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Open Enclave SDK and Azure IoT Edge pre-installed</a:t>
            </a:r>
          </a:p>
        </p:txBody>
      </p:sp>
      <p:grpSp>
        <p:nvGrpSpPr>
          <p:cNvPr id="102" name="Group 101">
            <a:extLst>
              <a:ext uri="{FF2B5EF4-FFF2-40B4-BE49-F238E27FC236}">
                <a16:creationId xmlns:a16="http://schemas.microsoft.com/office/drawing/2014/main" id="{AAA3D750-3CF5-4B81-8FC8-047B647F4777}"/>
              </a:ext>
            </a:extLst>
          </p:cNvPr>
          <p:cNvGrpSpPr/>
          <p:nvPr/>
        </p:nvGrpSpPr>
        <p:grpSpPr>
          <a:xfrm>
            <a:off x="3241335" y="4526532"/>
            <a:ext cx="647132" cy="647130"/>
            <a:chOff x="-2681373" y="1862967"/>
            <a:chExt cx="647132" cy="647130"/>
          </a:xfrm>
        </p:grpSpPr>
        <p:sp>
          <p:nvSpPr>
            <p:cNvPr id="11" name="Oval 10">
              <a:extLst>
                <a:ext uri="{FF2B5EF4-FFF2-40B4-BE49-F238E27FC236}">
                  <a16:creationId xmlns:a16="http://schemas.microsoft.com/office/drawing/2014/main" id="{C334796F-C0C4-4AF6-9CAF-28AF42AB414D}"/>
                </a:ext>
              </a:extLst>
            </p:cNvPr>
            <p:cNvSpPr/>
            <p:nvPr/>
          </p:nvSpPr>
          <p:spPr bwMode="auto">
            <a:xfrm>
              <a:off x="-2681373" y="1862967"/>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77330170-B3A1-4F93-9864-35BCFC4D0185}"/>
                </a:ext>
              </a:extLst>
            </p:cNvPr>
            <p:cNvGrpSpPr/>
            <p:nvPr/>
          </p:nvGrpSpPr>
          <p:grpSpPr>
            <a:xfrm>
              <a:off x="-2526963" y="2014573"/>
              <a:ext cx="346222" cy="345246"/>
              <a:chOff x="13631863" y="2533650"/>
              <a:chExt cx="563562" cy="561976"/>
            </a:xfrm>
            <a:solidFill>
              <a:schemeClr val="accent1"/>
            </a:solidFill>
          </p:grpSpPr>
          <p:sp>
            <p:nvSpPr>
              <p:cNvPr id="38" name="Freeform 19">
                <a:extLst>
                  <a:ext uri="{FF2B5EF4-FFF2-40B4-BE49-F238E27FC236}">
                    <a16:creationId xmlns:a16="http://schemas.microsoft.com/office/drawing/2014/main" id="{DE9621FD-9554-472A-8439-106669042F04}"/>
                  </a:ext>
                </a:extLst>
              </p:cNvPr>
              <p:cNvSpPr>
                <a:spLocks noEditPoints="1"/>
              </p:cNvSpPr>
              <p:nvPr/>
            </p:nvSpPr>
            <p:spPr bwMode="auto">
              <a:xfrm>
                <a:off x="13736638" y="2779713"/>
                <a:ext cx="341312" cy="315913"/>
              </a:xfrm>
              <a:custGeom>
                <a:avLst/>
                <a:gdLst>
                  <a:gd name="T0" fmla="*/ 1120 w 1160"/>
                  <a:gd name="T1" fmla="*/ 1080 h 1080"/>
                  <a:gd name="T2" fmla="*/ 40 w 1160"/>
                  <a:gd name="T3" fmla="*/ 1080 h 1080"/>
                  <a:gd name="T4" fmla="*/ 12 w 1160"/>
                  <a:gd name="T5" fmla="*/ 1068 h 1080"/>
                  <a:gd name="T6" fmla="*/ 0 w 1160"/>
                  <a:gd name="T7" fmla="*/ 1040 h 1080"/>
                  <a:gd name="T8" fmla="*/ 0 w 1160"/>
                  <a:gd name="T9" fmla="*/ 120 h 1080"/>
                  <a:gd name="T10" fmla="*/ 40 w 1160"/>
                  <a:gd name="T11" fmla="*/ 80 h 1080"/>
                  <a:gd name="T12" fmla="*/ 80 w 1160"/>
                  <a:gd name="T13" fmla="*/ 120 h 1080"/>
                  <a:gd name="T14" fmla="*/ 80 w 1160"/>
                  <a:gd name="T15" fmla="*/ 1000 h 1080"/>
                  <a:gd name="T16" fmla="*/ 1080 w 1160"/>
                  <a:gd name="T17" fmla="*/ 1000 h 1080"/>
                  <a:gd name="T18" fmla="*/ 1080 w 1160"/>
                  <a:gd name="T19" fmla="*/ 80 h 1080"/>
                  <a:gd name="T20" fmla="*/ 360 w 1160"/>
                  <a:gd name="T21" fmla="*/ 80 h 1080"/>
                  <a:gd name="T22" fmla="*/ 360 w 1160"/>
                  <a:gd name="T23" fmla="*/ 80 h 1080"/>
                  <a:gd name="T24" fmla="*/ 320 w 1160"/>
                  <a:gd name="T25" fmla="*/ 40 h 1080"/>
                  <a:gd name="T26" fmla="*/ 360 w 1160"/>
                  <a:gd name="T27" fmla="*/ 0 h 1080"/>
                  <a:gd name="T28" fmla="*/ 1120 w 1160"/>
                  <a:gd name="T29" fmla="*/ 0 h 1080"/>
                  <a:gd name="T30" fmla="*/ 1148 w 1160"/>
                  <a:gd name="T31" fmla="*/ 12 h 1080"/>
                  <a:gd name="T32" fmla="*/ 1160 w 1160"/>
                  <a:gd name="T33" fmla="*/ 40 h 1080"/>
                  <a:gd name="T34" fmla="*/ 1160 w 1160"/>
                  <a:gd name="T35" fmla="*/ 1040 h 1080"/>
                  <a:gd name="T36" fmla="*/ 1148 w 1160"/>
                  <a:gd name="T37" fmla="*/ 1068 h 1080"/>
                  <a:gd name="T38" fmla="*/ 1120 w 1160"/>
                  <a:gd name="T39" fmla="*/ 1080 h 1080"/>
                  <a:gd name="T40" fmla="*/ 160 w 1160"/>
                  <a:gd name="T41" fmla="*/ 80 h 1080"/>
                  <a:gd name="T42" fmla="*/ 120 w 1160"/>
                  <a:gd name="T43" fmla="*/ 40 h 1080"/>
                  <a:gd name="T44" fmla="*/ 160 w 1160"/>
                  <a:gd name="T45" fmla="*/ 0 h 1080"/>
                  <a:gd name="T46" fmla="*/ 200 w 1160"/>
                  <a:gd name="T47" fmla="*/ 40 h 1080"/>
                  <a:gd name="T48" fmla="*/ 160 w 1160"/>
                  <a:gd name="T49" fmla="*/ 8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0" h="1080">
                    <a:moveTo>
                      <a:pt x="1120" y="1080"/>
                    </a:moveTo>
                    <a:cubicBezTo>
                      <a:pt x="40" y="1080"/>
                      <a:pt x="40" y="1080"/>
                      <a:pt x="40" y="1080"/>
                    </a:cubicBezTo>
                    <a:cubicBezTo>
                      <a:pt x="29" y="1080"/>
                      <a:pt x="19" y="1076"/>
                      <a:pt x="12" y="1068"/>
                    </a:cubicBezTo>
                    <a:cubicBezTo>
                      <a:pt x="4" y="1061"/>
                      <a:pt x="0" y="1051"/>
                      <a:pt x="0" y="1040"/>
                    </a:cubicBezTo>
                    <a:cubicBezTo>
                      <a:pt x="0" y="120"/>
                      <a:pt x="0" y="120"/>
                      <a:pt x="0" y="120"/>
                    </a:cubicBezTo>
                    <a:cubicBezTo>
                      <a:pt x="0" y="98"/>
                      <a:pt x="18" y="80"/>
                      <a:pt x="40" y="80"/>
                    </a:cubicBezTo>
                    <a:cubicBezTo>
                      <a:pt x="62" y="80"/>
                      <a:pt x="80" y="98"/>
                      <a:pt x="80" y="120"/>
                    </a:cubicBezTo>
                    <a:cubicBezTo>
                      <a:pt x="80" y="1000"/>
                      <a:pt x="80" y="1000"/>
                      <a:pt x="80" y="1000"/>
                    </a:cubicBezTo>
                    <a:cubicBezTo>
                      <a:pt x="1080" y="1000"/>
                      <a:pt x="1080" y="1000"/>
                      <a:pt x="1080" y="1000"/>
                    </a:cubicBezTo>
                    <a:cubicBezTo>
                      <a:pt x="1080" y="80"/>
                      <a:pt x="1080" y="80"/>
                      <a:pt x="1080" y="80"/>
                    </a:cubicBezTo>
                    <a:cubicBezTo>
                      <a:pt x="360" y="80"/>
                      <a:pt x="360" y="80"/>
                      <a:pt x="360" y="80"/>
                    </a:cubicBezTo>
                    <a:cubicBezTo>
                      <a:pt x="360" y="80"/>
                      <a:pt x="360" y="80"/>
                      <a:pt x="360" y="80"/>
                    </a:cubicBezTo>
                    <a:cubicBezTo>
                      <a:pt x="338" y="80"/>
                      <a:pt x="320" y="62"/>
                      <a:pt x="320" y="40"/>
                    </a:cubicBezTo>
                    <a:cubicBezTo>
                      <a:pt x="320" y="18"/>
                      <a:pt x="338" y="0"/>
                      <a:pt x="360" y="0"/>
                    </a:cubicBezTo>
                    <a:cubicBezTo>
                      <a:pt x="1120" y="0"/>
                      <a:pt x="1120" y="0"/>
                      <a:pt x="1120" y="0"/>
                    </a:cubicBezTo>
                    <a:cubicBezTo>
                      <a:pt x="1131" y="0"/>
                      <a:pt x="1141" y="4"/>
                      <a:pt x="1148" y="12"/>
                    </a:cubicBezTo>
                    <a:cubicBezTo>
                      <a:pt x="1156" y="19"/>
                      <a:pt x="1160" y="29"/>
                      <a:pt x="1160" y="40"/>
                    </a:cubicBezTo>
                    <a:cubicBezTo>
                      <a:pt x="1160" y="1040"/>
                      <a:pt x="1160" y="1040"/>
                      <a:pt x="1160" y="1040"/>
                    </a:cubicBezTo>
                    <a:cubicBezTo>
                      <a:pt x="1160" y="1051"/>
                      <a:pt x="1156" y="1061"/>
                      <a:pt x="1148" y="1068"/>
                    </a:cubicBezTo>
                    <a:cubicBezTo>
                      <a:pt x="1141" y="1076"/>
                      <a:pt x="1131" y="1080"/>
                      <a:pt x="1120" y="1080"/>
                    </a:cubicBezTo>
                    <a:close/>
                    <a:moveTo>
                      <a:pt x="160" y="80"/>
                    </a:moveTo>
                    <a:cubicBezTo>
                      <a:pt x="138" y="80"/>
                      <a:pt x="120" y="62"/>
                      <a:pt x="120" y="40"/>
                    </a:cubicBezTo>
                    <a:cubicBezTo>
                      <a:pt x="120" y="18"/>
                      <a:pt x="138" y="0"/>
                      <a:pt x="160" y="0"/>
                    </a:cubicBezTo>
                    <a:cubicBezTo>
                      <a:pt x="182" y="0"/>
                      <a:pt x="200" y="18"/>
                      <a:pt x="200" y="40"/>
                    </a:cubicBezTo>
                    <a:cubicBezTo>
                      <a:pt x="200" y="62"/>
                      <a:pt x="182" y="80"/>
                      <a:pt x="16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20">
                <a:extLst>
                  <a:ext uri="{FF2B5EF4-FFF2-40B4-BE49-F238E27FC236}">
                    <a16:creationId xmlns:a16="http://schemas.microsoft.com/office/drawing/2014/main" id="{7036D7DF-1E35-4648-9527-07B31D0BF45F}"/>
                  </a:ext>
                </a:extLst>
              </p:cNvPr>
              <p:cNvSpPr>
                <a:spLocks noEditPoints="1"/>
              </p:cNvSpPr>
              <p:nvPr/>
            </p:nvSpPr>
            <p:spPr bwMode="auto">
              <a:xfrm>
                <a:off x="13736638" y="2886075"/>
                <a:ext cx="341312" cy="103188"/>
              </a:xfrm>
              <a:custGeom>
                <a:avLst/>
                <a:gdLst>
                  <a:gd name="T0" fmla="*/ 1120 w 1160"/>
                  <a:gd name="T1" fmla="*/ 352 h 352"/>
                  <a:gd name="T2" fmla="*/ 40 w 1160"/>
                  <a:gd name="T3" fmla="*/ 352 h 352"/>
                  <a:gd name="T4" fmla="*/ 12 w 1160"/>
                  <a:gd name="T5" fmla="*/ 341 h 352"/>
                  <a:gd name="T6" fmla="*/ 0 w 1160"/>
                  <a:gd name="T7" fmla="*/ 312 h 352"/>
                  <a:gd name="T8" fmla="*/ 0 w 1160"/>
                  <a:gd name="T9" fmla="*/ 40 h 352"/>
                  <a:gd name="T10" fmla="*/ 12 w 1160"/>
                  <a:gd name="T11" fmla="*/ 11 h 352"/>
                  <a:gd name="T12" fmla="*/ 40 w 1160"/>
                  <a:gd name="T13" fmla="*/ 0 h 352"/>
                  <a:gd name="T14" fmla="*/ 687 w 1160"/>
                  <a:gd name="T15" fmla="*/ 0 h 352"/>
                  <a:gd name="T16" fmla="*/ 727 w 1160"/>
                  <a:gd name="T17" fmla="*/ 40 h 352"/>
                  <a:gd name="T18" fmla="*/ 687 w 1160"/>
                  <a:gd name="T19" fmla="*/ 80 h 352"/>
                  <a:gd name="T20" fmla="*/ 80 w 1160"/>
                  <a:gd name="T21" fmla="*/ 80 h 352"/>
                  <a:gd name="T22" fmla="*/ 80 w 1160"/>
                  <a:gd name="T23" fmla="*/ 272 h 352"/>
                  <a:gd name="T24" fmla="*/ 1080 w 1160"/>
                  <a:gd name="T25" fmla="*/ 272 h 352"/>
                  <a:gd name="T26" fmla="*/ 1080 w 1160"/>
                  <a:gd name="T27" fmla="*/ 79 h 352"/>
                  <a:gd name="T28" fmla="*/ 1047 w 1160"/>
                  <a:gd name="T29" fmla="*/ 40 h 352"/>
                  <a:gd name="T30" fmla="*/ 1087 w 1160"/>
                  <a:gd name="T31" fmla="*/ 0 h 352"/>
                  <a:gd name="T32" fmla="*/ 1120 w 1160"/>
                  <a:gd name="T33" fmla="*/ 0 h 352"/>
                  <a:gd name="T34" fmla="*/ 1148 w 1160"/>
                  <a:gd name="T35" fmla="*/ 11 h 352"/>
                  <a:gd name="T36" fmla="*/ 1160 w 1160"/>
                  <a:gd name="T37" fmla="*/ 40 h 352"/>
                  <a:gd name="T38" fmla="*/ 1160 w 1160"/>
                  <a:gd name="T39" fmla="*/ 312 h 352"/>
                  <a:gd name="T40" fmla="*/ 1148 w 1160"/>
                  <a:gd name="T41" fmla="*/ 341 h 352"/>
                  <a:gd name="T42" fmla="*/ 1120 w 1160"/>
                  <a:gd name="T43" fmla="*/ 352 h 352"/>
                  <a:gd name="T44" fmla="*/ 887 w 1160"/>
                  <a:gd name="T45" fmla="*/ 80 h 352"/>
                  <a:gd name="T46" fmla="*/ 847 w 1160"/>
                  <a:gd name="T47" fmla="*/ 40 h 352"/>
                  <a:gd name="T48" fmla="*/ 887 w 1160"/>
                  <a:gd name="T49" fmla="*/ 0 h 352"/>
                  <a:gd name="T50" fmla="*/ 927 w 1160"/>
                  <a:gd name="T51" fmla="*/ 40 h 352"/>
                  <a:gd name="T52" fmla="*/ 887 w 1160"/>
                  <a:gd name="T53" fmla="*/ 8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0" h="352">
                    <a:moveTo>
                      <a:pt x="1120" y="352"/>
                    </a:moveTo>
                    <a:cubicBezTo>
                      <a:pt x="40" y="352"/>
                      <a:pt x="40" y="352"/>
                      <a:pt x="40" y="352"/>
                    </a:cubicBezTo>
                    <a:cubicBezTo>
                      <a:pt x="29" y="352"/>
                      <a:pt x="19" y="348"/>
                      <a:pt x="12" y="341"/>
                    </a:cubicBezTo>
                    <a:cubicBezTo>
                      <a:pt x="4" y="333"/>
                      <a:pt x="0" y="323"/>
                      <a:pt x="0" y="312"/>
                    </a:cubicBezTo>
                    <a:cubicBezTo>
                      <a:pt x="0" y="40"/>
                      <a:pt x="0" y="40"/>
                      <a:pt x="0" y="40"/>
                    </a:cubicBezTo>
                    <a:cubicBezTo>
                      <a:pt x="0" y="29"/>
                      <a:pt x="4" y="19"/>
                      <a:pt x="12" y="11"/>
                    </a:cubicBezTo>
                    <a:cubicBezTo>
                      <a:pt x="19" y="4"/>
                      <a:pt x="29" y="0"/>
                      <a:pt x="40" y="0"/>
                    </a:cubicBezTo>
                    <a:cubicBezTo>
                      <a:pt x="687" y="0"/>
                      <a:pt x="687" y="0"/>
                      <a:pt x="687" y="0"/>
                    </a:cubicBezTo>
                    <a:cubicBezTo>
                      <a:pt x="709" y="0"/>
                      <a:pt x="727" y="18"/>
                      <a:pt x="727" y="40"/>
                    </a:cubicBezTo>
                    <a:cubicBezTo>
                      <a:pt x="727" y="62"/>
                      <a:pt x="709" y="80"/>
                      <a:pt x="687" y="80"/>
                    </a:cubicBezTo>
                    <a:cubicBezTo>
                      <a:pt x="80" y="80"/>
                      <a:pt x="80" y="80"/>
                      <a:pt x="80" y="80"/>
                    </a:cubicBezTo>
                    <a:cubicBezTo>
                      <a:pt x="80" y="272"/>
                      <a:pt x="80" y="272"/>
                      <a:pt x="80" y="272"/>
                    </a:cubicBezTo>
                    <a:cubicBezTo>
                      <a:pt x="1080" y="272"/>
                      <a:pt x="1080" y="272"/>
                      <a:pt x="1080" y="272"/>
                    </a:cubicBezTo>
                    <a:cubicBezTo>
                      <a:pt x="1080" y="79"/>
                      <a:pt x="1080" y="79"/>
                      <a:pt x="1080" y="79"/>
                    </a:cubicBezTo>
                    <a:cubicBezTo>
                      <a:pt x="1061" y="75"/>
                      <a:pt x="1047" y="59"/>
                      <a:pt x="1047" y="40"/>
                    </a:cubicBezTo>
                    <a:cubicBezTo>
                      <a:pt x="1047" y="18"/>
                      <a:pt x="1065" y="0"/>
                      <a:pt x="1087" y="0"/>
                    </a:cubicBezTo>
                    <a:cubicBezTo>
                      <a:pt x="1120" y="0"/>
                      <a:pt x="1120" y="0"/>
                      <a:pt x="1120" y="0"/>
                    </a:cubicBezTo>
                    <a:cubicBezTo>
                      <a:pt x="1131" y="0"/>
                      <a:pt x="1141" y="4"/>
                      <a:pt x="1148" y="11"/>
                    </a:cubicBezTo>
                    <a:cubicBezTo>
                      <a:pt x="1156" y="19"/>
                      <a:pt x="1160" y="29"/>
                      <a:pt x="1160" y="40"/>
                    </a:cubicBezTo>
                    <a:cubicBezTo>
                      <a:pt x="1160" y="312"/>
                      <a:pt x="1160" y="312"/>
                      <a:pt x="1160" y="312"/>
                    </a:cubicBezTo>
                    <a:cubicBezTo>
                      <a:pt x="1160" y="323"/>
                      <a:pt x="1156" y="333"/>
                      <a:pt x="1148" y="341"/>
                    </a:cubicBezTo>
                    <a:cubicBezTo>
                      <a:pt x="1141" y="348"/>
                      <a:pt x="1131" y="352"/>
                      <a:pt x="1120" y="352"/>
                    </a:cubicBezTo>
                    <a:close/>
                    <a:moveTo>
                      <a:pt x="887" y="80"/>
                    </a:moveTo>
                    <a:cubicBezTo>
                      <a:pt x="865" y="80"/>
                      <a:pt x="847" y="62"/>
                      <a:pt x="847" y="40"/>
                    </a:cubicBezTo>
                    <a:cubicBezTo>
                      <a:pt x="847" y="18"/>
                      <a:pt x="865" y="0"/>
                      <a:pt x="887" y="0"/>
                    </a:cubicBezTo>
                    <a:cubicBezTo>
                      <a:pt x="909" y="0"/>
                      <a:pt x="927" y="18"/>
                      <a:pt x="927" y="40"/>
                    </a:cubicBezTo>
                    <a:cubicBezTo>
                      <a:pt x="927" y="62"/>
                      <a:pt x="909" y="80"/>
                      <a:pt x="88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21">
                <a:extLst>
                  <a:ext uri="{FF2B5EF4-FFF2-40B4-BE49-F238E27FC236}">
                    <a16:creationId xmlns:a16="http://schemas.microsoft.com/office/drawing/2014/main" id="{F788FE0D-BC42-41D4-80B0-B17BC7F02769}"/>
                  </a:ext>
                </a:extLst>
              </p:cNvPr>
              <p:cNvSpPr>
                <a:spLocks noEditPoints="1"/>
              </p:cNvSpPr>
              <p:nvPr/>
            </p:nvSpPr>
            <p:spPr bwMode="auto">
              <a:xfrm>
                <a:off x="13701713" y="2674938"/>
                <a:ext cx="411162" cy="128588"/>
              </a:xfrm>
              <a:custGeom>
                <a:avLst/>
                <a:gdLst>
                  <a:gd name="T0" fmla="*/ 1360 w 1400"/>
                  <a:gd name="T1" fmla="*/ 440 h 440"/>
                  <a:gd name="T2" fmla="*/ 40 w 1400"/>
                  <a:gd name="T3" fmla="*/ 440 h 440"/>
                  <a:gd name="T4" fmla="*/ 12 w 1400"/>
                  <a:gd name="T5" fmla="*/ 428 h 440"/>
                  <a:gd name="T6" fmla="*/ 0 w 1400"/>
                  <a:gd name="T7" fmla="*/ 400 h 440"/>
                  <a:gd name="T8" fmla="*/ 0 w 1400"/>
                  <a:gd name="T9" fmla="*/ 40 h 440"/>
                  <a:gd name="T10" fmla="*/ 12 w 1400"/>
                  <a:gd name="T11" fmla="*/ 12 h 440"/>
                  <a:gd name="T12" fmla="*/ 40 w 1400"/>
                  <a:gd name="T13" fmla="*/ 0 h 440"/>
                  <a:gd name="T14" fmla="*/ 360 w 1400"/>
                  <a:gd name="T15" fmla="*/ 0 h 440"/>
                  <a:gd name="T16" fmla="*/ 400 w 1400"/>
                  <a:gd name="T17" fmla="*/ 40 h 440"/>
                  <a:gd name="T18" fmla="*/ 360 w 1400"/>
                  <a:gd name="T19" fmla="*/ 80 h 440"/>
                  <a:gd name="T20" fmla="*/ 80 w 1400"/>
                  <a:gd name="T21" fmla="*/ 80 h 440"/>
                  <a:gd name="T22" fmla="*/ 80 w 1400"/>
                  <a:gd name="T23" fmla="*/ 360 h 440"/>
                  <a:gd name="T24" fmla="*/ 1320 w 1400"/>
                  <a:gd name="T25" fmla="*/ 360 h 440"/>
                  <a:gd name="T26" fmla="*/ 1320 w 1400"/>
                  <a:gd name="T27" fmla="*/ 80 h 440"/>
                  <a:gd name="T28" fmla="*/ 760 w 1400"/>
                  <a:gd name="T29" fmla="*/ 80 h 440"/>
                  <a:gd name="T30" fmla="*/ 760 w 1400"/>
                  <a:gd name="T31" fmla="*/ 80 h 440"/>
                  <a:gd name="T32" fmla="*/ 720 w 1400"/>
                  <a:gd name="T33" fmla="*/ 40 h 440"/>
                  <a:gd name="T34" fmla="*/ 760 w 1400"/>
                  <a:gd name="T35" fmla="*/ 0 h 440"/>
                  <a:gd name="T36" fmla="*/ 1360 w 1400"/>
                  <a:gd name="T37" fmla="*/ 0 h 440"/>
                  <a:gd name="T38" fmla="*/ 1388 w 1400"/>
                  <a:gd name="T39" fmla="*/ 12 h 440"/>
                  <a:gd name="T40" fmla="*/ 1400 w 1400"/>
                  <a:gd name="T41" fmla="*/ 40 h 440"/>
                  <a:gd name="T42" fmla="*/ 1400 w 1400"/>
                  <a:gd name="T43" fmla="*/ 400 h 440"/>
                  <a:gd name="T44" fmla="*/ 1388 w 1400"/>
                  <a:gd name="T45" fmla="*/ 428 h 440"/>
                  <a:gd name="T46" fmla="*/ 1360 w 1400"/>
                  <a:gd name="T47" fmla="*/ 440 h 440"/>
                  <a:gd name="T48" fmla="*/ 560 w 1400"/>
                  <a:gd name="T49" fmla="*/ 80 h 440"/>
                  <a:gd name="T50" fmla="*/ 520 w 1400"/>
                  <a:gd name="T51" fmla="*/ 40 h 440"/>
                  <a:gd name="T52" fmla="*/ 560 w 1400"/>
                  <a:gd name="T53" fmla="*/ 0 h 440"/>
                  <a:gd name="T54" fmla="*/ 600 w 1400"/>
                  <a:gd name="T55" fmla="*/ 40 h 440"/>
                  <a:gd name="T56" fmla="*/ 560 w 1400"/>
                  <a:gd name="T57" fmla="*/ 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0" h="440">
                    <a:moveTo>
                      <a:pt x="1360" y="440"/>
                    </a:moveTo>
                    <a:cubicBezTo>
                      <a:pt x="40" y="440"/>
                      <a:pt x="40" y="440"/>
                      <a:pt x="40" y="440"/>
                    </a:cubicBezTo>
                    <a:cubicBezTo>
                      <a:pt x="29" y="440"/>
                      <a:pt x="19" y="436"/>
                      <a:pt x="12" y="428"/>
                    </a:cubicBezTo>
                    <a:cubicBezTo>
                      <a:pt x="4" y="421"/>
                      <a:pt x="0" y="411"/>
                      <a:pt x="0" y="400"/>
                    </a:cubicBezTo>
                    <a:cubicBezTo>
                      <a:pt x="0" y="40"/>
                      <a:pt x="0" y="40"/>
                      <a:pt x="0" y="40"/>
                    </a:cubicBezTo>
                    <a:cubicBezTo>
                      <a:pt x="0" y="29"/>
                      <a:pt x="4" y="19"/>
                      <a:pt x="12" y="12"/>
                    </a:cubicBezTo>
                    <a:cubicBezTo>
                      <a:pt x="19" y="4"/>
                      <a:pt x="29" y="0"/>
                      <a:pt x="40" y="0"/>
                    </a:cubicBezTo>
                    <a:cubicBezTo>
                      <a:pt x="360" y="0"/>
                      <a:pt x="360" y="0"/>
                      <a:pt x="360" y="0"/>
                    </a:cubicBezTo>
                    <a:cubicBezTo>
                      <a:pt x="382" y="0"/>
                      <a:pt x="400" y="18"/>
                      <a:pt x="400" y="40"/>
                    </a:cubicBezTo>
                    <a:cubicBezTo>
                      <a:pt x="400" y="62"/>
                      <a:pt x="382" y="80"/>
                      <a:pt x="360" y="80"/>
                    </a:cubicBezTo>
                    <a:cubicBezTo>
                      <a:pt x="80" y="80"/>
                      <a:pt x="80" y="80"/>
                      <a:pt x="80" y="80"/>
                    </a:cubicBezTo>
                    <a:cubicBezTo>
                      <a:pt x="80" y="360"/>
                      <a:pt x="80" y="360"/>
                      <a:pt x="80" y="360"/>
                    </a:cubicBezTo>
                    <a:cubicBezTo>
                      <a:pt x="1320" y="360"/>
                      <a:pt x="1320" y="360"/>
                      <a:pt x="1320" y="360"/>
                    </a:cubicBezTo>
                    <a:cubicBezTo>
                      <a:pt x="1320" y="80"/>
                      <a:pt x="1320" y="80"/>
                      <a:pt x="1320" y="80"/>
                    </a:cubicBezTo>
                    <a:cubicBezTo>
                      <a:pt x="760" y="80"/>
                      <a:pt x="760" y="80"/>
                      <a:pt x="760" y="80"/>
                    </a:cubicBezTo>
                    <a:cubicBezTo>
                      <a:pt x="760" y="80"/>
                      <a:pt x="760" y="80"/>
                      <a:pt x="760" y="80"/>
                    </a:cubicBezTo>
                    <a:cubicBezTo>
                      <a:pt x="738" y="80"/>
                      <a:pt x="720" y="62"/>
                      <a:pt x="720" y="40"/>
                    </a:cubicBezTo>
                    <a:cubicBezTo>
                      <a:pt x="720" y="18"/>
                      <a:pt x="738" y="0"/>
                      <a:pt x="760" y="0"/>
                    </a:cubicBezTo>
                    <a:cubicBezTo>
                      <a:pt x="1360" y="0"/>
                      <a:pt x="1360" y="0"/>
                      <a:pt x="1360" y="0"/>
                    </a:cubicBezTo>
                    <a:cubicBezTo>
                      <a:pt x="1371" y="0"/>
                      <a:pt x="1381" y="4"/>
                      <a:pt x="1388" y="12"/>
                    </a:cubicBezTo>
                    <a:cubicBezTo>
                      <a:pt x="1396" y="19"/>
                      <a:pt x="1400" y="29"/>
                      <a:pt x="1400" y="40"/>
                    </a:cubicBezTo>
                    <a:cubicBezTo>
                      <a:pt x="1400" y="400"/>
                      <a:pt x="1400" y="400"/>
                      <a:pt x="1400" y="400"/>
                    </a:cubicBezTo>
                    <a:cubicBezTo>
                      <a:pt x="1400" y="411"/>
                      <a:pt x="1396" y="421"/>
                      <a:pt x="1388" y="428"/>
                    </a:cubicBezTo>
                    <a:cubicBezTo>
                      <a:pt x="1381" y="436"/>
                      <a:pt x="1371" y="440"/>
                      <a:pt x="1360" y="440"/>
                    </a:cubicBezTo>
                    <a:close/>
                    <a:moveTo>
                      <a:pt x="560" y="80"/>
                    </a:moveTo>
                    <a:cubicBezTo>
                      <a:pt x="538" y="80"/>
                      <a:pt x="520" y="62"/>
                      <a:pt x="520" y="40"/>
                    </a:cubicBezTo>
                    <a:cubicBezTo>
                      <a:pt x="520" y="18"/>
                      <a:pt x="538" y="0"/>
                      <a:pt x="560" y="0"/>
                    </a:cubicBezTo>
                    <a:cubicBezTo>
                      <a:pt x="582" y="0"/>
                      <a:pt x="600" y="18"/>
                      <a:pt x="600" y="40"/>
                    </a:cubicBezTo>
                    <a:cubicBezTo>
                      <a:pt x="600" y="62"/>
                      <a:pt x="582" y="80"/>
                      <a:pt x="56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22">
                <a:extLst>
                  <a:ext uri="{FF2B5EF4-FFF2-40B4-BE49-F238E27FC236}">
                    <a16:creationId xmlns:a16="http://schemas.microsoft.com/office/drawing/2014/main" id="{4CDFBCEE-FCA4-4DDE-A9F8-DF7A692FF6DD}"/>
                  </a:ext>
                </a:extLst>
              </p:cNvPr>
              <p:cNvSpPr>
                <a:spLocks noEditPoints="1"/>
              </p:cNvSpPr>
              <p:nvPr/>
            </p:nvSpPr>
            <p:spPr bwMode="auto">
              <a:xfrm>
                <a:off x="13784263" y="2674938"/>
                <a:ext cx="106362" cy="93663"/>
              </a:xfrm>
              <a:custGeom>
                <a:avLst/>
                <a:gdLst>
                  <a:gd name="T0" fmla="*/ 240 w 360"/>
                  <a:gd name="T1" fmla="*/ 320 h 320"/>
                  <a:gd name="T2" fmla="*/ 180 w 360"/>
                  <a:gd name="T3" fmla="*/ 304 h 320"/>
                  <a:gd name="T4" fmla="*/ 120 w 360"/>
                  <a:gd name="T5" fmla="*/ 320 h 320"/>
                  <a:gd name="T6" fmla="*/ 120 w 360"/>
                  <a:gd name="T7" fmla="*/ 320 h 320"/>
                  <a:gd name="T8" fmla="*/ 35 w 360"/>
                  <a:gd name="T9" fmla="*/ 285 h 320"/>
                  <a:gd name="T10" fmla="*/ 0 w 360"/>
                  <a:gd name="T11" fmla="*/ 200 h 320"/>
                  <a:gd name="T12" fmla="*/ 0 w 360"/>
                  <a:gd name="T13" fmla="*/ 40 h 320"/>
                  <a:gd name="T14" fmla="*/ 12 w 360"/>
                  <a:gd name="T15" fmla="*/ 12 h 320"/>
                  <a:gd name="T16" fmla="*/ 40 w 360"/>
                  <a:gd name="T17" fmla="*/ 0 h 320"/>
                  <a:gd name="T18" fmla="*/ 320 w 360"/>
                  <a:gd name="T19" fmla="*/ 0 h 320"/>
                  <a:gd name="T20" fmla="*/ 348 w 360"/>
                  <a:gd name="T21" fmla="*/ 12 h 320"/>
                  <a:gd name="T22" fmla="*/ 360 w 360"/>
                  <a:gd name="T23" fmla="*/ 40 h 320"/>
                  <a:gd name="T24" fmla="*/ 360 w 360"/>
                  <a:gd name="T25" fmla="*/ 200 h 320"/>
                  <a:gd name="T26" fmla="*/ 325 w 360"/>
                  <a:gd name="T27" fmla="*/ 285 h 320"/>
                  <a:gd name="T28" fmla="*/ 240 w 360"/>
                  <a:gd name="T29" fmla="*/ 320 h 320"/>
                  <a:gd name="T30" fmla="*/ 240 w 360"/>
                  <a:gd name="T31" fmla="*/ 320 h 320"/>
                  <a:gd name="T32" fmla="*/ 180 w 360"/>
                  <a:gd name="T33" fmla="*/ 213 h 320"/>
                  <a:gd name="T34" fmla="*/ 210 w 360"/>
                  <a:gd name="T35" fmla="*/ 226 h 320"/>
                  <a:gd name="T36" fmla="*/ 240 w 360"/>
                  <a:gd name="T37" fmla="*/ 240 h 320"/>
                  <a:gd name="T38" fmla="*/ 280 w 360"/>
                  <a:gd name="T39" fmla="*/ 200 h 320"/>
                  <a:gd name="T40" fmla="*/ 280 w 360"/>
                  <a:gd name="T41" fmla="*/ 80 h 320"/>
                  <a:gd name="T42" fmla="*/ 80 w 360"/>
                  <a:gd name="T43" fmla="*/ 80 h 320"/>
                  <a:gd name="T44" fmla="*/ 80 w 360"/>
                  <a:gd name="T45" fmla="*/ 200 h 320"/>
                  <a:gd name="T46" fmla="*/ 120 w 360"/>
                  <a:gd name="T47" fmla="*/ 240 h 320"/>
                  <a:gd name="T48" fmla="*/ 150 w 360"/>
                  <a:gd name="T49" fmla="*/ 226 h 320"/>
                  <a:gd name="T50" fmla="*/ 180 w 360"/>
                  <a:gd name="T51" fmla="*/ 21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 h="320">
                    <a:moveTo>
                      <a:pt x="240" y="320"/>
                    </a:moveTo>
                    <a:cubicBezTo>
                      <a:pt x="219" y="320"/>
                      <a:pt x="198" y="314"/>
                      <a:pt x="180" y="304"/>
                    </a:cubicBezTo>
                    <a:cubicBezTo>
                      <a:pt x="162" y="314"/>
                      <a:pt x="141" y="320"/>
                      <a:pt x="120" y="320"/>
                    </a:cubicBezTo>
                    <a:cubicBezTo>
                      <a:pt x="120" y="320"/>
                      <a:pt x="120" y="320"/>
                      <a:pt x="120" y="320"/>
                    </a:cubicBezTo>
                    <a:cubicBezTo>
                      <a:pt x="88" y="320"/>
                      <a:pt x="58" y="308"/>
                      <a:pt x="35" y="285"/>
                    </a:cubicBezTo>
                    <a:cubicBezTo>
                      <a:pt x="12" y="262"/>
                      <a:pt x="0" y="232"/>
                      <a:pt x="0" y="200"/>
                    </a:cubicBezTo>
                    <a:cubicBezTo>
                      <a:pt x="0" y="40"/>
                      <a:pt x="0" y="40"/>
                      <a:pt x="0" y="40"/>
                    </a:cubicBezTo>
                    <a:cubicBezTo>
                      <a:pt x="0" y="29"/>
                      <a:pt x="4" y="19"/>
                      <a:pt x="12" y="12"/>
                    </a:cubicBezTo>
                    <a:cubicBezTo>
                      <a:pt x="19" y="4"/>
                      <a:pt x="29" y="0"/>
                      <a:pt x="40" y="0"/>
                    </a:cubicBezTo>
                    <a:cubicBezTo>
                      <a:pt x="320" y="0"/>
                      <a:pt x="320" y="0"/>
                      <a:pt x="320" y="0"/>
                    </a:cubicBezTo>
                    <a:cubicBezTo>
                      <a:pt x="331" y="0"/>
                      <a:pt x="341" y="4"/>
                      <a:pt x="348" y="12"/>
                    </a:cubicBezTo>
                    <a:cubicBezTo>
                      <a:pt x="356" y="19"/>
                      <a:pt x="360" y="29"/>
                      <a:pt x="360" y="40"/>
                    </a:cubicBezTo>
                    <a:cubicBezTo>
                      <a:pt x="360" y="200"/>
                      <a:pt x="360" y="200"/>
                      <a:pt x="360" y="200"/>
                    </a:cubicBezTo>
                    <a:cubicBezTo>
                      <a:pt x="360" y="232"/>
                      <a:pt x="348" y="262"/>
                      <a:pt x="325" y="285"/>
                    </a:cubicBezTo>
                    <a:cubicBezTo>
                      <a:pt x="302" y="308"/>
                      <a:pt x="272" y="320"/>
                      <a:pt x="240" y="320"/>
                    </a:cubicBezTo>
                    <a:cubicBezTo>
                      <a:pt x="240" y="320"/>
                      <a:pt x="240" y="320"/>
                      <a:pt x="240" y="320"/>
                    </a:cubicBezTo>
                    <a:close/>
                    <a:moveTo>
                      <a:pt x="180" y="213"/>
                    </a:moveTo>
                    <a:cubicBezTo>
                      <a:pt x="191" y="213"/>
                      <a:pt x="202" y="218"/>
                      <a:pt x="210" y="226"/>
                    </a:cubicBezTo>
                    <a:cubicBezTo>
                      <a:pt x="218" y="235"/>
                      <a:pt x="228" y="240"/>
                      <a:pt x="240" y="240"/>
                    </a:cubicBezTo>
                    <a:cubicBezTo>
                      <a:pt x="262" y="240"/>
                      <a:pt x="280" y="222"/>
                      <a:pt x="280" y="200"/>
                    </a:cubicBezTo>
                    <a:cubicBezTo>
                      <a:pt x="280" y="80"/>
                      <a:pt x="280" y="80"/>
                      <a:pt x="280" y="80"/>
                    </a:cubicBezTo>
                    <a:cubicBezTo>
                      <a:pt x="80" y="80"/>
                      <a:pt x="80" y="80"/>
                      <a:pt x="80" y="80"/>
                    </a:cubicBezTo>
                    <a:cubicBezTo>
                      <a:pt x="80" y="200"/>
                      <a:pt x="80" y="200"/>
                      <a:pt x="80" y="200"/>
                    </a:cubicBezTo>
                    <a:cubicBezTo>
                      <a:pt x="80" y="222"/>
                      <a:pt x="98" y="240"/>
                      <a:pt x="120" y="240"/>
                    </a:cubicBezTo>
                    <a:cubicBezTo>
                      <a:pt x="132" y="240"/>
                      <a:pt x="142" y="235"/>
                      <a:pt x="150" y="226"/>
                    </a:cubicBezTo>
                    <a:cubicBezTo>
                      <a:pt x="158" y="218"/>
                      <a:pt x="169" y="213"/>
                      <a:pt x="180"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23">
                <a:extLst>
                  <a:ext uri="{FF2B5EF4-FFF2-40B4-BE49-F238E27FC236}">
                    <a16:creationId xmlns:a16="http://schemas.microsoft.com/office/drawing/2014/main" id="{14AC7D92-A65B-4042-BD8D-187392B5DF47}"/>
                  </a:ext>
                </a:extLst>
              </p:cNvPr>
              <p:cNvSpPr>
                <a:spLocks/>
              </p:cNvSpPr>
              <p:nvPr/>
            </p:nvSpPr>
            <p:spPr bwMode="auto">
              <a:xfrm>
                <a:off x="13825538" y="2709863"/>
                <a:ext cx="23812" cy="50800"/>
              </a:xfrm>
              <a:custGeom>
                <a:avLst/>
                <a:gdLst>
                  <a:gd name="T0" fmla="*/ 40 w 80"/>
                  <a:gd name="T1" fmla="*/ 173 h 173"/>
                  <a:gd name="T2" fmla="*/ 0 w 80"/>
                  <a:gd name="T3" fmla="*/ 133 h 173"/>
                  <a:gd name="T4" fmla="*/ 0 w 80"/>
                  <a:gd name="T5" fmla="*/ 40 h 173"/>
                  <a:gd name="T6" fmla="*/ 40 w 80"/>
                  <a:gd name="T7" fmla="*/ 0 h 173"/>
                  <a:gd name="T8" fmla="*/ 80 w 80"/>
                  <a:gd name="T9" fmla="*/ 40 h 173"/>
                  <a:gd name="T10" fmla="*/ 80 w 80"/>
                  <a:gd name="T11" fmla="*/ 133 h 173"/>
                  <a:gd name="T12" fmla="*/ 40 w 8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80" h="173">
                    <a:moveTo>
                      <a:pt x="40" y="173"/>
                    </a:moveTo>
                    <a:cubicBezTo>
                      <a:pt x="18" y="173"/>
                      <a:pt x="0" y="155"/>
                      <a:pt x="0" y="133"/>
                    </a:cubicBezTo>
                    <a:cubicBezTo>
                      <a:pt x="0" y="40"/>
                      <a:pt x="0" y="40"/>
                      <a:pt x="0" y="40"/>
                    </a:cubicBezTo>
                    <a:cubicBezTo>
                      <a:pt x="0" y="18"/>
                      <a:pt x="18" y="0"/>
                      <a:pt x="40" y="0"/>
                    </a:cubicBezTo>
                    <a:cubicBezTo>
                      <a:pt x="62" y="0"/>
                      <a:pt x="80" y="18"/>
                      <a:pt x="80" y="40"/>
                    </a:cubicBezTo>
                    <a:cubicBezTo>
                      <a:pt x="80" y="133"/>
                      <a:pt x="80" y="133"/>
                      <a:pt x="80" y="133"/>
                    </a:cubicBezTo>
                    <a:cubicBezTo>
                      <a:pt x="80" y="155"/>
                      <a:pt x="62" y="173"/>
                      <a:pt x="40"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24">
                <a:extLst>
                  <a:ext uri="{FF2B5EF4-FFF2-40B4-BE49-F238E27FC236}">
                    <a16:creationId xmlns:a16="http://schemas.microsoft.com/office/drawing/2014/main" id="{DB5D19BD-47C5-48D9-AFC0-3624890D2F5B}"/>
                  </a:ext>
                </a:extLst>
              </p:cNvPr>
              <p:cNvSpPr>
                <a:spLocks noEditPoints="1"/>
              </p:cNvSpPr>
              <p:nvPr/>
            </p:nvSpPr>
            <p:spPr bwMode="auto">
              <a:xfrm>
                <a:off x="14101763" y="2963863"/>
                <a:ext cx="93662" cy="76200"/>
              </a:xfrm>
              <a:custGeom>
                <a:avLst/>
                <a:gdLst>
                  <a:gd name="T0" fmla="*/ 190 w 320"/>
                  <a:gd name="T1" fmla="*/ 260 h 260"/>
                  <a:gd name="T2" fmla="*/ 190 w 320"/>
                  <a:gd name="T3" fmla="*/ 260 h 260"/>
                  <a:gd name="T4" fmla="*/ 100 w 320"/>
                  <a:gd name="T5" fmla="*/ 260 h 260"/>
                  <a:gd name="T6" fmla="*/ 29 w 320"/>
                  <a:gd name="T7" fmla="*/ 231 h 260"/>
                  <a:gd name="T8" fmla="*/ 0 w 320"/>
                  <a:gd name="T9" fmla="*/ 160 h 260"/>
                  <a:gd name="T10" fmla="*/ 8 w 320"/>
                  <a:gd name="T11" fmla="*/ 120 h 260"/>
                  <a:gd name="T12" fmla="*/ 31 w 320"/>
                  <a:gd name="T13" fmla="*/ 88 h 260"/>
                  <a:gd name="T14" fmla="*/ 130 w 320"/>
                  <a:gd name="T15" fmla="*/ 0 h 260"/>
                  <a:gd name="T16" fmla="*/ 220 w 320"/>
                  <a:gd name="T17" fmla="*/ 0 h 260"/>
                  <a:gd name="T18" fmla="*/ 220 w 320"/>
                  <a:gd name="T19" fmla="*/ 0 h 260"/>
                  <a:gd name="T20" fmla="*/ 291 w 320"/>
                  <a:gd name="T21" fmla="*/ 29 h 260"/>
                  <a:gd name="T22" fmla="*/ 320 w 320"/>
                  <a:gd name="T23" fmla="*/ 100 h 260"/>
                  <a:gd name="T24" fmla="*/ 312 w 320"/>
                  <a:gd name="T25" fmla="*/ 140 h 260"/>
                  <a:gd name="T26" fmla="*/ 289 w 320"/>
                  <a:gd name="T27" fmla="*/ 172 h 260"/>
                  <a:gd name="T28" fmla="*/ 190 w 320"/>
                  <a:gd name="T29" fmla="*/ 260 h 260"/>
                  <a:gd name="T30" fmla="*/ 130 w 320"/>
                  <a:gd name="T31" fmla="*/ 80 h 260"/>
                  <a:gd name="T32" fmla="*/ 110 w 320"/>
                  <a:gd name="T33" fmla="*/ 100 h 260"/>
                  <a:gd name="T34" fmla="*/ 110 w 320"/>
                  <a:gd name="T35" fmla="*/ 103 h 260"/>
                  <a:gd name="T36" fmla="*/ 90 w 320"/>
                  <a:gd name="T37" fmla="*/ 143 h 260"/>
                  <a:gd name="T38" fmla="*/ 80 w 320"/>
                  <a:gd name="T39" fmla="*/ 160 h 260"/>
                  <a:gd name="T40" fmla="*/ 100 w 320"/>
                  <a:gd name="T41" fmla="*/ 180 h 260"/>
                  <a:gd name="T42" fmla="*/ 190 w 320"/>
                  <a:gd name="T43" fmla="*/ 180 h 260"/>
                  <a:gd name="T44" fmla="*/ 210 w 320"/>
                  <a:gd name="T45" fmla="*/ 160 h 260"/>
                  <a:gd name="T46" fmla="*/ 210 w 320"/>
                  <a:gd name="T47" fmla="*/ 157 h 260"/>
                  <a:gd name="T48" fmla="*/ 230 w 320"/>
                  <a:gd name="T49" fmla="*/ 117 h 260"/>
                  <a:gd name="T50" fmla="*/ 240 w 320"/>
                  <a:gd name="T51" fmla="*/ 100 h 260"/>
                  <a:gd name="T52" fmla="*/ 220 w 320"/>
                  <a:gd name="T53" fmla="*/ 80 h 260"/>
                  <a:gd name="T54" fmla="*/ 130 w 320"/>
                  <a:gd name="T55" fmla="*/ 8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260">
                    <a:moveTo>
                      <a:pt x="190" y="260"/>
                    </a:moveTo>
                    <a:cubicBezTo>
                      <a:pt x="190" y="260"/>
                      <a:pt x="190" y="260"/>
                      <a:pt x="190" y="260"/>
                    </a:cubicBezTo>
                    <a:cubicBezTo>
                      <a:pt x="100" y="260"/>
                      <a:pt x="100" y="260"/>
                      <a:pt x="100" y="260"/>
                    </a:cubicBezTo>
                    <a:cubicBezTo>
                      <a:pt x="73" y="260"/>
                      <a:pt x="48" y="250"/>
                      <a:pt x="29" y="231"/>
                    </a:cubicBezTo>
                    <a:cubicBezTo>
                      <a:pt x="10" y="212"/>
                      <a:pt x="0" y="187"/>
                      <a:pt x="0" y="160"/>
                    </a:cubicBezTo>
                    <a:cubicBezTo>
                      <a:pt x="0" y="146"/>
                      <a:pt x="3" y="133"/>
                      <a:pt x="8" y="120"/>
                    </a:cubicBezTo>
                    <a:cubicBezTo>
                      <a:pt x="14" y="108"/>
                      <a:pt x="21" y="97"/>
                      <a:pt x="31" y="88"/>
                    </a:cubicBezTo>
                    <a:cubicBezTo>
                      <a:pt x="37" y="38"/>
                      <a:pt x="79" y="0"/>
                      <a:pt x="130" y="0"/>
                    </a:cubicBezTo>
                    <a:cubicBezTo>
                      <a:pt x="220" y="0"/>
                      <a:pt x="220" y="0"/>
                      <a:pt x="220" y="0"/>
                    </a:cubicBezTo>
                    <a:cubicBezTo>
                      <a:pt x="220" y="0"/>
                      <a:pt x="220" y="0"/>
                      <a:pt x="220" y="0"/>
                    </a:cubicBezTo>
                    <a:cubicBezTo>
                      <a:pt x="247" y="0"/>
                      <a:pt x="272" y="10"/>
                      <a:pt x="291" y="29"/>
                    </a:cubicBezTo>
                    <a:cubicBezTo>
                      <a:pt x="310" y="48"/>
                      <a:pt x="320" y="73"/>
                      <a:pt x="320" y="100"/>
                    </a:cubicBezTo>
                    <a:cubicBezTo>
                      <a:pt x="320" y="114"/>
                      <a:pt x="317" y="127"/>
                      <a:pt x="312" y="140"/>
                    </a:cubicBezTo>
                    <a:cubicBezTo>
                      <a:pt x="306" y="152"/>
                      <a:pt x="299" y="163"/>
                      <a:pt x="289" y="172"/>
                    </a:cubicBezTo>
                    <a:cubicBezTo>
                      <a:pt x="283" y="222"/>
                      <a:pt x="241" y="260"/>
                      <a:pt x="190" y="260"/>
                    </a:cubicBezTo>
                    <a:close/>
                    <a:moveTo>
                      <a:pt x="130" y="80"/>
                    </a:moveTo>
                    <a:cubicBezTo>
                      <a:pt x="119" y="80"/>
                      <a:pt x="110" y="89"/>
                      <a:pt x="110" y="100"/>
                    </a:cubicBezTo>
                    <a:cubicBezTo>
                      <a:pt x="110" y="100"/>
                      <a:pt x="110" y="101"/>
                      <a:pt x="110" y="103"/>
                    </a:cubicBezTo>
                    <a:cubicBezTo>
                      <a:pt x="112" y="119"/>
                      <a:pt x="104" y="135"/>
                      <a:pt x="90" y="143"/>
                    </a:cubicBezTo>
                    <a:cubicBezTo>
                      <a:pt x="84" y="146"/>
                      <a:pt x="80" y="153"/>
                      <a:pt x="80" y="160"/>
                    </a:cubicBezTo>
                    <a:cubicBezTo>
                      <a:pt x="80" y="171"/>
                      <a:pt x="89" y="180"/>
                      <a:pt x="100" y="180"/>
                    </a:cubicBezTo>
                    <a:cubicBezTo>
                      <a:pt x="190" y="180"/>
                      <a:pt x="190" y="180"/>
                      <a:pt x="190" y="180"/>
                    </a:cubicBezTo>
                    <a:cubicBezTo>
                      <a:pt x="201" y="180"/>
                      <a:pt x="210" y="171"/>
                      <a:pt x="210" y="160"/>
                    </a:cubicBezTo>
                    <a:cubicBezTo>
                      <a:pt x="210" y="160"/>
                      <a:pt x="210" y="159"/>
                      <a:pt x="210" y="157"/>
                    </a:cubicBezTo>
                    <a:cubicBezTo>
                      <a:pt x="208" y="141"/>
                      <a:pt x="215" y="125"/>
                      <a:pt x="230" y="117"/>
                    </a:cubicBezTo>
                    <a:cubicBezTo>
                      <a:pt x="236" y="114"/>
                      <a:pt x="240" y="107"/>
                      <a:pt x="240" y="100"/>
                    </a:cubicBezTo>
                    <a:cubicBezTo>
                      <a:pt x="240" y="89"/>
                      <a:pt x="231" y="80"/>
                      <a:pt x="220" y="80"/>
                    </a:cubicBezTo>
                    <a:cubicBezTo>
                      <a:pt x="130" y="80"/>
                      <a:pt x="130" y="80"/>
                      <a:pt x="1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25">
                <a:extLst>
                  <a:ext uri="{FF2B5EF4-FFF2-40B4-BE49-F238E27FC236}">
                    <a16:creationId xmlns:a16="http://schemas.microsoft.com/office/drawing/2014/main" id="{D6A3A26B-F760-4B4D-A861-1090D92693A2}"/>
                  </a:ext>
                </a:extLst>
              </p:cNvPr>
              <p:cNvSpPr>
                <a:spLocks noEditPoints="1"/>
              </p:cNvSpPr>
              <p:nvPr/>
            </p:nvSpPr>
            <p:spPr bwMode="auto">
              <a:xfrm>
                <a:off x="13631863" y="2963863"/>
                <a:ext cx="93662" cy="76200"/>
              </a:xfrm>
              <a:custGeom>
                <a:avLst/>
                <a:gdLst>
                  <a:gd name="T0" fmla="*/ 190 w 320"/>
                  <a:gd name="T1" fmla="*/ 260 h 260"/>
                  <a:gd name="T2" fmla="*/ 190 w 320"/>
                  <a:gd name="T3" fmla="*/ 260 h 260"/>
                  <a:gd name="T4" fmla="*/ 100 w 320"/>
                  <a:gd name="T5" fmla="*/ 260 h 260"/>
                  <a:gd name="T6" fmla="*/ 29 w 320"/>
                  <a:gd name="T7" fmla="*/ 231 h 260"/>
                  <a:gd name="T8" fmla="*/ 0 w 320"/>
                  <a:gd name="T9" fmla="*/ 160 h 260"/>
                  <a:gd name="T10" fmla="*/ 8 w 320"/>
                  <a:gd name="T11" fmla="*/ 120 h 260"/>
                  <a:gd name="T12" fmla="*/ 31 w 320"/>
                  <a:gd name="T13" fmla="*/ 88 h 260"/>
                  <a:gd name="T14" fmla="*/ 130 w 320"/>
                  <a:gd name="T15" fmla="*/ 0 h 260"/>
                  <a:gd name="T16" fmla="*/ 220 w 320"/>
                  <a:gd name="T17" fmla="*/ 0 h 260"/>
                  <a:gd name="T18" fmla="*/ 220 w 320"/>
                  <a:gd name="T19" fmla="*/ 0 h 260"/>
                  <a:gd name="T20" fmla="*/ 291 w 320"/>
                  <a:gd name="T21" fmla="*/ 29 h 260"/>
                  <a:gd name="T22" fmla="*/ 320 w 320"/>
                  <a:gd name="T23" fmla="*/ 100 h 260"/>
                  <a:gd name="T24" fmla="*/ 312 w 320"/>
                  <a:gd name="T25" fmla="*/ 140 h 260"/>
                  <a:gd name="T26" fmla="*/ 289 w 320"/>
                  <a:gd name="T27" fmla="*/ 172 h 260"/>
                  <a:gd name="T28" fmla="*/ 190 w 320"/>
                  <a:gd name="T29" fmla="*/ 260 h 260"/>
                  <a:gd name="T30" fmla="*/ 130 w 320"/>
                  <a:gd name="T31" fmla="*/ 80 h 260"/>
                  <a:gd name="T32" fmla="*/ 110 w 320"/>
                  <a:gd name="T33" fmla="*/ 100 h 260"/>
                  <a:gd name="T34" fmla="*/ 110 w 320"/>
                  <a:gd name="T35" fmla="*/ 103 h 260"/>
                  <a:gd name="T36" fmla="*/ 90 w 320"/>
                  <a:gd name="T37" fmla="*/ 143 h 260"/>
                  <a:gd name="T38" fmla="*/ 80 w 320"/>
                  <a:gd name="T39" fmla="*/ 160 h 260"/>
                  <a:gd name="T40" fmla="*/ 100 w 320"/>
                  <a:gd name="T41" fmla="*/ 180 h 260"/>
                  <a:gd name="T42" fmla="*/ 190 w 320"/>
                  <a:gd name="T43" fmla="*/ 180 h 260"/>
                  <a:gd name="T44" fmla="*/ 210 w 320"/>
                  <a:gd name="T45" fmla="*/ 160 h 260"/>
                  <a:gd name="T46" fmla="*/ 210 w 320"/>
                  <a:gd name="T47" fmla="*/ 157 h 260"/>
                  <a:gd name="T48" fmla="*/ 230 w 320"/>
                  <a:gd name="T49" fmla="*/ 117 h 260"/>
                  <a:gd name="T50" fmla="*/ 240 w 320"/>
                  <a:gd name="T51" fmla="*/ 100 h 260"/>
                  <a:gd name="T52" fmla="*/ 220 w 320"/>
                  <a:gd name="T53" fmla="*/ 80 h 260"/>
                  <a:gd name="T54" fmla="*/ 130 w 320"/>
                  <a:gd name="T55" fmla="*/ 8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260">
                    <a:moveTo>
                      <a:pt x="190" y="260"/>
                    </a:moveTo>
                    <a:cubicBezTo>
                      <a:pt x="190" y="260"/>
                      <a:pt x="190" y="260"/>
                      <a:pt x="190" y="260"/>
                    </a:cubicBezTo>
                    <a:cubicBezTo>
                      <a:pt x="100" y="260"/>
                      <a:pt x="100" y="260"/>
                      <a:pt x="100" y="260"/>
                    </a:cubicBezTo>
                    <a:cubicBezTo>
                      <a:pt x="73" y="260"/>
                      <a:pt x="48" y="250"/>
                      <a:pt x="29" y="231"/>
                    </a:cubicBezTo>
                    <a:cubicBezTo>
                      <a:pt x="10" y="212"/>
                      <a:pt x="0" y="187"/>
                      <a:pt x="0" y="160"/>
                    </a:cubicBezTo>
                    <a:cubicBezTo>
                      <a:pt x="0" y="146"/>
                      <a:pt x="3" y="133"/>
                      <a:pt x="8" y="120"/>
                    </a:cubicBezTo>
                    <a:cubicBezTo>
                      <a:pt x="14" y="108"/>
                      <a:pt x="21" y="97"/>
                      <a:pt x="31" y="88"/>
                    </a:cubicBezTo>
                    <a:cubicBezTo>
                      <a:pt x="37" y="38"/>
                      <a:pt x="79" y="0"/>
                      <a:pt x="130" y="0"/>
                    </a:cubicBezTo>
                    <a:cubicBezTo>
                      <a:pt x="220" y="0"/>
                      <a:pt x="220" y="0"/>
                      <a:pt x="220" y="0"/>
                    </a:cubicBezTo>
                    <a:cubicBezTo>
                      <a:pt x="220" y="0"/>
                      <a:pt x="220" y="0"/>
                      <a:pt x="220" y="0"/>
                    </a:cubicBezTo>
                    <a:cubicBezTo>
                      <a:pt x="247" y="0"/>
                      <a:pt x="272" y="10"/>
                      <a:pt x="291" y="29"/>
                    </a:cubicBezTo>
                    <a:cubicBezTo>
                      <a:pt x="310" y="48"/>
                      <a:pt x="320" y="73"/>
                      <a:pt x="320" y="100"/>
                    </a:cubicBezTo>
                    <a:cubicBezTo>
                      <a:pt x="320" y="114"/>
                      <a:pt x="317" y="127"/>
                      <a:pt x="312" y="140"/>
                    </a:cubicBezTo>
                    <a:cubicBezTo>
                      <a:pt x="306" y="152"/>
                      <a:pt x="299" y="163"/>
                      <a:pt x="289" y="172"/>
                    </a:cubicBezTo>
                    <a:cubicBezTo>
                      <a:pt x="283" y="222"/>
                      <a:pt x="241" y="260"/>
                      <a:pt x="190" y="260"/>
                    </a:cubicBezTo>
                    <a:close/>
                    <a:moveTo>
                      <a:pt x="130" y="80"/>
                    </a:moveTo>
                    <a:cubicBezTo>
                      <a:pt x="119" y="80"/>
                      <a:pt x="110" y="89"/>
                      <a:pt x="110" y="100"/>
                    </a:cubicBezTo>
                    <a:cubicBezTo>
                      <a:pt x="110" y="100"/>
                      <a:pt x="110" y="101"/>
                      <a:pt x="110" y="103"/>
                    </a:cubicBezTo>
                    <a:cubicBezTo>
                      <a:pt x="112" y="119"/>
                      <a:pt x="104" y="135"/>
                      <a:pt x="90" y="143"/>
                    </a:cubicBezTo>
                    <a:cubicBezTo>
                      <a:pt x="84" y="146"/>
                      <a:pt x="80" y="153"/>
                      <a:pt x="80" y="160"/>
                    </a:cubicBezTo>
                    <a:cubicBezTo>
                      <a:pt x="80" y="171"/>
                      <a:pt x="89" y="180"/>
                      <a:pt x="100" y="180"/>
                    </a:cubicBezTo>
                    <a:cubicBezTo>
                      <a:pt x="190" y="180"/>
                      <a:pt x="190" y="180"/>
                      <a:pt x="190" y="180"/>
                    </a:cubicBezTo>
                    <a:cubicBezTo>
                      <a:pt x="201" y="180"/>
                      <a:pt x="210" y="171"/>
                      <a:pt x="210" y="160"/>
                    </a:cubicBezTo>
                    <a:cubicBezTo>
                      <a:pt x="210" y="160"/>
                      <a:pt x="210" y="159"/>
                      <a:pt x="210" y="157"/>
                    </a:cubicBezTo>
                    <a:cubicBezTo>
                      <a:pt x="208" y="141"/>
                      <a:pt x="216" y="125"/>
                      <a:pt x="230" y="117"/>
                    </a:cubicBezTo>
                    <a:cubicBezTo>
                      <a:pt x="236" y="114"/>
                      <a:pt x="240" y="107"/>
                      <a:pt x="240" y="100"/>
                    </a:cubicBezTo>
                    <a:cubicBezTo>
                      <a:pt x="240" y="89"/>
                      <a:pt x="231" y="80"/>
                      <a:pt x="220" y="80"/>
                    </a:cubicBezTo>
                    <a:lnTo>
                      <a:pt x="13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26">
                <a:extLst>
                  <a:ext uri="{FF2B5EF4-FFF2-40B4-BE49-F238E27FC236}">
                    <a16:creationId xmlns:a16="http://schemas.microsoft.com/office/drawing/2014/main" id="{F32AB20F-9360-4438-9BDF-2C1FAC7FF3F3}"/>
                  </a:ext>
                </a:extLst>
              </p:cNvPr>
              <p:cNvSpPr>
                <a:spLocks noEditPoints="1"/>
              </p:cNvSpPr>
              <p:nvPr/>
            </p:nvSpPr>
            <p:spPr bwMode="auto">
              <a:xfrm>
                <a:off x="13873163" y="2533650"/>
                <a:ext cx="87312" cy="117475"/>
              </a:xfrm>
              <a:custGeom>
                <a:avLst/>
                <a:gdLst>
                  <a:gd name="T0" fmla="*/ 150 w 294"/>
                  <a:gd name="T1" fmla="*/ 400 h 400"/>
                  <a:gd name="T2" fmla="*/ 116 w 294"/>
                  <a:gd name="T3" fmla="*/ 380 h 400"/>
                  <a:gd name="T4" fmla="*/ 75 w 294"/>
                  <a:gd name="T5" fmla="*/ 310 h 400"/>
                  <a:gd name="T6" fmla="*/ 13 w 294"/>
                  <a:gd name="T7" fmla="*/ 191 h 400"/>
                  <a:gd name="T8" fmla="*/ 3 w 294"/>
                  <a:gd name="T9" fmla="*/ 164 h 400"/>
                  <a:gd name="T10" fmla="*/ 3 w 294"/>
                  <a:gd name="T11" fmla="*/ 164 h 400"/>
                  <a:gd name="T12" fmla="*/ 0 w 294"/>
                  <a:gd name="T13" fmla="*/ 147 h 400"/>
                  <a:gd name="T14" fmla="*/ 43 w 294"/>
                  <a:gd name="T15" fmla="*/ 43 h 400"/>
                  <a:gd name="T16" fmla="*/ 147 w 294"/>
                  <a:gd name="T17" fmla="*/ 0 h 400"/>
                  <a:gd name="T18" fmla="*/ 251 w 294"/>
                  <a:gd name="T19" fmla="*/ 43 h 400"/>
                  <a:gd name="T20" fmla="*/ 294 w 294"/>
                  <a:gd name="T21" fmla="*/ 147 h 400"/>
                  <a:gd name="T22" fmla="*/ 292 w 294"/>
                  <a:gd name="T23" fmla="*/ 157 h 400"/>
                  <a:gd name="T24" fmla="*/ 292 w 294"/>
                  <a:gd name="T25" fmla="*/ 159 h 400"/>
                  <a:gd name="T26" fmla="*/ 290 w 294"/>
                  <a:gd name="T27" fmla="*/ 164 h 400"/>
                  <a:gd name="T28" fmla="*/ 286 w 294"/>
                  <a:gd name="T29" fmla="*/ 175 h 400"/>
                  <a:gd name="T30" fmla="*/ 274 w 294"/>
                  <a:gd name="T31" fmla="*/ 202 h 400"/>
                  <a:gd name="T32" fmla="*/ 238 w 294"/>
                  <a:gd name="T33" fmla="*/ 276 h 400"/>
                  <a:gd name="T34" fmla="*/ 186 w 294"/>
                  <a:gd name="T35" fmla="*/ 378 h 400"/>
                  <a:gd name="T36" fmla="*/ 186 w 294"/>
                  <a:gd name="T37" fmla="*/ 378 h 400"/>
                  <a:gd name="T38" fmla="*/ 152 w 294"/>
                  <a:gd name="T39" fmla="*/ 400 h 400"/>
                  <a:gd name="T40" fmla="*/ 150 w 294"/>
                  <a:gd name="T41" fmla="*/ 400 h 400"/>
                  <a:gd name="T42" fmla="*/ 80 w 294"/>
                  <a:gd name="T43" fmla="*/ 144 h 400"/>
                  <a:gd name="T44" fmla="*/ 81 w 294"/>
                  <a:gd name="T45" fmla="*/ 146 h 400"/>
                  <a:gd name="T46" fmla="*/ 87 w 294"/>
                  <a:gd name="T47" fmla="*/ 161 h 400"/>
                  <a:gd name="T48" fmla="*/ 111 w 294"/>
                  <a:gd name="T49" fmla="*/ 208 h 400"/>
                  <a:gd name="T50" fmla="*/ 148 w 294"/>
                  <a:gd name="T51" fmla="*/ 276 h 400"/>
                  <a:gd name="T52" fmla="*/ 149 w 294"/>
                  <a:gd name="T53" fmla="*/ 275 h 400"/>
                  <a:gd name="T54" fmla="*/ 154 w 294"/>
                  <a:gd name="T55" fmla="*/ 265 h 400"/>
                  <a:gd name="T56" fmla="*/ 210 w 294"/>
                  <a:gd name="T57" fmla="*/ 150 h 400"/>
                  <a:gd name="T58" fmla="*/ 213 w 294"/>
                  <a:gd name="T59" fmla="*/ 141 h 400"/>
                  <a:gd name="T60" fmla="*/ 147 w 294"/>
                  <a:gd name="T61" fmla="*/ 80 h 400"/>
                  <a:gd name="T62" fmla="*/ 80 w 294"/>
                  <a:gd name="T63" fmla="*/ 14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4" h="400">
                    <a:moveTo>
                      <a:pt x="150" y="400"/>
                    </a:moveTo>
                    <a:cubicBezTo>
                      <a:pt x="136" y="400"/>
                      <a:pt x="123" y="393"/>
                      <a:pt x="116" y="380"/>
                    </a:cubicBezTo>
                    <a:cubicBezTo>
                      <a:pt x="116" y="380"/>
                      <a:pt x="97" y="349"/>
                      <a:pt x="75" y="310"/>
                    </a:cubicBezTo>
                    <a:cubicBezTo>
                      <a:pt x="56" y="276"/>
                      <a:pt x="29" y="227"/>
                      <a:pt x="13" y="191"/>
                    </a:cubicBezTo>
                    <a:cubicBezTo>
                      <a:pt x="9" y="181"/>
                      <a:pt x="6" y="173"/>
                      <a:pt x="3" y="164"/>
                    </a:cubicBezTo>
                    <a:cubicBezTo>
                      <a:pt x="3" y="164"/>
                      <a:pt x="3" y="164"/>
                      <a:pt x="3" y="164"/>
                    </a:cubicBezTo>
                    <a:cubicBezTo>
                      <a:pt x="2" y="159"/>
                      <a:pt x="0" y="154"/>
                      <a:pt x="0" y="147"/>
                    </a:cubicBezTo>
                    <a:cubicBezTo>
                      <a:pt x="0" y="107"/>
                      <a:pt x="16" y="71"/>
                      <a:pt x="43" y="43"/>
                    </a:cubicBezTo>
                    <a:cubicBezTo>
                      <a:pt x="71" y="15"/>
                      <a:pt x="108" y="0"/>
                      <a:pt x="147" y="0"/>
                    </a:cubicBezTo>
                    <a:cubicBezTo>
                      <a:pt x="186" y="0"/>
                      <a:pt x="223" y="15"/>
                      <a:pt x="251" y="43"/>
                    </a:cubicBezTo>
                    <a:cubicBezTo>
                      <a:pt x="278" y="71"/>
                      <a:pt x="294" y="107"/>
                      <a:pt x="294" y="147"/>
                    </a:cubicBezTo>
                    <a:cubicBezTo>
                      <a:pt x="294" y="153"/>
                      <a:pt x="293" y="155"/>
                      <a:pt x="292" y="157"/>
                    </a:cubicBezTo>
                    <a:cubicBezTo>
                      <a:pt x="292" y="158"/>
                      <a:pt x="292" y="158"/>
                      <a:pt x="292" y="159"/>
                    </a:cubicBezTo>
                    <a:cubicBezTo>
                      <a:pt x="291" y="161"/>
                      <a:pt x="291" y="163"/>
                      <a:pt x="290" y="164"/>
                    </a:cubicBezTo>
                    <a:cubicBezTo>
                      <a:pt x="289" y="168"/>
                      <a:pt x="287" y="172"/>
                      <a:pt x="286" y="175"/>
                    </a:cubicBezTo>
                    <a:cubicBezTo>
                      <a:pt x="283" y="182"/>
                      <a:pt x="279" y="191"/>
                      <a:pt x="274" y="202"/>
                    </a:cubicBezTo>
                    <a:cubicBezTo>
                      <a:pt x="265" y="221"/>
                      <a:pt x="253" y="245"/>
                      <a:pt x="238" y="276"/>
                    </a:cubicBezTo>
                    <a:cubicBezTo>
                      <a:pt x="215" y="321"/>
                      <a:pt x="193" y="365"/>
                      <a:pt x="186" y="378"/>
                    </a:cubicBezTo>
                    <a:cubicBezTo>
                      <a:pt x="186" y="378"/>
                      <a:pt x="186" y="378"/>
                      <a:pt x="186" y="378"/>
                    </a:cubicBezTo>
                    <a:cubicBezTo>
                      <a:pt x="179" y="391"/>
                      <a:pt x="166" y="400"/>
                      <a:pt x="152" y="400"/>
                    </a:cubicBezTo>
                    <a:cubicBezTo>
                      <a:pt x="151" y="400"/>
                      <a:pt x="151" y="400"/>
                      <a:pt x="150" y="400"/>
                    </a:cubicBezTo>
                    <a:close/>
                    <a:moveTo>
                      <a:pt x="80" y="144"/>
                    </a:moveTo>
                    <a:cubicBezTo>
                      <a:pt x="81" y="144"/>
                      <a:pt x="81" y="145"/>
                      <a:pt x="81" y="146"/>
                    </a:cubicBezTo>
                    <a:cubicBezTo>
                      <a:pt x="82" y="149"/>
                      <a:pt x="84" y="155"/>
                      <a:pt x="87" y="161"/>
                    </a:cubicBezTo>
                    <a:cubicBezTo>
                      <a:pt x="92" y="173"/>
                      <a:pt x="101" y="189"/>
                      <a:pt x="111" y="208"/>
                    </a:cubicBezTo>
                    <a:cubicBezTo>
                      <a:pt x="121" y="228"/>
                      <a:pt x="134" y="251"/>
                      <a:pt x="148" y="276"/>
                    </a:cubicBezTo>
                    <a:cubicBezTo>
                      <a:pt x="149" y="275"/>
                      <a:pt x="149" y="275"/>
                      <a:pt x="149" y="275"/>
                    </a:cubicBezTo>
                    <a:cubicBezTo>
                      <a:pt x="150" y="272"/>
                      <a:pt x="152" y="269"/>
                      <a:pt x="154" y="265"/>
                    </a:cubicBezTo>
                    <a:cubicBezTo>
                      <a:pt x="169" y="234"/>
                      <a:pt x="197" y="178"/>
                      <a:pt x="210" y="150"/>
                    </a:cubicBezTo>
                    <a:cubicBezTo>
                      <a:pt x="211" y="146"/>
                      <a:pt x="213" y="143"/>
                      <a:pt x="213" y="141"/>
                    </a:cubicBezTo>
                    <a:cubicBezTo>
                      <a:pt x="211" y="107"/>
                      <a:pt x="181" y="80"/>
                      <a:pt x="147" y="80"/>
                    </a:cubicBezTo>
                    <a:cubicBezTo>
                      <a:pt x="111" y="80"/>
                      <a:pt x="82" y="108"/>
                      <a:pt x="8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27">
                <a:extLst>
                  <a:ext uri="{FF2B5EF4-FFF2-40B4-BE49-F238E27FC236}">
                    <a16:creationId xmlns:a16="http://schemas.microsoft.com/office/drawing/2014/main" id="{E4298123-66D8-42BB-BB1C-841141E79C24}"/>
                  </a:ext>
                </a:extLst>
              </p:cNvPr>
              <p:cNvSpPr>
                <a:spLocks noEditPoints="1"/>
              </p:cNvSpPr>
              <p:nvPr/>
            </p:nvSpPr>
            <p:spPr bwMode="auto">
              <a:xfrm>
                <a:off x="13714413" y="2538413"/>
                <a:ext cx="100012" cy="98425"/>
              </a:xfrm>
              <a:custGeom>
                <a:avLst/>
                <a:gdLst>
                  <a:gd name="T0" fmla="*/ 300 w 342"/>
                  <a:gd name="T1" fmla="*/ 335 h 335"/>
                  <a:gd name="T2" fmla="*/ 290 w 342"/>
                  <a:gd name="T3" fmla="*/ 334 h 335"/>
                  <a:gd name="T4" fmla="*/ 290 w 342"/>
                  <a:gd name="T5" fmla="*/ 333 h 335"/>
                  <a:gd name="T6" fmla="*/ 211 w 342"/>
                  <a:gd name="T7" fmla="*/ 312 h 335"/>
                  <a:gd name="T8" fmla="*/ 84 w 342"/>
                  <a:gd name="T9" fmla="*/ 272 h 335"/>
                  <a:gd name="T10" fmla="*/ 57 w 342"/>
                  <a:gd name="T11" fmla="*/ 261 h 335"/>
                  <a:gd name="T12" fmla="*/ 57 w 342"/>
                  <a:gd name="T13" fmla="*/ 260 h 335"/>
                  <a:gd name="T14" fmla="*/ 43 w 342"/>
                  <a:gd name="T15" fmla="*/ 250 h 335"/>
                  <a:gd name="T16" fmla="*/ 11 w 342"/>
                  <a:gd name="T17" fmla="*/ 201 h 335"/>
                  <a:gd name="T18" fmla="*/ 0 w 342"/>
                  <a:gd name="T19" fmla="*/ 146 h 335"/>
                  <a:gd name="T20" fmla="*/ 11 w 342"/>
                  <a:gd name="T21" fmla="*/ 91 h 335"/>
                  <a:gd name="T22" fmla="*/ 43 w 342"/>
                  <a:gd name="T23" fmla="*/ 43 h 335"/>
                  <a:gd name="T24" fmla="*/ 91 w 342"/>
                  <a:gd name="T25" fmla="*/ 10 h 335"/>
                  <a:gd name="T26" fmla="*/ 146 w 342"/>
                  <a:gd name="T27" fmla="*/ 0 h 335"/>
                  <a:gd name="T28" fmla="*/ 147 w 342"/>
                  <a:gd name="T29" fmla="*/ 0 h 335"/>
                  <a:gd name="T30" fmla="*/ 202 w 342"/>
                  <a:gd name="T31" fmla="*/ 10 h 335"/>
                  <a:gd name="T32" fmla="*/ 250 w 342"/>
                  <a:gd name="T33" fmla="*/ 43 h 335"/>
                  <a:gd name="T34" fmla="*/ 250 w 342"/>
                  <a:gd name="T35" fmla="*/ 43 h 335"/>
                  <a:gd name="T36" fmla="*/ 257 w 342"/>
                  <a:gd name="T37" fmla="*/ 51 h 335"/>
                  <a:gd name="T38" fmla="*/ 258 w 342"/>
                  <a:gd name="T39" fmla="*/ 52 h 335"/>
                  <a:gd name="T40" fmla="*/ 260 w 342"/>
                  <a:gd name="T41" fmla="*/ 58 h 335"/>
                  <a:gd name="T42" fmla="*/ 265 w 342"/>
                  <a:gd name="T43" fmla="*/ 68 h 335"/>
                  <a:gd name="T44" fmla="*/ 275 w 342"/>
                  <a:gd name="T45" fmla="*/ 96 h 335"/>
                  <a:gd name="T46" fmla="*/ 302 w 342"/>
                  <a:gd name="T47" fmla="*/ 173 h 335"/>
                  <a:gd name="T48" fmla="*/ 338 w 342"/>
                  <a:gd name="T49" fmla="*/ 283 h 335"/>
                  <a:gd name="T50" fmla="*/ 329 w 342"/>
                  <a:gd name="T51" fmla="*/ 322 h 335"/>
                  <a:gd name="T52" fmla="*/ 300 w 342"/>
                  <a:gd name="T53" fmla="*/ 335 h 335"/>
                  <a:gd name="T54" fmla="*/ 98 w 342"/>
                  <a:gd name="T55" fmla="*/ 191 h 335"/>
                  <a:gd name="T56" fmla="*/ 99 w 342"/>
                  <a:gd name="T57" fmla="*/ 192 h 335"/>
                  <a:gd name="T58" fmla="*/ 114 w 342"/>
                  <a:gd name="T59" fmla="*/ 199 h 335"/>
                  <a:gd name="T60" fmla="*/ 164 w 342"/>
                  <a:gd name="T61" fmla="*/ 215 h 335"/>
                  <a:gd name="T62" fmla="*/ 239 w 342"/>
                  <a:gd name="T63" fmla="*/ 237 h 335"/>
                  <a:gd name="T64" fmla="*/ 235 w 342"/>
                  <a:gd name="T65" fmla="*/ 226 h 335"/>
                  <a:gd name="T66" fmla="*/ 193 w 342"/>
                  <a:gd name="T67" fmla="*/ 105 h 335"/>
                  <a:gd name="T68" fmla="*/ 190 w 342"/>
                  <a:gd name="T69" fmla="*/ 95 h 335"/>
                  <a:gd name="T70" fmla="*/ 147 w 342"/>
                  <a:gd name="T71" fmla="*/ 80 h 335"/>
                  <a:gd name="T72" fmla="*/ 100 w 342"/>
                  <a:gd name="T73" fmla="*/ 99 h 335"/>
                  <a:gd name="T74" fmla="*/ 80 w 342"/>
                  <a:gd name="T75" fmla="*/ 146 h 335"/>
                  <a:gd name="T76" fmla="*/ 98 w 342"/>
                  <a:gd name="T77" fmla="*/ 19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2" h="335">
                    <a:moveTo>
                      <a:pt x="300" y="335"/>
                    </a:moveTo>
                    <a:cubicBezTo>
                      <a:pt x="297" y="335"/>
                      <a:pt x="293" y="334"/>
                      <a:pt x="290" y="334"/>
                    </a:cubicBezTo>
                    <a:cubicBezTo>
                      <a:pt x="290" y="333"/>
                      <a:pt x="290" y="333"/>
                      <a:pt x="290" y="333"/>
                    </a:cubicBezTo>
                    <a:cubicBezTo>
                      <a:pt x="281" y="331"/>
                      <a:pt x="249" y="323"/>
                      <a:pt x="211" y="312"/>
                    </a:cubicBezTo>
                    <a:cubicBezTo>
                      <a:pt x="152" y="296"/>
                      <a:pt x="111" y="283"/>
                      <a:pt x="84" y="272"/>
                    </a:cubicBezTo>
                    <a:cubicBezTo>
                      <a:pt x="74" y="269"/>
                      <a:pt x="65" y="265"/>
                      <a:pt x="57" y="261"/>
                    </a:cubicBezTo>
                    <a:cubicBezTo>
                      <a:pt x="57" y="260"/>
                      <a:pt x="57" y="260"/>
                      <a:pt x="57" y="260"/>
                    </a:cubicBezTo>
                    <a:cubicBezTo>
                      <a:pt x="53" y="258"/>
                      <a:pt x="49" y="255"/>
                      <a:pt x="43" y="250"/>
                    </a:cubicBezTo>
                    <a:cubicBezTo>
                      <a:pt x="29" y="236"/>
                      <a:pt x="18" y="220"/>
                      <a:pt x="11" y="201"/>
                    </a:cubicBezTo>
                    <a:cubicBezTo>
                      <a:pt x="4" y="184"/>
                      <a:pt x="0" y="165"/>
                      <a:pt x="0" y="146"/>
                    </a:cubicBezTo>
                    <a:cubicBezTo>
                      <a:pt x="0" y="127"/>
                      <a:pt x="4" y="109"/>
                      <a:pt x="11" y="91"/>
                    </a:cubicBezTo>
                    <a:cubicBezTo>
                      <a:pt x="18" y="73"/>
                      <a:pt x="29" y="57"/>
                      <a:pt x="43" y="43"/>
                    </a:cubicBezTo>
                    <a:cubicBezTo>
                      <a:pt x="57" y="29"/>
                      <a:pt x="73" y="18"/>
                      <a:pt x="91" y="10"/>
                    </a:cubicBezTo>
                    <a:cubicBezTo>
                      <a:pt x="109" y="3"/>
                      <a:pt x="128" y="0"/>
                      <a:pt x="146" y="0"/>
                    </a:cubicBezTo>
                    <a:cubicBezTo>
                      <a:pt x="147" y="0"/>
                      <a:pt x="147" y="0"/>
                      <a:pt x="147" y="0"/>
                    </a:cubicBezTo>
                    <a:cubicBezTo>
                      <a:pt x="166" y="0"/>
                      <a:pt x="184" y="3"/>
                      <a:pt x="202" y="10"/>
                    </a:cubicBezTo>
                    <a:cubicBezTo>
                      <a:pt x="220" y="18"/>
                      <a:pt x="236" y="29"/>
                      <a:pt x="250" y="43"/>
                    </a:cubicBezTo>
                    <a:cubicBezTo>
                      <a:pt x="250" y="43"/>
                      <a:pt x="250" y="43"/>
                      <a:pt x="250" y="43"/>
                    </a:cubicBezTo>
                    <a:cubicBezTo>
                      <a:pt x="254" y="47"/>
                      <a:pt x="256" y="49"/>
                      <a:pt x="257" y="51"/>
                    </a:cubicBezTo>
                    <a:cubicBezTo>
                      <a:pt x="257" y="51"/>
                      <a:pt x="257" y="52"/>
                      <a:pt x="258" y="52"/>
                    </a:cubicBezTo>
                    <a:cubicBezTo>
                      <a:pt x="259" y="54"/>
                      <a:pt x="260" y="56"/>
                      <a:pt x="260" y="58"/>
                    </a:cubicBezTo>
                    <a:cubicBezTo>
                      <a:pt x="262" y="61"/>
                      <a:pt x="264" y="65"/>
                      <a:pt x="265" y="68"/>
                    </a:cubicBezTo>
                    <a:cubicBezTo>
                      <a:pt x="268" y="75"/>
                      <a:pt x="271" y="84"/>
                      <a:pt x="275" y="96"/>
                    </a:cubicBezTo>
                    <a:cubicBezTo>
                      <a:pt x="282" y="115"/>
                      <a:pt x="291" y="141"/>
                      <a:pt x="302" y="173"/>
                    </a:cubicBezTo>
                    <a:cubicBezTo>
                      <a:pt x="320" y="228"/>
                      <a:pt x="338" y="282"/>
                      <a:pt x="338" y="283"/>
                    </a:cubicBezTo>
                    <a:cubicBezTo>
                      <a:pt x="342" y="296"/>
                      <a:pt x="339" y="312"/>
                      <a:pt x="329" y="322"/>
                    </a:cubicBezTo>
                    <a:cubicBezTo>
                      <a:pt x="322" y="330"/>
                      <a:pt x="311" y="335"/>
                      <a:pt x="300" y="335"/>
                    </a:cubicBezTo>
                    <a:close/>
                    <a:moveTo>
                      <a:pt x="98" y="191"/>
                    </a:moveTo>
                    <a:cubicBezTo>
                      <a:pt x="98" y="192"/>
                      <a:pt x="99" y="192"/>
                      <a:pt x="99" y="192"/>
                    </a:cubicBezTo>
                    <a:cubicBezTo>
                      <a:pt x="103" y="194"/>
                      <a:pt x="108" y="196"/>
                      <a:pt x="114" y="199"/>
                    </a:cubicBezTo>
                    <a:cubicBezTo>
                      <a:pt x="126" y="203"/>
                      <a:pt x="144" y="209"/>
                      <a:pt x="164" y="215"/>
                    </a:cubicBezTo>
                    <a:cubicBezTo>
                      <a:pt x="185" y="222"/>
                      <a:pt x="211" y="229"/>
                      <a:pt x="239" y="237"/>
                    </a:cubicBezTo>
                    <a:cubicBezTo>
                      <a:pt x="238" y="233"/>
                      <a:pt x="237" y="229"/>
                      <a:pt x="235" y="226"/>
                    </a:cubicBezTo>
                    <a:cubicBezTo>
                      <a:pt x="224" y="193"/>
                      <a:pt x="205" y="133"/>
                      <a:pt x="193" y="105"/>
                    </a:cubicBezTo>
                    <a:cubicBezTo>
                      <a:pt x="192" y="101"/>
                      <a:pt x="191" y="97"/>
                      <a:pt x="190" y="95"/>
                    </a:cubicBezTo>
                    <a:cubicBezTo>
                      <a:pt x="178" y="85"/>
                      <a:pt x="163" y="80"/>
                      <a:pt x="147" y="80"/>
                    </a:cubicBezTo>
                    <a:cubicBezTo>
                      <a:pt x="129" y="80"/>
                      <a:pt x="112" y="87"/>
                      <a:pt x="100" y="99"/>
                    </a:cubicBezTo>
                    <a:cubicBezTo>
                      <a:pt x="87" y="112"/>
                      <a:pt x="80" y="128"/>
                      <a:pt x="80" y="146"/>
                    </a:cubicBezTo>
                    <a:cubicBezTo>
                      <a:pt x="80" y="163"/>
                      <a:pt x="86" y="179"/>
                      <a:pt x="98"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28">
                <a:extLst>
                  <a:ext uri="{FF2B5EF4-FFF2-40B4-BE49-F238E27FC236}">
                    <a16:creationId xmlns:a16="http://schemas.microsoft.com/office/drawing/2014/main" id="{84949A38-3748-4926-973D-EAAA39482174}"/>
                  </a:ext>
                </a:extLst>
              </p:cNvPr>
              <p:cNvSpPr>
                <a:spLocks noEditPoints="1"/>
              </p:cNvSpPr>
              <p:nvPr/>
            </p:nvSpPr>
            <p:spPr bwMode="auto">
              <a:xfrm>
                <a:off x="14049375" y="2538413"/>
                <a:ext cx="98425" cy="100013"/>
              </a:xfrm>
              <a:custGeom>
                <a:avLst/>
                <a:gdLst>
                  <a:gd name="T0" fmla="*/ 43 w 338"/>
                  <a:gd name="T1" fmla="*/ 340 h 340"/>
                  <a:gd name="T2" fmla="*/ 15 w 338"/>
                  <a:gd name="T3" fmla="*/ 329 h 340"/>
                  <a:gd name="T4" fmla="*/ 4 w 338"/>
                  <a:gd name="T5" fmla="*/ 290 h 340"/>
                  <a:gd name="T6" fmla="*/ 25 w 338"/>
                  <a:gd name="T7" fmla="*/ 211 h 340"/>
                  <a:gd name="T8" fmla="*/ 65 w 338"/>
                  <a:gd name="T9" fmla="*/ 83 h 340"/>
                  <a:gd name="T10" fmla="*/ 77 w 338"/>
                  <a:gd name="T11" fmla="*/ 57 h 340"/>
                  <a:gd name="T12" fmla="*/ 77 w 338"/>
                  <a:gd name="T13" fmla="*/ 57 h 340"/>
                  <a:gd name="T14" fmla="*/ 88 w 338"/>
                  <a:gd name="T15" fmla="*/ 43 h 340"/>
                  <a:gd name="T16" fmla="*/ 136 w 338"/>
                  <a:gd name="T17" fmla="*/ 10 h 340"/>
                  <a:gd name="T18" fmla="*/ 191 w 338"/>
                  <a:gd name="T19" fmla="*/ 0 h 340"/>
                  <a:gd name="T20" fmla="*/ 191 w 338"/>
                  <a:gd name="T21" fmla="*/ 0 h 340"/>
                  <a:gd name="T22" fmla="*/ 246 w 338"/>
                  <a:gd name="T23" fmla="*/ 10 h 340"/>
                  <a:gd name="T24" fmla="*/ 295 w 338"/>
                  <a:gd name="T25" fmla="*/ 43 h 340"/>
                  <a:gd name="T26" fmla="*/ 327 w 338"/>
                  <a:gd name="T27" fmla="*/ 91 h 340"/>
                  <a:gd name="T28" fmla="*/ 338 w 338"/>
                  <a:gd name="T29" fmla="*/ 146 h 340"/>
                  <a:gd name="T30" fmla="*/ 327 w 338"/>
                  <a:gd name="T31" fmla="*/ 201 h 340"/>
                  <a:gd name="T32" fmla="*/ 295 w 338"/>
                  <a:gd name="T33" fmla="*/ 250 h 340"/>
                  <a:gd name="T34" fmla="*/ 295 w 338"/>
                  <a:gd name="T35" fmla="*/ 250 h 340"/>
                  <a:gd name="T36" fmla="*/ 287 w 338"/>
                  <a:gd name="T37" fmla="*/ 257 h 340"/>
                  <a:gd name="T38" fmla="*/ 285 w 338"/>
                  <a:gd name="T39" fmla="*/ 257 h 340"/>
                  <a:gd name="T40" fmla="*/ 280 w 338"/>
                  <a:gd name="T41" fmla="*/ 260 h 340"/>
                  <a:gd name="T42" fmla="*/ 270 w 338"/>
                  <a:gd name="T43" fmla="*/ 265 h 340"/>
                  <a:gd name="T44" fmla="*/ 242 w 338"/>
                  <a:gd name="T45" fmla="*/ 275 h 340"/>
                  <a:gd name="T46" fmla="*/ 164 w 338"/>
                  <a:gd name="T47" fmla="*/ 302 h 340"/>
                  <a:gd name="T48" fmla="*/ 55 w 338"/>
                  <a:gd name="T49" fmla="*/ 338 h 340"/>
                  <a:gd name="T50" fmla="*/ 43 w 338"/>
                  <a:gd name="T51" fmla="*/ 340 h 340"/>
                  <a:gd name="T52" fmla="*/ 146 w 338"/>
                  <a:gd name="T53" fmla="*/ 97 h 340"/>
                  <a:gd name="T54" fmla="*/ 145 w 338"/>
                  <a:gd name="T55" fmla="*/ 99 h 340"/>
                  <a:gd name="T56" fmla="*/ 139 w 338"/>
                  <a:gd name="T57" fmla="*/ 114 h 340"/>
                  <a:gd name="T58" fmla="*/ 122 w 338"/>
                  <a:gd name="T59" fmla="*/ 164 h 340"/>
                  <a:gd name="T60" fmla="*/ 100 w 338"/>
                  <a:gd name="T61" fmla="*/ 239 h 340"/>
                  <a:gd name="T62" fmla="*/ 112 w 338"/>
                  <a:gd name="T63" fmla="*/ 235 h 340"/>
                  <a:gd name="T64" fmla="*/ 233 w 338"/>
                  <a:gd name="T65" fmla="*/ 193 h 340"/>
                  <a:gd name="T66" fmla="*/ 242 w 338"/>
                  <a:gd name="T67" fmla="*/ 189 h 340"/>
                  <a:gd name="T68" fmla="*/ 258 w 338"/>
                  <a:gd name="T69" fmla="*/ 146 h 340"/>
                  <a:gd name="T70" fmla="*/ 238 w 338"/>
                  <a:gd name="T71" fmla="*/ 99 h 340"/>
                  <a:gd name="T72" fmla="*/ 191 w 338"/>
                  <a:gd name="T73" fmla="*/ 80 h 340"/>
                  <a:gd name="T74" fmla="*/ 146 w 338"/>
                  <a:gd name="T75" fmla="*/ 9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8" h="340">
                    <a:moveTo>
                      <a:pt x="43" y="340"/>
                    </a:moveTo>
                    <a:cubicBezTo>
                      <a:pt x="33" y="340"/>
                      <a:pt x="23" y="336"/>
                      <a:pt x="15" y="329"/>
                    </a:cubicBezTo>
                    <a:cubicBezTo>
                      <a:pt x="5" y="319"/>
                      <a:pt x="0" y="304"/>
                      <a:pt x="4" y="290"/>
                    </a:cubicBezTo>
                    <a:cubicBezTo>
                      <a:pt x="4" y="289"/>
                      <a:pt x="13" y="255"/>
                      <a:pt x="25" y="211"/>
                    </a:cubicBezTo>
                    <a:cubicBezTo>
                      <a:pt x="42" y="151"/>
                      <a:pt x="54" y="111"/>
                      <a:pt x="65" y="83"/>
                    </a:cubicBezTo>
                    <a:cubicBezTo>
                      <a:pt x="69" y="73"/>
                      <a:pt x="72" y="65"/>
                      <a:pt x="77" y="57"/>
                    </a:cubicBezTo>
                    <a:cubicBezTo>
                      <a:pt x="77" y="57"/>
                      <a:pt x="77" y="57"/>
                      <a:pt x="77" y="57"/>
                    </a:cubicBezTo>
                    <a:cubicBezTo>
                      <a:pt x="80" y="52"/>
                      <a:pt x="82" y="48"/>
                      <a:pt x="88" y="43"/>
                    </a:cubicBezTo>
                    <a:cubicBezTo>
                      <a:pt x="101" y="29"/>
                      <a:pt x="118" y="18"/>
                      <a:pt x="136" y="10"/>
                    </a:cubicBezTo>
                    <a:cubicBezTo>
                      <a:pt x="154" y="3"/>
                      <a:pt x="172" y="0"/>
                      <a:pt x="191" y="0"/>
                    </a:cubicBezTo>
                    <a:cubicBezTo>
                      <a:pt x="191" y="0"/>
                      <a:pt x="191" y="0"/>
                      <a:pt x="191" y="0"/>
                    </a:cubicBezTo>
                    <a:cubicBezTo>
                      <a:pt x="210" y="0"/>
                      <a:pt x="229" y="3"/>
                      <a:pt x="246" y="10"/>
                    </a:cubicBezTo>
                    <a:cubicBezTo>
                      <a:pt x="265" y="18"/>
                      <a:pt x="281" y="29"/>
                      <a:pt x="295" y="43"/>
                    </a:cubicBezTo>
                    <a:cubicBezTo>
                      <a:pt x="309" y="57"/>
                      <a:pt x="320" y="73"/>
                      <a:pt x="327" y="91"/>
                    </a:cubicBezTo>
                    <a:cubicBezTo>
                      <a:pt x="334" y="109"/>
                      <a:pt x="338" y="127"/>
                      <a:pt x="338" y="146"/>
                    </a:cubicBezTo>
                    <a:cubicBezTo>
                      <a:pt x="338" y="165"/>
                      <a:pt x="334" y="184"/>
                      <a:pt x="327" y="201"/>
                    </a:cubicBezTo>
                    <a:cubicBezTo>
                      <a:pt x="320" y="220"/>
                      <a:pt x="309" y="236"/>
                      <a:pt x="295" y="250"/>
                    </a:cubicBezTo>
                    <a:cubicBezTo>
                      <a:pt x="295" y="250"/>
                      <a:pt x="295" y="250"/>
                      <a:pt x="295" y="250"/>
                    </a:cubicBezTo>
                    <a:cubicBezTo>
                      <a:pt x="291" y="254"/>
                      <a:pt x="288" y="255"/>
                      <a:pt x="287" y="257"/>
                    </a:cubicBezTo>
                    <a:cubicBezTo>
                      <a:pt x="286" y="257"/>
                      <a:pt x="286" y="257"/>
                      <a:pt x="285" y="257"/>
                    </a:cubicBezTo>
                    <a:cubicBezTo>
                      <a:pt x="283" y="258"/>
                      <a:pt x="282" y="259"/>
                      <a:pt x="280" y="260"/>
                    </a:cubicBezTo>
                    <a:cubicBezTo>
                      <a:pt x="277" y="262"/>
                      <a:pt x="274" y="263"/>
                      <a:pt x="270" y="265"/>
                    </a:cubicBezTo>
                    <a:cubicBezTo>
                      <a:pt x="263" y="267"/>
                      <a:pt x="254" y="271"/>
                      <a:pt x="242" y="275"/>
                    </a:cubicBezTo>
                    <a:cubicBezTo>
                      <a:pt x="222" y="282"/>
                      <a:pt x="196" y="291"/>
                      <a:pt x="164" y="302"/>
                    </a:cubicBezTo>
                    <a:cubicBezTo>
                      <a:pt x="109" y="320"/>
                      <a:pt x="55" y="338"/>
                      <a:pt x="55" y="338"/>
                    </a:cubicBezTo>
                    <a:cubicBezTo>
                      <a:pt x="51" y="339"/>
                      <a:pt x="47" y="340"/>
                      <a:pt x="43" y="340"/>
                    </a:cubicBezTo>
                    <a:close/>
                    <a:moveTo>
                      <a:pt x="146" y="97"/>
                    </a:moveTo>
                    <a:cubicBezTo>
                      <a:pt x="146" y="98"/>
                      <a:pt x="146" y="98"/>
                      <a:pt x="145" y="99"/>
                    </a:cubicBezTo>
                    <a:cubicBezTo>
                      <a:pt x="144" y="102"/>
                      <a:pt x="141" y="108"/>
                      <a:pt x="139" y="114"/>
                    </a:cubicBezTo>
                    <a:cubicBezTo>
                      <a:pt x="134" y="126"/>
                      <a:pt x="128" y="143"/>
                      <a:pt x="122" y="164"/>
                    </a:cubicBezTo>
                    <a:cubicBezTo>
                      <a:pt x="116" y="185"/>
                      <a:pt x="108" y="210"/>
                      <a:pt x="100" y="239"/>
                    </a:cubicBezTo>
                    <a:cubicBezTo>
                      <a:pt x="104" y="237"/>
                      <a:pt x="108" y="236"/>
                      <a:pt x="112" y="235"/>
                    </a:cubicBezTo>
                    <a:cubicBezTo>
                      <a:pt x="145" y="224"/>
                      <a:pt x="204" y="204"/>
                      <a:pt x="233" y="193"/>
                    </a:cubicBezTo>
                    <a:cubicBezTo>
                      <a:pt x="237" y="191"/>
                      <a:pt x="240" y="190"/>
                      <a:pt x="242" y="189"/>
                    </a:cubicBezTo>
                    <a:cubicBezTo>
                      <a:pt x="252" y="177"/>
                      <a:pt x="258" y="162"/>
                      <a:pt x="258" y="146"/>
                    </a:cubicBezTo>
                    <a:cubicBezTo>
                      <a:pt x="258" y="128"/>
                      <a:pt x="251" y="112"/>
                      <a:pt x="238" y="99"/>
                    </a:cubicBezTo>
                    <a:cubicBezTo>
                      <a:pt x="226" y="87"/>
                      <a:pt x="209" y="80"/>
                      <a:pt x="191" y="80"/>
                    </a:cubicBezTo>
                    <a:cubicBezTo>
                      <a:pt x="174" y="80"/>
                      <a:pt x="158" y="86"/>
                      <a:pt x="14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4" name="Group 103">
            <a:extLst>
              <a:ext uri="{FF2B5EF4-FFF2-40B4-BE49-F238E27FC236}">
                <a16:creationId xmlns:a16="http://schemas.microsoft.com/office/drawing/2014/main" id="{8FAC9CB1-29AB-4807-9083-7EF27C0158D5}"/>
              </a:ext>
            </a:extLst>
          </p:cNvPr>
          <p:cNvGrpSpPr/>
          <p:nvPr/>
        </p:nvGrpSpPr>
        <p:grpSpPr>
          <a:xfrm>
            <a:off x="6024542" y="4526532"/>
            <a:ext cx="647132" cy="647130"/>
            <a:chOff x="-2681373" y="2891667"/>
            <a:chExt cx="647132" cy="647130"/>
          </a:xfrm>
        </p:grpSpPr>
        <p:sp>
          <p:nvSpPr>
            <p:cNvPr id="21" name="Oval 20">
              <a:extLst>
                <a:ext uri="{FF2B5EF4-FFF2-40B4-BE49-F238E27FC236}">
                  <a16:creationId xmlns:a16="http://schemas.microsoft.com/office/drawing/2014/main" id="{D273B034-77EA-4C5F-9A0A-226CA71E07E6}"/>
                </a:ext>
              </a:extLst>
            </p:cNvPr>
            <p:cNvSpPr/>
            <p:nvPr/>
          </p:nvSpPr>
          <p:spPr bwMode="auto">
            <a:xfrm>
              <a:off x="-2681373" y="2891667"/>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A782B7E9-486B-408B-A54C-533EE8764E6C}"/>
                </a:ext>
              </a:extLst>
            </p:cNvPr>
            <p:cNvGrpSpPr/>
            <p:nvPr/>
          </p:nvGrpSpPr>
          <p:grpSpPr>
            <a:xfrm>
              <a:off x="-2540990" y="3036133"/>
              <a:ext cx="372717" cy="369591"/>
              <a:chOff x="13689013" y="3759201"/>
              <a:chExt cx="946151" cy="938212"/>
            </a:xfrm>
            <a:solidFill>
              <a:srgbClr val="274B47"/>
            </a:solidFill>
          </p:grpSpPr>
          <p:sp>
            <p:nvSpPr>
              <p:cNvPr id="50" name="Freeform 32">
                <a:extLst>
                  <a:ext uri="{FF2B5EF4-FFF2-40B4-BE49-F238E27FC236}">
                    <a16:creationId xmlns:a16="http://schemas.microsoft.com/office/drawing/2014/main" id="{257E5F33-C231-412C-AE69-89C550935BB3}"/>
                  </a:ext>
                </a:extLst>
              </p:cNvPr>
              <p:cNvSpPr>
                <a:spLocks/>
              </p:cNvSpPr>
              <p:nvPr/>
            </p:nvSpPr>
            <p:spPr bwMode="auto">
              <a:xfrm>
                <a:off x="13949363" y="4019550"/>
                <a:ext cx="414338" cy="417512"/>
              </a:xfrm>
              <a:custGeom>
                <a:avLst/>
                <a:gdLst>
                  <a:gd name="T0" fmla="*/ 114 w 225"/>
                  <a:gd name="T1" fmla="*/ 16 h 228"/>
                  <a:gd name="T2" fmla="*/ 189 w 225"/>
                  <a:gd name="T3" fmla="*/ 51 h 228"/>
                  <a:gd name="T4" fmla="*/ 202 w 225"/>
                  <a:gd name="T5" fmla="*/ 42 h 228"/>
                  <a:gd name="T6" fmla="*/ 114 w 225"/>
                  <a:gd name="T7" fmla="*/ 0 h 228"/>
                  <a:gd name="T8" fmla="*/ 0 w 225"/>
                  <a:gd name="T9" fmla="*/ 114 h 228"/>
                  <a:gd name="T10" fmla="*/ 114 w 225"/>
                  <a:gd name="T11" fmla="*/ 228 h 228"/>
                  <a:gd name="T12" fmla="*/ 225 w 225"/>
                  <a:gd name="T13" fmla="*/ 140 h 228"/>
                  <a:gd name="T14" fmla="*/ 202 w 225"/>
                  <a:gd name="T15" fmla="*/ 156 h 228"/>
                  <a:gd name="T16" fmla="*/ 114 w 225"/>
                  <a:gd name="T17" fmla="*/ 212 h 228"/>
                  <a:gd name="T18" fmla="*/ 16 w 225"/>
                  <a:gd name="T19" fmla="*/ 114 h 228"/>
                  <a:gd name="T20" fmla="*/ 114 w 225"/>
                  <a:gd name="T21" fmla="*/ 1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8">
                    <a:moveTo>
                      <a:pt x="114" y="16"/>
                    </a:moveTo>
                    <a:cubicBezTo>
                      <a:pt x="144" y="16"/>
                      <a:pt x="171" y="30"/>
                      <a:pt x="189" y="51"/>
                    </a:cubicBezTo>
                    <a:cubicBezTo>
                      <a:pt x="202" y="42"/>
                      <a:pt x="202" y="42"/>
                      <a:pt x="202" y="42"/>
                    </a:cubicBezTo>
                    <a:cubicBezTo>
                      <a:pt x="181" y="16"/>
                      <a:pt x="150" y="0"/>
                      <a:pt x="114" y="0"/>
                    </a:cubicBezTo>
                    <a:cubicBezTo>
                      <a:pt x="51" y="0"/>
                      <a:pt x="0" y="51"/>
                      <a:pt x="0" y="114"/>
                    </a:cubicBezTo>
                    <a:cubicBezTo>
                      <a:pt x="0" y="177"/>
                      <a:pt x="51" y="228"/>
                      <a:pt x="114" y="228"/>
                    </a:cubicBezTo>
                    <a:cubicBezTo>
                      <a:pt x="168" y="228"/>
                      <a:pt x="213" y="190"/>
                      <a:pt x="225" y="140"/>
                    </a:cubicBezTo>
                    <a:cubicBezTo>
                      <a:pt x="217" y="145"/>
                      <a:pt x="210" y="151"/>
                      <a:pt x="202" y="156"/>
                    </a:cubicBezTo>
                    <a:cubicBezTo>
                      <a:pt x="187" y="189"/>
                      <a:pt x="153" y="212"/>
                      <a:pt x="114" y="212"/>
                    </a:cubicBezTo>
                    <a:cubicBezTo>
                      <a:pt x="60" y="212"/>
                      <a:pt x="16" y="168"/>
                      <a:pt x="16" y="114"/>
                    </a:cubicBezTo>
                    <a:cubicBezTo>
                      <a:pt x="16" y="60"/>
                      <a:pt x="60" y="16"/>
                      <a:pt x="11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33">
                <a:extLst>
                  <a:ext uri="{FF2B5EF4-FFF2-40B4-BE49-F238E27FC236}">
                    <a16:creationId xmlns:a16="http://schemas.microsoft.com/office/drawing/2014/main" id="{37A470CC-7DFB-494B-AD76-5E0BA8ACE44F}"/>
                  </a:ext>
                </a:extLst>
              </p:cNvPr>
              <p:cNvSpPr>
                <a:spLocks/>
              </p:cNvSpPr>
              <p:nvPr/>
            </p:nvSpPr>
            <p:spPr bwMode="auto">
              <a:xfrm>
                <a:off x="13689013" y="3759201"/>
                <a:ext cx="941388" cy="938212"/>
              </a:xfrm>
              <a:custGeom>
                <a:avLst/>
                <a:gdLst>
                  <a:gd name="T0" fmla="*/ 441 w 512"/>
                  <a:gd name="T1" fmla="*/ 229 h 512"/>
                  <a:gd name="T2" fmla="*/ 496 w 512"/>
                  <a:gd name="T3" fmla="*/ 242 h 512"/>
                  <a:gd name="T4" fmla="*/ 450 w 512"/>
                  <a:gd name="T5" fmla="*/ 283 h 512"/>
                  <a:gd name="T6" fmla="*/ 410 w 512"/>
                  <a:gd name="T7" fmla="*/ 355 h 512"/>
                  <a:gd name="T8" fmla="*/ 438 w 512"/>
                  <a:gd name="T9" fmla="*/ 400 h 512"/>
                  <a:gd name="T10" fmla="*/ 416 w 512"/>
                  <a:gd name="T11" fmla="*/ 436 h 512"/>
                  <a:gd name="T12" fmla="*/ 375 w 512"/>
                  <a:gd name="T13" fmla="*/ 412 h 512"/>
                  <a:gd name="T14" fmla="*/ 295 w 512"/>
                  <a:gd name="T15" fmla="*/ 435 h 512"/>
                  <a:gd name="T16" fmla="*/ 283 w 512"/>
                  <a:gd name="T17" fmla="*/ 487 h 512"/>
                  <a:gd name="T18" fmla="*/ 229 w 512"/>
                  <a:gd name="T19" fmla="*/ 487 h 512"/>
                  <a:gd name="T20" fmla="*/ 217 w 512"/>
                  <a:gd name="T21" fmla="*/ 435 h 512"/>
                  <a:gd name="T22" fmla="*/ 137 w 512"/>
                  <a:gd name="T23" fmla="*/ 412 h 512"/>
                  <a:gd name="T24" fmla="*/ 96 w 512"/>
                  <a:gd name="T25" fmla="*/ 436 h 512"/>
                  <a:gd name="T26" fmla="*/ 74 w 512"/>
                  <a:gd name="T27" fmla="*/ 400 h 512"/>
                  <a:gd name="T28" fmla="*/ 102 w 512"/>
                  <a:gd name="T29" fmla="*/ 355 h 512"/>
                  <a:gd name="T30" fmla="*/ 62 w 512"/>
                  <a:gd name="T31" fmla="*/ 283 h 512"/>
                  <a:gd name="T32" fmla="*/ 16 w 512"/>
                  <a:gd name="T33" fmla="*/ 242 h 512"/>
                  <a:gd name="T34" fmla="*/ 74 w 512"/>
                  <a:gd name="T35" fmla="*/ 229 h 512"/>
                  <a:gd name="T36" fmla="*/ 109 w 512"/>
                  <a:gd name="T37" fmla="*/ 146 h 512"/>
                  <a:gd name="T38" fmla="*/ 72 w 512"/>
                  <a:gd name="T39" fmla="*/ 106 h 512"/>
                  <a:gd name="T40" fmla="*/ 106 w 512"/>
                  <a:gd name="T41" fmla="*/ 72 h 512"/>
                  <a:gd name="T42" fmla="*/ 146 w 512"/>
                  <a:gd name="T43" fmla="*/ 109 h 512"/>
                  <a:gd name="T44" fmla="*/ 229 w 512"/>
                  <a:gd name="T45" fmla="*/ 74 h 512"/>
                  <a:gd name="T46" fmla="*/ 242 w 512"/>
                  <a:gd name="T47" fmla="*/ 16 h 512"/>
                  <a:gd name="T48" fmla="*/ 283 w 512"/>
                  <a:gd name="T49" fmla="*/ 62 h 512"/>
                  <a:gd name="T50" fmla="*/ 355 w 512"/>
                  <a:gd name="T51" fmla="*/ 102 h 512"/>
                  <a:gd name="T52" fmla="*/ 400 w 512"/>
                  <a:gd name="T53" fmla="*/ 74 h 512"/>
                  <a:gd name="T54" fmla="*/ 436 w 512"/>
                  <a:gd name="T55" fmla="*/ 96 h 512"/>
                  <a:gd name="T56" fmla="*/ 418 w 512"/>
                  <a:gd name="T57" fmla="*/ 132 h 512"/>
                  <a:gd name="T58" fmla="*/ 427 w 512"/>
                  <a:gd name="T59" fmla="*/ 65 h 512"/>
                  <a:gd name="T60" fmla="*/ 363 w 512"/>
                  <a:gd name="T61" fmla="*/ 88 h 512"/>
                  <a:gd name="T62" fmla="*/ 270 w 512"/>
                  <a:gd name="T63" fmla="*/ 0 h 512"/>
                  <a:gd name="T64" fmla="*/ 213 w 512"/>
                  <a:gd name="T65" fmla="*/ 62 h 512"/>
                  <a:gd name="T66" fmla="*/ 106 w 512"/>
                  <a:gd name="T67" fmla="*/ 56 h 512"/>
                  <a:gd name="T68" fmla="*/ 63 w 512"/>
                  <a:gd name="T69" fmla="*/ 123 h 512"/>
                  <a:gd name="T70" fmla="*/ 25 w 512"/>
                  <a:gd name="T71" fmla="*/ 213 h 512"/>
                  <a:gd name="T72" fmla="*/ 25 w 512"/>
                  <a:gd name="T73" fmla="*/ 299 h 512"/>
                  <a:gd name="T74" fmla="*/ 63 w 512"/>
                  <a:gd name="T75" fmla="*/ 389 h 512"/>
                  <a:gd name="T76" fmla="*/ 106 w 512"/>
                  <a:gd name="T77" fmla="*/ 456 h 512"/>
                  <a:gd name="T78" fmla="*/ 213 w 512"/>
                  <a:gd name="T79" fmla="*/ 450 h 512"/>
                  <a:gd name="T80" fmla="*/ 270 w 512"/>
                  <a:gd name="T81" fmla="*/ 512 h 512"/>
                  <a:gd name="T82" fmla="*/ 363 w 512"/>
                  <a:gd name="T83" fmla="*/ 424 h 512"/>
                  <a:gd name="T84" fmla="*/ 427 w 512"/>
                  <a:gd name="T85" fmla="*/ 447 h 512"/>
                  <a:gd name="T86" fmla="*/ 424 w 512"/>
                  <a:gd name="T87" fmla="*/ 363 h 512"/>
                  <a:gd name="T88" fmla="*/ 512 w 512"/>
                  <a:gd name="T89" fmla="*/ 2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487" y="213"/>
                    </a:moveTo>
                    <a:cubicBezTo>
                      <a:pt x="464" y="213"/>
                      <a:pt x="464" y="213"/>
                      <a:pt x="464" y="213"/>
                    </a:cubicBezTo>
                    <a:cubicBezTo>
                      <a:pt x="457" y="218"/>
                      <a:pt x="449" y="224"/>
                      <a:pt x="441" y="229"/>
                    </a:cubicBezTo>
                    <a:cubicBezTo>
                      <a:pt x="450" y="229"/>
                      <a:pt x="450" y="229"/>
                      <a:pt x="450" y="229"/>
                    </a:cubicBezTo>
                    <a:cubicBezTo>
                      <a:pt x="487" y="229"/>
                      <a:pt x="487" y="229"/>
                      <a:pt x="487" y="229"/>
                    </a:cubicBezTo>
                    <a:cubicBezTo>
                      <a:pt x="492" y="229"/>
                      <a:pt x="496" y="235"/>
                      <a:pt x="496" y="242"/>
                    </a:cubicBezTo>
                    <a:cubicBezTo>
                      <a:pt x="496" y="270"/>
                      <a:pt x="496" y="270"/>
                      <a:pt x="496" y="270"/>
                    </a:cubicBezTo>
                    <a:cubicBezTo>
                      <a:pt x="496" y="277"/>
                      <a:pt x="492" y="283"/>
                      <a:pt x="487" y="283"/>
                    </a:cubicBezTo>
                    <a:cubicBezTo>
                      <a:pt x="450" y="283"/>
                      <a:pt x="450" y="283"/>
                      <a:pt x="450" y="283"/>
                    </a:cubicBezTo>
                    <a:cubicBezTo>
                      <a:pt x="438" y="283"/>
                      <a:pt x="438" y="283"/>
                      <a:pt x="438" y="283"/>
                    </a:cubicBezTo>
                    <a:cubicBezTo>
                      <a:pt x="435" y="295"/>
                      <a:pt x="435" y="295"/>
                      <a:pt x="435" y="295"/>
                    </a:cubicBezTo>
                    <a:cubicBezTo>
                      <a:pt x="430" y="316"/>
                      <a:pt x="422" y="336"/>
                      <a:pt x="410" y="355"/>
                    </a:cubicBezTo>
                    <a:cubicBezTo>
                      <a:pt x="403" y="366"/>
                      <a:pt x="403" y="366"/>
                      <a:pt x="403" y="366"/>
                    </a:cubicBezTo>
                    <a:cubicBezTo>
                      <a:pt x="412" y="375"/>
                      <a:pt x="412" y="375"/>
                      <a:pt x="412" y="375"/>
                    </a:cubicBezTo>
                    <a:cubicBezTo>
                      <a:pt x="438" y="400"/>
                      <a:pt x="438" y="400"/>
                      <a:pt x="438" y="400"/>
                    </a:cubicBezTo>
                    <a:cubicBezTo>
                      <a:pt x="440" y="402"/>
                      <a:pt x="440" y="405"/>
                      <a:pt x="440" y="407"/>
                    </a:cubicBezTo>
                    <a:cubicBezTo>
                      <a:pt x="440" y="410"/>
                      <a:pt x="438" y="413"/>
                      <a:pt x="436" y="416"/>
                    </a:cubicBezTo>
                    <a:cubicBezTo>
                      <a:pt x="416" y="436"/>
                      <a:pt x="416" y="436"/>
                      <a:pt x="416" y="436"/>
                    </a:cubicBezTo>
                    <a:cubicBezTo>
                      <a:pt x="413" y="439"/>
                      <a:pt x="409" y="440"/>
                      <a:pt x="406" y="440"/>
                    </a:cubicBezTo>
                    <a:cubicBezTo>
                      <a:pt x="404" y="440"/>
                      <a:pt x="402" y="440"/>
                      <a:pt x="400" y="438"/>
                    </a:cubicBezTo>
                    <a:cubicBezTo>
                      <a:pt x="375" y="412"/>
                      <a:pt x="375" y="412"/>
                      <a:pt x="375" y="412"/>
                    </a:cubicBezTo>
                    <a:cubicBezTo>
                      <a:pt x="366" y="403"/>
                      <a:pt x="366" y="403"/>
                      <a:pt x="366" y="403"/>
                    </a:cubicBezTo>
                    <a:cubicBezTo>
                      <a:pt x="355" y="410"/>
                      <a:pt x="355" y="410"/>
                      <a:pt x="355" y="410"/>
                    </a:cubicBezTo>
                    <a:cubicBezTo>
                      <a:pt x="336" y="422"/>
                      <a:pt x="316" y="430"/>
                      <a:pt x="295" y="435"/>
                    </a:cubicBezTo>
                    <a:cubicBezTo>
                      <a:pt x="283" y="438"/>
                      <a:pt x="283" y="438"/>
                      <a:pt x="283" y="438"/>
                    </a:cubicBezTo>
                    <a:cubicBezTo>
                      <a:pt x="283" y="450"/>
                      <a:pt x="283" y="450"/>
                      <a:pt x="283" y="450"/>
                    </a:cubicBezTo>
                    <a:cubicBezTo>
                      <a:pt x="283" y="487"/>
                      <a:pt x="283" y="487"/>
                      <a:pt x="283" y="487"/>
                    </a:cubicBezTo>
                    <a:cubicBezTo>
                      <a:pt x="283" y="492"/>
                      <a:pt x="277" y="496"/>
                      <a:pt x="270" y="496"/>
                    </a:cubicBezTo>
                    <a:cubicBezTo>
                      <a:pt x="242" y="496"/>
                      <a:pt x="242" y="496"/>
                      <a:pt x="242" y="496"/>
                    </a:cubicBezTo>
                    <a:cubicBezTo>
                      <a:pt x="235" y="496"/>
                      <a:pt x="229" y="492"/>
                      <a:pt x="229" y="487"/>
                    </a:cubicBezTo>
                    <a:cubicBezTo>
                      <a:pt x="229" y="450"/>
                      <a:pt x="229" y="450"/>
                      <a:pt x="229" y="450"/>
                    </a:cubicBezTo>
                    <a:cubicBezTo>
                      <a:pt x="229" y="438"/>
                      <a:pt x="229" y="438"/>
                      <a:pt x="229" y="438"/>
                    </a:cubicBezTo>
                    <a:cubicBezTo>
                      <a:pt x="217" y="435"/>
                      <a:pt x="217" y="435"/>
                      <a:pt x="217" y="435"/>
                    </a:cubicBezTo>
                    <a:cubicBezTo>
                      <a:pt x="196" y="430"/>
                      <a:pt x="176" y="422"/>
                      <a:pt x="157" y="410"/>
                    </a:cubicBezTo>
                    <a:cubicBezTo>
                      <a:pt x="146" y="403"/>
                      <a:pt x="146" y="403"/>
                      <a:pt x="146" y="403"/>
                    </a:cubicBezTo>
                    <a:cubicBezTo>
                      <a:pt x="137" y="412"/>
                      <a:pt x="137" y="412"/>
                      <a:pt x="137" y="412"/>
                    </a:cubicBezTo>
                    <a:cubicBezTo>
                      <a:pt x="112" y="438"/>
                      <a:pt x="112" y="438"/>
                      <a:pt x="112" y="438"/>
                    </a:cubicBezTo>
                    <a:cubicBezTo>
                      <a:pt x="110" y="440"/>
                      <a:pt x="108" y="440"/>
                      <a:pt x="106" y="440"/>
                    </a:cubicBezTo>
                    <a:cubicBezTo>
                      <a:pt x="103" y="440"/>
                      <a:pt x="99" y="439"/>
                      <a:pt x="96" y="436"/>
                    </a:cubicBezTo>
                    <a:cubicBezTo>
                      <a:pt x="76" y="416"/>
                      <a:pt x="76" y="416"/>
                      <a:pt x="76" y="416"/>
                    </a:cubicBezTo>
                    <a:cubicBezTo>
                      <a:pt x="74" y="413"/>
                      <a:pt x="72" y="410"/>
                      <a:pt x="72" y="407"/>
                    </a:cubicBezTo>
                    <a:cubicBezTo>
                      <a:pt x="72" y="405"/>
                      <a:pt x="72" y="402"/>
                      <a:pt x="74" y="400"/>
                    </a:cubicBezTo>
                    <a:cubicBezTo>
                      <a:pt x="100" y="375"/>
                      <a:pt x="100" y="375"/>
                      <a:pt x="100" y="375"/>
                    </a:cubicBezTo>
                    <a:cubicBezTo>
                      <a:pt x="109" y="366"/>
                      <a:pt x="109" y="366"/>
                      <a:pt x="109" y="366"/>
                    </a:cubicBezTo>
                    <a:cubicBezTo>
                      <a:pt x="102" y="355"/>
                      <a:pt x="102" y="355"/>
                      <a:pt x="102" y="355"/>
                    </a:cubicBezTo>
                    <a:cubicBezTo>
                      <a:pt x="90" y="336"/>
                      <a:pt x="82" y="316"/>
                      <a:pt x="77" y="295"/>
                    </a:cubicBezTo>
                    <a:cubicBezTo>
                      <a:pt x="74" y="283"/>
                      <a:pt x="74" y="283"/>
                      <a:pt x="74" y="283"/>
                    </a:cubicBezTo>
                    <a:cubicBezTo>
                      <a:pt x="62" y="283"/>
                      <a:pt x="62" y="283"/>
                      <a:pt x="62" y="283"/>
                    </a:cubicBezTo>
                    <a:cubicBezTo>
                      <a:pt x="25" y="283"/>
                      <a:pt x="25" y="283"/>
                      <a:pt x="25" y="283"/>
                    </a:cubicBezTo>
                    <a:cubicBezTo>
                      <a:pt x="20" y="283"/>
                      <a:pt x="16" y="277"/>
                      <a:pt x="16" y="270"/>
                    </a:cubicBezTo>
                    <a:cubicBezTo>
                      <a:pt x="16" y="242"/>
                      <a:pt x="16" y="242"/>
                      <a:pt x="16" y="242"/>
                    </a:cubicBezTo>
                    <a:cubicBezTo>
                      <a:pt x="16" y="235"/>
                      <a:pt x="20" y="229"/>
                      <a:pt x="25" y="229"/>
                    </a:cubicBezTo>
                    <a:cubicBezTo>
                      <a:pt x="62" y="229"/>
                      <a:pt x="62" y="229"/>
                      <a:pt x="62" y="229"/>
                    </a:cubicBezTo>
                    <a:cubicBezTo>
                      <a:pt x="74" y="229"/>
                      <a:pt x="74" y="229"/>
                      <a:pt x="74" y="229"/>
                    </a:cubicBezTo>
                    <a:cubicBezTo>
                      <a:pt x="77" y="217"/>
                      <a:pt x="77" y="217"/>
                      <a:pt x="77" y="217"/>
                    </a:cubicBezTo>
                    <a:cubicBezTo>
                      <a:pt x="82" y="196"/>
                      <a:pt x="90" y="176"/>
                      <a:pt x="102" y="157"/>
                    </a:cubicBezTo>
                    <a:cubicBezTo>
                      <a:pt x="109" y="146"/>
                      <a:pt x="109" y="146"/>
                      <a:pt x="109" y="146"/>
                    </a:cubicBezTo>
                    <a:cubicBezTo>
                      <a:pt x="100" y="137"/>
                      <a:pt x="100" y="137"/>
                      <a:pt x="100" y="137"/>
                    </a:cubicBezTo>
                    <a:cubicBezTo>
                      <a:pt x="74" y="112"/>
                      <a:pt x="74" y="112"/>
                      <a:pt x="74" y="112"/>
                    </a:cubicBezTo>
                    <a:cubicBezTo>
                      <a:pt x="72" y="110"/>
                      <a:pt x="72" y="108"/>
                      <a:pt x="72" y="106"/>
                    </a:cubicBezTo>
                    <a:cubicBezTo>
                      <a:pt x="72" y="103"/>
                      <a:pt x="73" y="99"/>
                      <a:pt x="76" y="96"/>
                    </a:cubicBezTo>
                    <a:cubicBezTo>
                      <a:pt x="96" y="76"/>
                      <a:pt x="96" y="76"/>
                      <a:pt x="96" y="76"/>
                    </a:cubicBezTo>
                    <a:cubicBezTo>
                      <a:pt x="99" y="73"/>
                      <a:pt x="103" y="72"/>
                      <a:pt x="106" y="72"/>
                    </a:cubicBezTo>
                    <a:cubicBezTo>
                      <a:pt x="108" y="72"/>
                      <a:pt x="110" y="72"/>
                      <a:pt x="112" y="74"/>
                    </a:cubicBezTo>
                    <a:cubicBezTo>
                      <a:pt x="137" y="100"/>
                      <a:pt x="137" y="100"/>
                      <a:pt x="137" y="100"/>
                    </a:cubicBezTo>
                    <a:cubicBezTo>
                      <a:pt x="146" y="109"/>
                      <a:pt x="146" y="109"/>
                      <a:pt x="146" y="109"/>
                    </a:cubicBezTo>
                    <a:cubicBezTo>
                      <a:pt x="157" y="102"/>
                      <a:pt x="157" y="102"/>
                      <a:pt x="157" y="102"/>
                    </a:cubicBezTo>
                    <a:cubicBezTo>
                      <a:pt x="176" y="90"/>
                      <a:pt x="196" y="82"/>
                      <a:pt x="217" y="77"/>
                    </a:cubicBezTo>
                    <a:cubicBezTo>
                      <a:pt x="229" y="74"/>
                      <a:pt x="229" y="74"/>
                      <a:pt x="229" y="74"/>
                    </a:cubicBezTo>
                    <a:cubicBezTo>
                      <a:pt x="229" y="62"/>
                      <a:pt x="229" y="62"/>
                      <a:pt x="229" y="62"/>
                    </a:cubicBezTo>
                    <a:cubicBezTo>
                      <a:pt x="229" y="25"/>
                      <a:pt x="229" y="25"/>
                      <a:pt x="229" y="25"/>
                    </a:cubicBezTo>
                    <a:cubicBezTo>
                      <a:pt x="229" y="20"/>
                      <a:pt x="235" y="16"/>
                      <a:pt x="242" y="16"/>
                    </a:cubicBezTo>
                    <a:cubicBezTo>
                      <a:pt x="270" y="16"/>
                      <a:pt x="270" y="16"/>
                      <a:pt x="270" y="16"/>
                    </a:cubicBezTo>
                    <a:cubicBezTo>
                      <a:pt x="277" y="16"/>
                      <a:pt x="283" y="20"/>
                      <a:pt x="283" y="25"/>
                    </a:cubicBezTo>
                    <a:cubicBezTo>
                      <a:pt x="283" y="62"/>
                      <a:pt x="283" y="62"/>
                      <a:pt x="283" y="62"/>
                    </a:cubicBezTo>
                    <a:cubicBezTo>
                      <a:pt x="283" y="74"/>
                      <a:pt x="283" y="74"/>
                      <a:pt x="283" y="74"/>
                    </a:cubicBezTo>
                    <a:cubicBezTo>
                      <a:pt x="295" y="77"/>
                      <a:pt x="295" y="77"/>
                      <a:pt x="295" y="77"/>
                    </a:cubicBezTo>
                    <a:cubicBezTo>
                      <a:pt x="316" y="82"/>
                      <a:pt x="336" y="90"/>
                      <a:pt x="355" y="102"/>
                    </a:cubicBezTo>
                    <a:cubicBezTo>
                      <a:pt x="366" y="109"/>
                      <a:pt x="366" y="109"/>
                      <a:pt x="366" y="109"/>
                    </a:cubicBezTo>
                    <a:cubicBezTo>
                      <a:pt x="375" y="100"/>
                      <a:pt x="375" y="100"/>
                      <a:pt x="375" y="100"/>
                    </a:cubicBezTo>
                    <a:cubicBezTo>
                      <a:pt x="400" y="74"/>
                      <a:pt x="400" y="74"/>
                      <a:pt x="400" y="74"/>
                    </a:cubicBezTo>
                    <a:cubicBezTo>
                      <a:pt x="402" y="72"/>
                      <a:pt x="404" y="72"/>
                      <a:pt x="406" y="72"/>
                    </a:cubicBezTo>
                    <a:cubicBezTo>
                      <a:pt x="409" y="72"/>
                      <a:pt x="413" y="73"/>
                      <a:pt x="416" y="76"/>
                    </a:cubicBezTo>
                    <a:cubicBezTo>
                      <a:pt x="436" y="96"/>
                      <a:pt x="436" y="96"/>
                      <a:pt x="436" y="96"/>
                    </a:cubicBezTo>
                    <a:cubicBezTo>
                      <a:pt x="438" y="99"/>
                      <a:pt x="440" y="102"/>
                      <a:pt x="440" y="105"/>
                    </a:cubicBezTo>
                    <a:cubicBezTo>
                      <a:pt x="440" y="107"/>
                      <a:pt x="440" y="110"/>
                      <a:pt x="438" y="112"/>
                    </a:cubicBezTo>
                    <a:cubicBezTo>
                      <a:pt x="418" y="132"/>
                      <a:pt x="418" y="132"/>
                      <a:pt x="418" y="132"/>
                    </a:cubicBezTo>
                    <a:cubicBezTo>
                      <a:pt x="456" y="105"/>
                      <a:pt x="456" y="105"/>
                      <a:pt x="456" y="105"/>
                    </a:cubicBezTo>
                    <a:cubicBezTo>
                      <a:pt x="456" y="98"/>
                      <a:pt x="453" y="91"/>
                      <a:pt x="447" y="85"/>
                    </a:cubicBezTo>
                    <a:cubicBezTo>
                      <a:pt x="427" y="65"/>
                      <a:pt x="427" y="65"/>
                      <a:pt x="427" y="65"/>
                    </a:cubicBezTo>
                    <a:cubicBezTo>
                      <a:pt x="421" y="59"/>
                      <a:pt x="413" y="56"/>
                      <a:pt x="406" y="56"/>
                    </a:cubicBezTo>
                    <a:cubicBezTo>
                      <a:pt x="400" y="56"/>
                      <a:pt x="394" y="58"/>
                      <a:pt x="389" y="63"/>
                    </a:cubicBezTo>
                    <a:cubicBezTo>
                      <a:pt x="363" y="88"/>
                      <a:pt x="363" y="88"/>
                      <a:pt x="363" y="88"/>
                    </a:cubicBezTo>
                    <a:cubicBezTo>
                      <a:pt x="344" y="76"/>
                      <a:pt x="322" y="67"/>
                      <a:pt x="299" y="62"/>
                    </a:cubicBezTo>
                    <a:cubicBezTo>
                      <a:pt x="299" y="25"/>
                      <a:pt x="299" y="25"/>
                      <a:pt x="299" y="25"/>
                    </a:cubicBezTo>
                    <a:cubicBezTo>
                      <a:pt x="299" y="11"/>
                      <a:pt x="286" y="0"/>
                      <a:pt x="270" y="0"/>
                    </a:cubicBezTo>
                    <a:cubicBezTo>
                      <a:pt x="242" y="0"/>
                      <a:pt x="242" y="0"/>
                      <a:pt x="242" y="0"/>
                    </a:cubicBezTo>
                    <a:cubicBezTo>
                      <a:pt x="226" y="0"/>
                      <a:pt x="213" y="11"/>
                      <a:pt x="213" y="25"/>
                    </a:cubicBezTo>
                    <a:cubicBezTo>
                      <a:pt x="213" y="62"/>
                      <a:pt x="213" y="62"/>
                      <a:pt x="213" y="62"/>
                    </a:cubicBezTo>
                    <a:cubicBezTo>
                      <a:pt x="190" y="67"/>
                      <a:pt x="168" y="76"/>
                      <a:pt x="149" y="88"/>
                    </a:cubicBezTo>
                    <a:cubicBezTo>
                      <a:pt x="123" y="63"/>
                      <a:pt x="123" y="63"/>
                      <a:pt x="123" y="63"/>
                    </a:cubicBezTo>
                    <a:cubicBezTo>
                      <a:pt x="118" y="58"/>
                      <a:pt x="112" y="56"/>
                      <a:pt x="106" y="56"/>
                    </a:cubicBezTo>
                    <a:cubicBezTo>
                      <a:pt x="99" y="56"/>
                      <a:pt x="91" y="59"/>
                      <a:pt x="85" y="65"/>
                    </a:cubicBezTo>
                    <a:cubicBezTo>
                      <a:pt x="65" y="85"/>
                      <a:pt x="65" y="85"/>
                      <a:pt x="65" y="85"/>
                    </a:cubicBezTo>
                    <a:cubicBezTo>
                      <a:pt x="54" y="96"/>
                      <a:pt x="53" y="113"/>
                      <a:pt x="63" y="123"/>
                    </a:cubicBezTo>
                    <a:cubicBezTo>
                      <a:pt x="88" y="149"/>
                      <a:pt x="88" y="149"/>
                      <a:pt x="88" y="149"/>
                    </a:cubicBezTo>
                    <a:cubicBezTo>
                      <a:pt x="76" y="168"/>
                      <a:pt x="67" y="190"/>
                      <a:pt x="62" y="213"/>
                    </a:cubicBezTo>
                    <a:cubicBezTo>
                      <a:pt x="25" y="213"/>
                      <a:pt x="25" y="213"/>
                      <a:pt x="25" y="213"/>
                    </a:cubicBezTo>
                    <a:cubicBezTo>
                      <a:pt x="11" y="213"/>
                      <a:pt x="0" y="226"/>
                      <a:pt x="0" y="242"/>
                    </a:cubicBezTo>
                    <a:cubicBezTo>
                      <a:pt x="0" y="270"/>
                      <a:pt x="0" y="270"/>
                      <a:pt x="0" y="270"/>
                    </a:cubicBezTo>
                    <a:cubicBezTo>
                      <a:pt x="0" y="286"/>
                      <a:pt x="11" y="299"/>
                      <a:pt x="25" y="299"/>
                    </a:cubicBezTo>
                    <a:cubicBezTo>
                      <a:pt x="62" y="299"/>
                      <a:pt x="62" y="299"/>
                      <a:pt x="62" y="299"/>
                    </a:cubicBezTo>
                    <a:cubicBezTo>
                      <a:pt x="67" y="322"/>
                      <a:pt x="76" y="344"/>
                      <a:pt x="88" y="363"/>
                    </a:cubicBezTo>
                    <a:cubicBezTo>
                      <a:pt x="63" y="389"/>
                      <a:pt x="63" y="389"/>
                      <a:pt x="63" y="389"/>
                    </a:cubicBezTo>
                    <a:cubicBezTo>
                      <a:pt x="53" y="399"/>
                      <a:pt x="54" y="416"/>
                      <a:pt x="65" y="427"/>
                    </a:cubicBezTo>
                    <a:cubicBezTo>
                      <a:pt x="85" y="447"/>
                      <a:pt x="85" y="447"/>
                      <a:pt x="85" y="447"/>
                    </a:cubicBezTo>
                    <a:cubicBezTo>
                      <a:pt x="91" y="453"/>
                      <a:pt x="99" y="456"/>
                      <a:pt x="106" y="456"/>
                    </a:cubicBezTo>
                    <a:cubicBezTo>
                      <a:pt x="112" y="456"/>
                      <a:pt x="118" y="454"/>
                      <a:pt x="123" y="449"/>
                    </a:cubicBezTo>
                    <a:cubicBezTo>
                      <a:pt x="149" y="424"/>
                      <a:pt x="149" y="424"/>
                      <a:pt x="149" y="424"/>
                    </a:cubicBezTo>
                    <a:cubicBezTo>
                      <a:pt x="168" y="436"/>
                      <a:pt x="190" y="445"/>
                      <a:pt x="213" y="450"/>
                    </a:cubicBezTo>
                    <a:cubicBezTo>
                      <a:pt x="213" y="487"/>
                      <a:pt x="213" y="487"/>
                      <a:pt x="213" y="487"/>
                    </a:cubicBezTo>
                    <a:cubicBezTo>
                      <a:pt x="213" y="501"/>
                      <a:pt x="226" y="512"/>
                      <a:pt x="242" y="512"/>
                    </a:cubicBezTo>
                    <a:cubicBezTo>
                      <a:pt x="270" y="512"/>
                      <a:pt x="270" y="512"/>
                      <a:pt x="270" y="512"/>
                    </a:cubicBezTo>
                    <a:cubicBezTo>
                      <a:pt x="286" y="512"/>
                      <a:pt x="299" y="501"/>
                      <a:pt x="299" y="487"/>
                    </a:cubicBezTo>
                    <a:cubicBezTo>
                      <a:pt x="299" y="450"/>
                      <a:pt x="299" y="450"/>
                      <a:pt x="299" y="450"/>
                    </a:cubicBezTo>
                    <a:cubicBezTo>
                      <a:pt x="322" y="445"/>
                      <a:pt x="344" y="436"/>
                      <a:pt x="363" y="424"/>
                    </a:cubicBezTo>
                    <a:cubicBezTo>
                      <a:pt x="389" y="449"/>
                      <a:pt x="389" y="449"/>
                      <a:pt x="389" y="449"/>
                    </a:cubicBezTo>
                    <a:cubicBezTo>
                      <a:pt x="394" y="454"/>
                      <a:pt x="400" y="456"/>
                      <a:pt x="406" y="456"/>
                    </a:cubicBezTo>
                    <a:cubicBezTo>
                      <a:pt x="413" y="456"/>
                      <a:pt x="421" y="453"/>
                      <a:pt x="427" y="447"/>
                    </a:cubicBezTo>
                    <a:cubicBezTo>
                      <a:pt x="447" y="427"/>
                      <a:pt x="447" y="427"/>
                      <a:pt x="447" y="427"/>
                    </a:cubicBezTo>
                    <a:cubicBezTo>
                      <a:pt x="458" y="416"/>
                      <a:pt x="459" y="399"/>
                      <a:pt x="449" y="389"/>
                    </a:cubicBezTo>
                    <a:cubicBezTo>
                      <a:pt x="424" y="363"/>
                      <a:pt x="424" y="363"/>
                      <a:pt x="424" y="363"/>
                    </a:cubicBezTo>
                    <a:cubicBezTo>
                      <a:pt x="436" y="344"/>
                      <a:pt x="445" y="322"/>
                      <a:pt x="450" y="299"/>
                    </a:cubicBezTo>
                    <a:cubicBezTo>
                      <a:pt x="487" y="299"/>
                      <a:pt x="487" y="299"/>
                      <a:pt x="487" y="299"/>
                    </a:cubicBezTo>
                    <a:cubicBezTo>
                      <a:pt x="501" y="299"/>
                      <a:pt x="512" y="286"/>
                      <a:pt x="512" y="270"/>
                    </a:cubicBezTo>
                    <a:cubicBezTo>
                      <a:pt x="512" y="242"/>
                      <a:pt x="512" y="242"/>
                      <a:pt x="512" y="242"/>
                    </a:cubicBezTo>
                    <a:cubicBezTo>
                      <a:pt x="512" y="226"/>
                      <a:pt x="501" y="213"/>
                      <a:pt x="487"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34">
                <a:extLst>
                  <a:ext uri="{FF2B5EF4-FFF2-40B4-BE49-F238E27FC236}">
                    <a16:creationId xmlns:a16="http://schemas.microsoft.com/office/drawing/2014/main" id="{28F128C1-E3E4-4782-8CE0-CB88EF63AA02}"/>
                  </a:ext>
                </a:extLst>
              </p:cNvPr>
              <p:cNvSpPr>
                <a:spLocks noEditPoints="1"/>
              </p:cNvSpPr>
              <p:nvPr/>
            </p:nvSpPr>
            <p:spPr bwMode="auto">
              <a:xfrm>
                <a:off x="14036676" y="3963988"/>
                <a:ext cx="598488" cy="396875"/>
              </a:xfrm>
              <a:custGeom>
                <a:avLst/>
                <a:gdLst>
                  <a:gd name="T0" fmla="*/ 88 w 326"/>
                  <a:gd name="T1" fmla="*/ 139 h 216"/>
                  <a:gd name="T2" fmla="*/ 88 w 326"/>
                  <a:gd name="T3" fmla="*/ 137 h 216"/>
                  <a:gd name="T4" fmla="*/ 56 w 326"/>
                  <a:gd name="T5" fmla="*/ 95 h 216"/>
                  <a:gd name="T6" fmla="*/ 39 w 326"/>
                  <a:gd name="T7" fmla="*/ 86 h 216"/>
                  <a:gd name="T8" fmla="*/ 26 w 326"/>
                  <a:gd name="T9" fmla="*/ 90 h 216"/>
                  <a:gd name="T10" fmla="*/ 12 w 326"/>
                  <a:gd name="T11" fmla="*/ 100 h 216"/>
                  <a:gd name="T12" fmla="*/ 7 w 326"/>
                  <a:gd name="T13" fmla="*/ 130 h 216"/>
                  <a:gd name="T14" fmla="*/ 63 w 326"/>
                  <a:gd name="T15" fmla="*/ 208 h 216"/>
                  <a:gd name="T16" fmla="*/ 79 w 326"/>
                  <a:gd name="T17" fmla="*/ 216 h 216"/>
                  <a:gd name="T18" fmla="*/ 79 w 326"/>
                  <a:gd name="T19" fmla="*/ 216 h 216"/>
                  <a:gd name="T20" fmla="*/ 90 w 326"/>
                  <a:gd name="T21" fmla="*/ 212 h 216"/>
                  <a:gd name="T22" fmla="*/ 314 w 326"/>
                  <a:gd name="T23" fmla="*/ 54 h 216"/>
                  <a:gd name="T24" fmla="*/ 319 w 326"/>
                  <a:gd name="T25" fmla="*/ 23 h 216"/>
                  <a:gd name="T26" fmla="*/ 309 w 326"/>
                  <a:gd name="T27" fmla="*/ 9 h 216"/>
                  <a:gd name="T28" fmla="*/ 291 w 326"/>
                  <a:gd name="T29" fmla="*/ 0 h 216"/>
                  <a:gd name="T30" fmla="*/ 279 w 326"/>
                  <a:gd name="T31" fmla="*/ 4 h 216"/>
                  <a:gd name="T32" fmla="*/ 93 w 326"/>
                  <a:gd name="T33" fmla="*/ 135 h 216"/>
                  <a:gd name="T34" fmla="*/ 88 w 326"/>
                  <a:gd name="T35" fmla="*/ 139 h 216"/>
                  <a:gd name="T36" fmla="*/ 288 w 326"/>
                  <a:gd name="T37" fmla="*/ 17 h 216"/>
                  <a:gd name="T38" fmla="*/ 296 w 326"/>
                  <a:gd name="T39" fmla="*/ 18 h 216"/>
                  <a:gd name="T40" fmla="*/ 306 w 326"/>
                  <a:gd name="T41" fmla="*/ 33 h 216"/>
                  <a:gd name="T42" fmla="*/ 305 w 326"/>
                  <a:gd name="T43" fmla="*/ 41 h 216"/>
                  <a:gd name="T44" fmla="*/ 81 w 326"/>
                  <a:gd name="T45" fmla="*/ 199 h 216"/>
                  <a:gd name="T46" fmla="*/ 79 w 326"/>
                  <a:gd name="T47" fmla="*/ 200 h 216"/>
                  <a:gd name="T48" fmla="*/ 76 w 326"/>
                  <a:gd name="T49" fmla="*/ 199 h 216"/>
                  <a:gd name="T50" fmla="*/ 20 w 326"/>
                  <a:gd name="T51" fmla="*/ 121 h 216"/>
                  <a:gd name="T52" fmla="*/ 21 w 326"/>
                  <a:gd name="T53" fmla="*/ 113 h 216"/>
                  <a:gd name="T54" fmla="*/ 35 w 326"/>
                  <a:gd name="T55" fmla="*/ 103 h 216"/>
                  <a:gd name="T56" fmla="*/ 39 w 326"/>
                  <a:gd name="T57" fmla="*/ 102 h 216"/>
                  <a:gd name="T58" fmla="*/ 43 w 326"/>
                  <a:gd name="T59" fmla="*/ 104 h 216"/>
                  <a:gd name="T60" fmla="*/ 74 w 326"/>
                  <a:gd name="T61" fmla="*/ 146 h 216"/>
                  <a:gd name="T62" fmla="*/ 81 w 326"/>
                  <a:gd name="T63" fmla="*/ 154 h 216"/>
                  <a:gd name="T64" fmla="*/ 87 w 326"/>
                  <a:gd name="T65" fmla="*/ 156 h 216"/>
                  <a:gd name="T66" fmla="*/ 103 w 326"/>
                  <a:gd name="T67" fmla="*/ 148 h 216"/>
                  <a:gd name="T68" fmla="*/ 288 w 326"/>
                  <a:gd name="T69" fmla="*/ 1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216">
                    <a:moveTo>
                      <a:pt x="88" y="139"/>
                    </a:moveTo>
                    <a:cubicBezTo>
                      <a:pt x="88" y="138"/>
                      <a:pt x="88" y="138"/>
                      <a:pt x="88" y="137"/>
                    </a:cubicBezTo>
                    <a:cubicBezTo>
                      <a:pt x="56" y="95"/>
                      <a:pt x="56" y="95"/>
                      <a:pt x="56" y="95"/>
                    </a:cubicBezTo>
                    <a:cubicBezTo>
                      <a:pt x="52" y="89"/>
                      <a:pt x="46" y="86"/>
                      <a:pt x="39" y="86"/>
                    </a:cubicBezTo>
                    <a:cubicBezTo>
                      <a:pt x="34" y="86"/>
                      <a:pt x="30" y="87"/>
                      <a:pt x="26" y="90"/>
                    </a:cubicBezTo>
                    <a:cubicBezTo>
                      <a:pt x="12" y="100"/>
                      <a:pt x="12" y="100"/>
                      <a:pt x="12" y="100"/>
                    </a:cubicBezTo>
                    <a:cubicBezTo>
                      <a:pt x="2" y="107"/>
                      <a:pt x="0" y="121"/>
                      <a:pt x="7" y="130"/>
                    </a:cubicBezTo>
                    <a:cubicBezTo>
                      <a:pt x="8" y="131"/>
                      <a:pt x="46" y="184"/>
                      <a:pt x="63" y="208"/>
                    </a:cubicBezTo>
                    <a:cubicBezTo>
                      <a:pt x="67" y="213"/>
                      <a:pt x="73" y="216"/>
                      <a:pt x="79" y="216"/>
                    </a:cubicBezTo>
                    <a:cubicBezTo>
                      <a:pt x="79" y="216"/>
                      <a:pt x="79" y="216"/>
                      <a:pt x="79" y="216"/>
                    </a:cubicBezTo>
                    <a:cubicBezTo>
                      <a:pt x="83" y="216"/>
                      <a:pt x="87" y="215"/>
                      <a:pt x="90" y="212"/>
                    </a:cubicBezTo>
                    <a:cubicBezTo>
                      <a:pt x="134" y="181"/>
                      <a:pt x="314" y="54"/>
                      <a:pt x="314" y="54"/>
                    </a:cubicBezTo>
                    <a:cubicBezTo>
                      <a:pt x="324" y="47"/>
                      <a:pt x="326" y="33"/>
                      <a:pt x="319" y="23"/>
                    </a:cubicBezTo>
                    <a:cubicBezTo>
                      <a:pt x="309" y="9"/>
                      <a:pt x="309" y="9"/>
                      <a:pt x="309" y="9"/>
                    </a:cubicBezTo>
                    <a:cubicBezTo>
                      <a:pt x="305" y="3"/>
                      <a:pt x="298" y="0"/>
                      <a:pt x="291" y="0"/>
                    </a:cubicBezTo>
                    <a:cubicBezTo>
                      <a:pt x="287" y="0"/>
                      <a:pt x="282" y="1"/>
                      <a:pt x="279" y="4"/>
                    </a:cubicBezTo>
                    <a:cubicBezTo>
                      <a:pt x="93" y="135"/>
                      <a:pt x="93" y="135"/>
                      <a:pt x="93" y="135"/>
                    </a:cubicBezTo>
                    <a:cubicBezTo>
                      <a:pt x="92" y="136"/>
                      <a:pt x="90" y="138"/>
                      <a:pt x="88" y="139"/>
                    </a:cubicBezTo>
                    <a:close/>
                    <a:moveTo>
                      <a:pt x="288" y="17"/>
                    </a:moveTo>
                    <a:cubicBezTo>
                      <a:pt x="291" y="15"/>
                      <a:pt x="294" y="16"/>
                      <a:pt x="296" y="18"/>
                    </a:cubicBezTo>
                    <a:cubicBezTo>
                      <a:pt x="306" y="33"/>
                      <a:pt x="306" y="33"/>
                      <a:pt x="306" y="33"/>
                    </a:cubicBezTo>
                    <a:cubicBezTo>
                      <a:pt x="308" y="35"/>
                      <a:pt x="307" y="39"/>
                      <a:pt x="305" y="41"/>
                    </a:cubicBezTo>
                    <a:cubicBezTo>
                      <a:pt x="305" y="41"/>
                      <a:pt x="125" y="168"/>
                      <a:pt x="81" y="199"/>
                    </a:cubicBezTo>
                    <a:cubicBezTo>
                      <a:pt x="80" y="200"/>
                      <a:pt x="80" y="200"/>
                      <a:pt x="79" y="200"/>
                    </a:cubicBezTo>
                    <a:cubicBezTo>
                      <a:pt x="78" y="200"/>
                      <a:pt x="77" y="199"/>
                      <a:pt x="76" y="199"/>
                    </a:cubicBezTo>
                    <a:cubicBezTo>
                      <a:pt x="59" y="175"/>
                      <a:pt x="20" y="122"/>
                      <a:pt x="20" y="121"/>
                    </a:cubicBezTo>
                    <a:cubicBezTo>
                      <a:pt x="18" y="118"/>
                      <a:pt x="19" y="115"/>
                      <a:pt x="21" y="113"/>
                    </a:cubicBezTo>
                    <a:cubicBezTo>
                      <a:pt x="35" y="103"/>
                      <a:pt x="35" y="103"/>
                      <a:pt x="35" y="103"/>
                    </a:cubicBezTo>
                    <a:cubicBezTo>
                      <a:pt x="36" y="102"/>
                      <a:pt x="37" y="102"/>
                      <a:pt x="39" y="102"/>
                    </a:cubicBezTo>
                    <a:cubicBezTo>
                      <a:pt x="40" y="102"/>
                      <a:pt x="42" y="102"/>
                      <a:pt x="43" y="104"/>
                    </a:cubicBezTo>
                    <a:cubicBezTo>
                      <a:pt x="74" y="146"/>
                      <a:pt x="74" y="146"/>
                      <a:pt x="74" y="146"/>
                    </a:cubicBezTo>
                    <a:cubicBezTo>
                      <a:pt x="76" y="148"/>
                      <a:pt x="78" y="152"/>
                      <a:pt x="81" y="154"/>
                    </a:cubicBezTo>
                    <a:cubicBezTo>
                      <a:pt x="82" y="155"/>
                      <a:pt x="84" y="156"/>
                      <a:pt x="87" y="156"/>
                    </a:cubicBezTo>
                    <a:cubicBezTo>
                      <a:pt x="92" y="156"/>
                      <a:pt x="99" y="151"/>
                      <a:pt x="103" y="148"/>
                    </a:cubicBezTo>
                    <a:lnTo>
                      <a:pt x="288"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C97FD433-F8C2-4A27-B8E8-36F826899698}"/>
              </a:ext>
            </a:extLst>
          </p:cNvPr>
          <p:cNvGrpSpPr/>
          <p:nvPr/>
        </p:nvGrpSpPr>
        <p:grpSpPr>
          <a:xfrm>
            <a:off x="458128" y="4526532"/>
            <a:ext cx="647132" cy="647130"/>
            <a:chOff x="-1335929" y="979949"/>
            <a:chExt cx="647132" cy="647130"/>
          </a:xfrm>
        </p:grpSpPr>
        <p:sp>
          <p:nvSpPr>
            <p:cNvPr id="60" name="Oval 59">
              <a:extLst>
                <a:ext uri="{FF2B5EF4-FFF2-40B4-BE49-F238E27FC236}">
                  <a16:creationId xmlns:a16="http://schemas.microsoft.com/office/drawing/2014/main" id="{E4836B10-3C7D-4157-82D1-844E7DE6E0DE}"/>
                </a:ext>
              </a:extLst>
            </p:cNvPr>
            <p:cNvSpPr/>
            <p:nvPr/>
          </p:nvSpPr>
          <p:spPr bwMode="auto">
            <a:xfrm>
              <a:off x="-1335929" y="979949"/>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7DAE6944-163E-4A79-8A34-300614F00E4B}"/>
                </a:ext>
              </a:extLst>
            </p:cNvPr>
            <p:cNvGrpSpPr/>
            <p:nvPr/>
          </p:nvGrpSpPr>
          <p:grpSpPr>
            <a:xfrm>
              <a:off x="-1159434" y="1113805"/>
              <a:ext cx="294176" cy="379411"/>
              <a:chOff x="13893800" y="1820863"/>
              <a:chExt cx="898525" cy="1158875"/>
            </a:xfrm>
            <a:solidFill>
              <a:schemeClr val="accent1"/>
            </a:solidFill>
          </p:grpSpPr>
          <p:sp>
            <p:nvSpPr>
              <p:cNvPr id="68" name="Freeform 5">
                <a:extLst>
                  <a:ext uri="{FF2B5EF4-FFF2-40B4-BE49-F238E27FC236}">
                    <a16:creationId xmlns:a16="http://schemas.microsoft.com/office/drawing/2014/main" id="{85975254-1E54-4C04-800B-E5528F7AE464}"/>
                  </a:ext>
                </a:extLst>
              </p:cNvPr>
              <p:cNvSpPr>
                <a:spLocks noEditPoints="1"/>
              </p:cNvSpPr>
              <p:nvPr/>
            </p:nvSpPr>
            <p:spPr bwMode="auto">
              <a:xfrm>
                <a:off x="14424025" y="2632076"/>
                <a:ext cx="236538" cy="246063"/>
              </a:xfrm>
              <a:custGeom>
                <a:avLst/>
                <a:gdLst>
                  <a:gd name="T0" fmla="*/ 1 w 65"/>
                  <a:gd name="T1" fmla="*/ 16 h 68"/>
                  <a:gd name="T2" fmla="*/ 10 w 65"/>
                  <a:gd name="T3" fmla="*/ 33 h 68"/>
                  <a:gd name="T4" fmla="*/ 0 w 65"/>
                  <a:gd name="T5" fmla="*/ 50 h 68"/>
                  <a:gd name="T6" fmla="*/ 1 w 65"/>
                  <a:gd name="T7" fmla="*/ 54 h 68"/>
                  <a:gd name="T8" fmla="*/ 4 w 65"/>
                  <a:gd name="T9" fmla="*/ 56 h 68"/>
                  <a:gd name="T10" fmla="*/ 23 w 65"/>
                  <a:gd name="T11" fmla="*/ 53 h 68"/>
                  <a:gd name="T12" fmla="*/ 36 w 65"/>
                  <a:gd name="T13" fmla="*/ 67 h 68"/>
                  <a:gd name="T14" fmla="*/ 39 w 65"/>
                  <a:gd name="T15" fmla="*/ 68 h 68"/>
                  <a:gd name="T16" fmla="*/ 40 w 65"/>
                  <a:gd name="T17" fmla="*/ 68 h 68"/>
                  <a:gd name="T18" fmla="*/ 43 w 65"/>
                  <a:gd name="T19" fmla="*/ 65 h 68"/>
                  <a:gd name="T20" fmla="*/ 46 w 65"/>
                  <a:gd name="T21" fmla="*/ 47 h 68"/>
                  <a:gd name="T22" fmla="*/ 63 w 65"/>
                  <a:gd name="T23" fmla="*/ 39 h 68"/>
                  <a:gd name="T24" fmla="*/ 65 w 65"/>
                  <a:gd name="T25" fmla="*/ 35 h 68"/>
                  <a:gd name="T26" fmla="*/ 63 w 65"/>
                  <a:gd name="T27" fmla="*/ 32 h 68"/>
                  <a:gd name="T28" fmla="*/ 47 w 65"/>
                  <a:gd name="T29" fmla="*/ 23 h 68"/>
                  <a:gd name="T30" fmla="*/ 45 w 65"/>
                  <a:gd name="T31" fmla="*/ 4 h 68"/>
                  <a:gd name="T32" fmla="*/ 42 w 65"/>
                  <a:gd name="T33" fmla="*/ 1 h 68"/>
                  <a:gd name="T34" fmla="*/ 38 w 65"/>
                  <a:gd name="T35" fmla="*/ 2 h 68"/>
                  <a:gd name="T36" fmla="*/ 24 w 65"/>
                  <a:gd name="T37" fmla="*/ 15 h 68"/>
                  <a:gd name="T38" fmla="*/ 6 w 65"/>
                  <a:gd name="T39" fmla="*/ 11 h 68"/>
                  <a:gd name="T40" fmla="*/ 2 w 65"/>
                  <a:gd name="T41" fmla="*/ 12 h 68"/>
                  <a:gd name="T42" fmla="*/ 1 w 65"/>
                  <a:gd name="T43" fmla="*/ 16 h 68"/>
                  <a:gd name="T44" fmla="*/ 18 w 65"/>
                  <a:gd name="T45" fmla="*/ 32 h 68"/>
                  <a:gd name="T46" fmla="*/ 12 w 65"/>
                  <a:gd name="T47" fmla="*/ 20 h 68"/>
                  <a:gd name="T48" fmla="*/ 25 w 65"/>
                  <a:gd name="T49" fmla="*/ 23 h 68"/>
                  <a:gd name="T50" fmla="*/ 28 w 65"/>
                  <a:gd name="T51" fmla="*/ 22 h 68"/>
                  <a:gd name="T52" fmla="*/ 38 w 65"/>
                  <a:gd name="T53" fmla="*/ 13 h 68"/>
                  <a:gd name="T54" fmla="*/ 39 w 65"/>
                  <a:gd name="T55" fmla="*/ 26 h 68"/>
                  <a:gd name="T56" fmla="*/ 41 w 65"/>
                  <a:gd name="T57" fmla="*/ 29 h 68"/>
                  <a:gd name="T58" fmla="*/ 52 w 65"/>
                  <a:gd name="T59" fmla="*/ 35 h 68"/>
                  <a:gd name="T60" fmla="*/ 41 w 65"/>
                  <a:gd name="T61" fmla="*/ 40 h 68"/>
                  <a:gd name="T62" fmla="*/ 38 w 65"/>
                  <a:gd name="T63" fmla="*/ 43 h 68"/>
                  <a:gd name="T64" fmla="*/ 36 w 65"/>
                  <a:gd name="T65" fmla="*/ 56 h 68"/>
                  <a:gd name="T66" fmla="*/ 28 w 65"/>
                  <a:gd name="T67" fmla="*/ 46 h 68"/>
                  <a:gd name="T68" fmla="*/ 25 w 65"/>
                  <a:gd name="T69" fmla="*/ 45 h 68"/>
                  <a:gd name="T70" fmla="*/ 24 w 65"/>
                  <a:gd name="T71" fmla="*/ 45 h 68"/>
                  <a:gd name="T72" fmla="*/ 11 w 65"/>
                  <a:gd name="T73" fmla="*/ 47 h 68"/>
                  <a:gd name="T74" fmla="*/ 18 w 65"/>
                  <a:gd name="T75" fmla="*/ 36 h 68"/>
                  <a:gd name="T76" fmla="*/ 18 w 65"/>
                  <a:gd name="T7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68">
                    <a:moveTo>
                      <a:pt x="1" y="16"/>
                    </a:moveTo>
                    <a:cubicBezTo>
                      <a:pt x="10" y="33"/>
                      <a:pt x="10" y="33"/>
                      <a:pt x="10" y="33"/>
                    </a:cubicBezTo>
                    <a:cubicBezTo>
                      <a:pt x="0" y="50"/>
                      <a:pt x="0" y="50"/>
                      <a:pt x="0" y="50"/>
                    </a:cubicBezTo>
                    <a:cubicBezTo>
                      <a:pt x="0" y="51"/>
                      <a:pt x="0" y="53"/>
                      <a:pt x="1" y="54"/>
                    </a:cubicBezTo>
                    <a:cubicBezTo>
                      <a:pt x="1" y="55"/>
                      <a:pt x="3" y="56"/>
                      <a:pt x="4" y="56"/>
                    </a:cubicBezTo>
                    <a:cubicBezTo>
                      <a:pt x="23" y="53"/>
                      <a:pt x="23" y="53"/>
                      <a:pt x="23" y="53"/>
                    </a:cubicBezTo>
                    <a:cubicBezTo>
                      <a:pt x="36" y="67"/>
                      <a:pt x="36" y="67"/>
                      <a:pt x="36" y="67"/>
                    </a:cubicBezTo>
                    <a:cubicBezTo>
                      <a:pt x="36" y="68"/>
                      <a:pt x="38" y="68"/>
                      <a:pt x="39" y="68"/>
                    </a:cubicBezTo>
                    <a:cubicBezTo>
                      <a:pt x="39" y="68"/>
                      <a:pt x="39" y="68"/>
                      <a:pt x="40" y="68"/>
                    </a:cubicBezTo>
                    <a:cubicBezTo>
                      <a:pt x="41" y="68"/>
                      <a:pt x="42" y="67"/>
                      <a:pt x="43" y="65"/>
                    </a:cubicBezTo>
                    <a:cubicBezTo>
                      <a:pt x="46" y="47"/>
                      <a:pt x="46" y="47"/>
                      <a:pt x="46" y="47"/>
                    </a:cubicBezTo>
                    <a:cubicBezTo>
                      <a:pt x="63" y="39"/>
                      <a:pt x="63" y="39"/>
                      <a:pt x="63" y="39"/>
                    </a:cubicBezTo>
                    <a:cubicBezTo>
                      <a:pt x="64" y="38"/>
                      <a:pt x="65" y="37"/>
                      <a:pt x="65" y="35"/>
                    </a:cubicBezTo>
                    <a:cubicBezTo>
                      <a:pt x="65" y="34"/>
                      <a:pt x="65" y="32"/>
                      <a:pt x="63" y="32"/>
                    </a:cubicBezTo>
                    <a:cubicBezTo>
                      <a:pt x="47" y="23"/>
                      <a:pt x="47" y="23"/>
                      <a:pt x="47" y="23"/>
                    </a:cubicBezTo>
                    <a:cubicBezTo>
                      <a:pt x="45" y="4"/>
                      <a:pt x="45" y="4"/>
                      <a:pt x="45" y="4"/>
                    </a:cubicBezTo>
                    <a:cubicBezTo>
                      <a:pt x="44" y="2"/>
                      <a:pt x="43" y="1"/>
                      <a:pt x="42" y="1"/>
                    </a:cubicBezTo>
                    <a:cubicBezTo>
                      <a:pt x="41" y="0"/>
                      <a:pt x="39" y="1"/>
                      <a:pt x="38" y="2"/>
                    </a:cubicBezTo>
                    <a:cubicBezTo>
                      <a:pt x="24" y="15"/>
                      <a:pt x="24" y="15"/>
                      <a:pt x="24" y="15"/>
                    </a:cubicBezTo>
                    <a:cubicBezTo>
                      <a:pt x="6" y="11"/>
                      <a:pt x="6" y="11"/>
                      <a:pt x="6" y="11"/>
                    </a:cubicBezTo>
                    <a:cubicBezTo>
                      <a:pt x="4" y="11"/>
                      <a:pt x="3" y="11"/>
                      <a:pt x="2" y="12"/>
                    </a:cubicBezTo>
                    <a:cubicBezTo>
                      <a:pt x="1" y="13"/>
                      <a:pt x="1" y="15"/>
                      <a:pt x="1" y="16"/>
                    </a:cubicBezTo>
                    <a:close/>
                    <a:moveTo>
                      <a:pt x="18" y="32"/>
                    </a:moveTo>
                    <a:cubicBezTo>
                      <a:pt x="12" y="20"/>
                      <a:pt x="12" y="20"/>
                      <a:pt x="12" y="20"/>
                    </a:cubicBezTo>
                    <a:cubicBezTo>
                      <a:pt x="25" y="23"/>
                      <a:pt x="25" y="23"/>
                      <a:pt x="25" y="23"/>
                    </a:cubicBezTo>
                    <a:cubicBezTo>
                      <a:pt x="26" y="23"/>
                      <a:pt x="27" y="23"/>
                      <a:pt x="28" y="22"/>
                    </a:cubicBezTo>
                    <a:cubicBezTo>
                      <a:pt x="38" y="13"/>
                      <a:pt x="38" y="13"/>
                      <a:pt x="38" y="13"/>
                    </a:cubicBezTo>
                    <a:cubicBezTo>
                      <a:pt x="39" y="26"/>
                      <a:pt x="39" y="26"/>
                      <a:pt x="39" y="26"/>
                    </a:cubicBezTo>
                    <a:cubicBezTo>
                      <a:pt x="39" y="27"/>
                      <a:pt x="40" y="28"/>
                      <a:pt x="41" y="29"/>
                    </a:cubicBezTo>
                    <a:cubicBezTo>
                      <a:pt x="52" y="35"/>
                      <a:pt x="52" y="35"/>
                      <a:pt x="52" y="35"/>
                    </a:cubicBezTo>
                    <a:cubicBezTo>
                      <a:pt x="41" y="40"/>
                      <a:pt x="41" y="40"/>
                      <a:pt x="41" y="40"/>
                    </a:cubicBezTo>
                    <a:cubicBezTo>
                      <a:pt x="40" y="41"/>
                      <a:pt x="39" y="42"/>
                      <a:pt x="38" y="43"/>
                    </a:cubicBezTo>
                    <a:cubicBezTo>
                      <a:pt x="36" y="56"/>
                      <a:pt x="36" y="56"/>
                      <a:pt x="36" y="56"/>
                    </a:cubicBezTo>
                    <a:cubicBezTo>
                      <a:pt x="28" y="46"/>
                      <a:pt x="28" y="46"/>
                      <a:pt x="28" y="46"/>
                    </a:cubicBezTo>
                    <a:cubicBezTo>
                      <a:pt x="27" y="45"/>
                      <a:pt x="26" y="45"/>
                      <a:pt x="25" y="45"/>
                    </a:cubicBezTo>
                    <a:cubicBezTo>
                      <a:pt x="24" y="45"/>
                      <a:pt x="24" y="45"/>
                      <a:pt x="24" y="45"/>
                    </a:cubicBezTo>
                    <a:cubicBezTo>
                      <a:pt x="11" y="47"/>
                      <a:pt x="11" y="47"/>
                      <a:pt x="11" y="47"/>
                    </a:cubicBezTo>
                    <a:cubicBezTo>
                      <a:pt x="18" y="36"/>
                      <a:pt x="18" y="36"/>
                      <a:pt x="18" y="36"/>
                    </a:cubicBezTo>
                    <a:cubicBezTo>
                      <a:pt x="18" y="34"/>
                      <a:pt x="18" y="33"/>
                      <a:pt x="1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FC557A73-975F-4A0C-B00B-F519BB7F7823}"/>
                  </a:ext>
                </a:extLst>
              </p:cNvPr>
              <p:cNvSpPr>
                <a:spLocks/>
              </p:cNvSpPr>
              <p:nvPr/>
            </p:nvSpPr>
            <p:spPr bwMode="auto">
              <a:xfrm>
                <a:off x="14038263" y="1968501"/>
                <a:ext cx="390525" cy="30163"/>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7">
                <a:extLst>
                  <a:ext uri="{FF2B5EF4-FFF2-40B4-BE49-F238E27FC236}">
                    <a16:creationId xmlns:a16="http://schemas.microsoft.com/office/drawing/2014/main" id="{D121F370-8F56-43A6-984B-6BB12FD19B54}"/>
                  </a:ext>
                </a:extLst>
              </p:cNvPr>
              <p:cNvSpPr>
                <a:spLocks/>
              </p:cNvSpPr>
              <p:nvPr/>
            </p:nvSpPr>
            <p:spPr bwMode="auto">
              <a:xfrm>
                <a:off x="14038263" y="20812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8">
                <a:extLst>
                  <a:ext uri="{FF2B5EF4-FFF2-40B4-BE49-F238E27FC236}">
                    <a16:creationId xmlns:a16="http://schemas.microsoft.com/office/drawing/2014/main" id="{B2D99747-A9BC-4333-96EB-609F40AD010A}"/>
                  </a:ext>
                </a:extLst>
              </p:cNvPr>
              <p:cNvSpPr>
                <a:spLocks noEditPoints="1"/>
              </p:cNvSpPr>
              <p:nvPr/>
            </p:nvSpPr>
            <p:spPr bwMode="auto">
              <a:xfrm>
                <a:off x="13893800" y="1820863"/>
                <a:ext cx="898525" cy="1158875"/>
              </a:xfrm>
              <a:custGeom>
                <a:avLst/>
                <a:gdLst>
                  <a:gd name="T0" fmla="*/ 243 w 247"/>
                  <a:gd name="T1" fmla="*/ 0 h 320"/>
                  <a:gd name="T2" fmla="*/ 4 w 247"/>
                  <a:gd name="T3" fmla="*/ 0 h 320"/>
                  <a:gd name="T4" fmla="*/ 0 w 247"/>
                  <a:gd name="T5" fmla="*/ 4 h 320"/>
                  <a:gd name="T6" fmla="*/ 0 w 247"/>
                  <a:gd name="T7" fmla="*/ 316 h 320"/>
                  <a:gd name="T8" fmla="*/ 4 w 247"/>
                  <a:gd name="T9" fmla="*/ 320 h 320"/>
                  <a:gd name="T10" fmla="*/ 243 w 247"/>
                  <a:gd name="T11" fmla="*/ 320 h 320"/>
                  <a:gd name="T12" fmla="*/ 247 w 247"/>
                  <a:gd name="T13" fmla="*/ 316 h 320"/>
                  <a:gd name="T14" fmla="*/ 247 w 247"/>
                  <a:gd name="T15" fmla="*/ 4 h 320"/>
                  <a:gd name="T16" fmla="*/ 243 w 247"/>
                  <a:gd name="T17" fmla="*/ 0 h 320"/>
                  <a:gd name="T18" fmla="*/ 8 w 247"/>
                  <a:gd name="T19" fmla="*/ 273 h 320"/>
                  <a:gd name="T20" fmla="*/ 47 w 247"/>
                  <a:gd name="T21" fmla="*/ 312 h 320"/>
                  <a:gd name="T22" fmla="*/ 8 w 247"/>
                  <a:gd name="T23" fmla="*/ 312 h 320"/>
                  <a:gd name="T24" fmla="*/ 8 w 247"/>
                  <a:gd name="T25" fmla="*/ 273 h 320"/>
                  <a:gd name="T26" fmla="*/ 51 w 247"/>
                  <a:gd name="T27" fmla="*/ 305 h 320"/>
                  <a:gd name="T28" fmla="*/ 15 w 247"/>
                  <a:gd name="T29" fmla="*/ 269 h 320"/>
                  <a:gd name="T30" fmla="*/ 51 w 247"/>
                  <a:gd name="T31" fmla="*/ 269 h 320"/>
                  <a:gd name="T32" fmla="*/ 51 w 247"/>
                  <a:gd name="T33" fmla="*/ 305 h 320"/>
                  <a:gd name="T34" fmla="*/ 239 w 247"/>
                  <a:gd name="T35" fmla="*/ 312 h 320"/>
                  <a:gd name="T36" fmla="*/ 59 w 247"/>
                  <a:gd name="T37" fmla="*/ 312 h 320"/>
                  <a:gd name="T38" fmla="*/ 59 w 247"/>
                  <a:gd name="T39" fmla="*/ 265 h 320"/>
                  <a:gd name="T40" fmla="*/ 55 w 247"/>
                  <a:gd name="T41" fmla="*/ 261 h 320"/>
                  <a:gd name="T42" fmla="*/ 8 w 247"/>
                  <a:gd name="T43" fmla="*/ 261 h 320"/>
                  <a:gd name="T44" fmla="*/ 8 w 247"/>
                  <a:gd name="T45" fmla="*/ 8 h 320"/>
                  <a:gd name="T46" fmla="*/ 239 w 247"/>
                  <a:gd name="T47" fmla="*/ 8 h 320"/>
                  <a:gd name="T48" fmla="*/ 239 w 247"/>
                  <a:gd name="T49" fmla="*/ 3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20">
                    <a:moveTo>
                      <a:pt x="243" y="0"/>
                    </a:moveTo>
                    <a:cubicBezTo>
                      <a:pt x="4" y="0"/>
                      <a:pt x="4" y="0"/>
                      <a:pt x="4" y="0"/>
                    </a:cubicBezTo>
                    <a:cubicBezTo>
                      <a:pt x="2" y="0"/>
                      <a:pt x="0" y="2"/>
                      <a:pt x="0" y="4"/>
                    </a:cubicBezTo>
                    <a:cubicBezTo>
                      <a:pt x="0" y="316"/>
                      <a:pt x="0" y="316"/>
                      <a:pt x="0" y="316"/>
                    </a:cubicBezTo>
                    <a:cubicBezTo>
                      <a:pt x="0" y="318"/>
                      <a:pt x="2" y="320"/>
                      <a:pt x="4" y="320"/>
                    </a:cubicBezTo>
                    <a:cubicBezTo>
                      <a:pt x="243" y="320"/>
                      <a:pt x="243" y="320"/>
                      <a:pt x="243" y="320"/>
                    </a:cubicBezTo>
                    <a:cubicBezTo>
                      <a:pt x="245" y="320"/>
                      <a:pt x="247" y="318"/>
                      <a:pt x="247" y="316"/>
                    </a:cubicBezTo>
                    <a:cubicBezTo>
                      <a:pt x="247" y="4"/>
                      <a:pt x="247" y="4"/>
                      <a:pt x="247" y="4"/>
                    </a:cubicBezTo>
                    <a:cubicBezTo>
                      <a:pt x="247" y="2"/>
                      <a:pt x="245" y="0"/>
                      <a:pt x="243" y="0"/>
                    </a:cubicBezTo>
                    <a:close/>
                    <a:moveTo>
                      <a:pt x="8" y="273"/>
                    </a:moveTo>
                    <a:cubicBezTo>
                      <a:pt x="47" y="312"/>
                      <a:pt x="47" y="312"/>
                      <a:pt x="47" y="312"/>
                    </a:cubicBezTo>
                    <a:cubicBezTo>
                      <a:pt x="8" y="312"/>
                      <a:pt x="8" y="312"/>
                      <a:pt x="8" y="312"/>
                    </a:cubicBezTo>
                    <a:lnTo>
                      <a:pt x="8" y="273"/>
                    </a:lnTo>
                    <a:close/>
                    <a:moveTo>
                      <a:pt x="51" y="305"/>
                    </a:moveTo>
                    <a:cubicBezTo>
                      <a:pt x="15" y="269"/>
                      <a:pt x="15" y="269"/>
                      <a:pt x="15" y="269"/>
                    </a:cubicBezTo>
                    <a:cubicBezTo>
                      <a:pt x="51" y="269"/>
                      <a:pt x="51" y="269"/>
                      <a:pt x="51" y="269"/>
                    </a:cubicBezTo>
                    <a:lnTo>
                      <a:pt x="51" y="305"/>
                    </a:lnTo>
                    <a:close/>
                    <a:moveTo>
                      <a:pt x="239" y="312"/>
                    </a:moveTo>
                    <a:cubicBezTo>
                      <a:pt x="59" y="312"/>
                      <a:pt x="59" y="312"/>
                      <a:pt x="59" y="312"/>
                    </a:cubicBezTo>
                    <a:cubicBezTo>
                      <a:pt x="59" y="265"/>
                      <a:pt x="59" y="265"/>
                      <a:pt x="59" y="265"/>
                    </a:cubicBezTo>
                    <a:cubicBezTo>
                      <a:pt x="59" y="263"/>
                      <a:pt x="58" y="261"/>
                      <a:pt x="55" y="261"/>
                    </a:cubicBezTo>
                    <a:cubicBezTo>
                      <a:pt x="8" y="261"/>
                      <a:pt x="8" y="261"/>
                      <a:pt x="8" y="261"/>
                    </a:cubicBezTo>
                    <a:cubicBezTo>
                      <a:pt x="8" y="8"/>
                      <a:pt x="8" y="8"/>
                      <a:pt x="8" y="8"/>
                    </a:cubicBezTo>
                    <a:cubicBezTo>
                      <a:pt x="239" y="8"/>
                      <a:pt x="239" y="8"/>
                      <a:pt x="239" y="8"/>
                    </a:cubicBezTo>
                    <a:lnTo>
                      <a:pt x="2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9">
                <a:extLst>
                  <a:ext uri="{FF2B5EF4-FFF2-40B4-BE49-F238E27FC236}">
                    <a16:creationId xmlns:a16="http://schemas.microsoft.com/office/drawing/2014/main" id="{E9089C82-0F31-4BEF-AC5D-6A0EABCE32A4}"/>
                  </a:ext>
                </a:extLst>
              </p:cNvPr>
              <p:cNvSpPr>
                <a:spLocks noEditPoints="1"/>
              </p:cNvSpPr>
              <p:nvPr/>
            </p:nvSpPr>
            <p:spPr bwMode="auto">
              <a:xfrm>
                <a:off x="14501813" y="1968501"/>
                <a:ext cx="141288" cy="141288"/>
              </a:xfrm>
              <a:custGeom>
                <a:avLst/>
                <a:gdLst>
                  <a:gd name="T0" fmla="*/ 4 w 39"/>
                  <a:gd name="T1" fmla="*/ 39 h 39"/>
                  <a:gd name="T2" fmla="*/ 35 w 39"/>
                  <a:gd name="T3" fmla="*/ 39 h 39"/>
                  <a:gd name="T4" fmla="*/ 39 w 39"/>
                  <a:gd name="T5" fmla="*/ 35 h 39"/>
                  <a:gd name="T6" fmla="*/ 39 w 39"/>
                  <a:gd name="T7" fmla="*/ 4 h 39"/>
                  <a:gd name="T8" fmla="*/ 35 w 39"/>
                  <a:gd name="T9" fmla="*/ 0 h 39"/>
                  <a:gd name="T10" fmla="*/ 4 w 39"/>
                  <a:gd name="T11" fmla="*/ 0 h 39"/>
                  <a:gd name="T12" fmla="*/ 0 w 39"/>
                  <a:gd name="T13" fmla="*/ 4 h 39"/>
                  <a:gd name="T14" fmla="*/ 0 w 39"/>
                  <a:gd name="T15" fmla="*/ 35 h 39"/>
                  <a:gd name="T16" fmla="*/ 4 w 39"/>
                  <a:gd name="T17" fmla="*/ 39 h 39"/>
                  <a:gd name="T18" fmla="*/ 8 w 39"/>
                  <a:gd name="T19" fmla="*/ 8 h 39"/>
                  <a:gd name="T20" fmla="*/ 31 w 39"/>
                  <a:gd name="T21" fmla="*/ 8 h 39"/>
                  <a:gd name="T22" fmla="*/ 31 w 39"/>
                  <a:gd name="T23" fmla="*/ 31 h 39"/>
                  <a:gd name="T24" fmla="*/ 8 w 39"/>
                  <a:gd name="T25" fmla="*/ 31 h 39"/>
                  <a:gd name="T26" fmla="*/ 8 w 39"/>
                  <a:gd name="T2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9">
                    <a:moveTo>
                      <a:pt x="4" y="39"/>
                    </a:moveTo>
                    <a:cubicBezTo>
                      <a:pt x="35" y="39"/>
                      <a:pt x="35" y="39"/>
                      <a:pt x="35" y="39"/>
                    </a:cubicBezTo>
                    <a:cubicBezTo>
                      <a:pt x="37" y="39"/>
                      <a:pt x="39" y="37"/>
                      <a:pt x="39" y="35"/>
                    </a:cubicBezTo>
                    <a:cubicBezTo>
                      <a:pt x="39" y="4"/>
                      <a:pt x="39" y="4"/>
                      <a:pt x="39" y="4"/>
                    </a:cubicBezTo>
                    <a:cubicBezTo>
                      <a:pt x="39" y="2"/>
                      <a:pt x="37" y="0"/>
                      <a:pt x="35" y="0"/>
                    </a:cubicBezTo>
                    <a:cubicBezTo>
                      <a:pt x="4" y="0"/>
                      <a:pt x="4" y="0"/>
                      <a:pt x="4" y="0"/>
                    </a:cubicBezTo>
                    <a:cubicBezTo>
                      <a:pt x="1" y="0"/>
                      <a:pt x="0" y="2"/>
                      <a:pt x="0" y="4"/>
                    </a:cubicBezTo>
                    <a:cubicBezTo>
                      <a:pt x="0" y="35"/>
                      <a:pt x="0" y="35"/>
                      <a:pt x="0" y="35"/>
                    </a:cubicBezTo>
                    <a:cubicBezTo>
                      <a:pt x="0" y="37"/>
                      <a:pt x="1" y="39"/>
                      <a:pt x="4" y="39"/>
                    </a:cubicBezTo>
                    <a:close/>
                    <a:moveTo>
                      <a:pt x="8" y="8"/>
                    </a:moveTo>
                    <a:cubicBezTo>
                      <a:pt x="31" y="8"/>
                      <a:pt x="31" y="8"/>
                      <a:pt x="31" y="8"/>
                    </a:cubicBezTo>
                    <a:cubicBezTo>
                      <a:pt x="31" y="31"/>
                      <a:pt x="31" y="31"/>
                      <a:pt x="31" y="31"/>
                    </a:cubicBezTo>
                    <a:cubicBezTo>
                      <a:pt x="8" y="31"/>
                      <a:pt x="8" y="31"/>
                      <a:pt x="8" y="3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0">
                <a:extLst>
                  <a:ext uri="{FF2B5EF4-FFF2-40B4-BE49-F238E27FC236}">
                    <a16:creationId xmlns:a16="http://schemas.microsoft.com/office/drawing/2014/main" id="{FB55817A-8B1E-45C9-B8B8-5AE45D30B75F}"/>
                  </a:ext>
                </a:extLst>
              </p:cNvPr>
              <p:cNvSpPr>
                <a:spLocks/>
              </p:cNvSpPr>
              <p:nvPr/>
            </p:nvSpPr>
            <p:spPr bwMode="auto">
              <a:xfrm>
                <a:off x="14038263" y="21828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1">
                <a:extLst>
                  <a:ext uri="{FF2B5EF4-FFF2-40B4-BE49-F238E27FC236}">
                    <a16:creationId xmlns:a16="http://schemas.microsoft.com/office/drawing/2014/main" id="{BD31764D-30E2-41BD-8435-0E90A562EF0B}"/>
                  </a:ext>
                </a:extLst>
              </p:cNvPr>
              <p:cNvSpPr>
                <a:spLocks/>
              </p:cNvSpPr>
              <p:nvPr/>
            </p:nvSpPr>
            <p:spPr bwMode="auto">
              <a:xfrm>
                <a:off x="14038263" y="2298701"/>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1"/>
                      <a:pt x="105" y="0"/>
                      <a:pt x="10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12">
                <a:extLst>
                  <a:ext uri="{FF2B5EF4-FFF2-40B4-BE49-F238E27FC236}">
                    <a16:creationId xmlns:a16="http://schemas.microsoft.com/office/drawing/2014/main" id="{61B38C9A-E6B4-442B-8F57-3ADC3370C17B}"/>
                  </a:ext>
                </a:extLst>
              </p:cNvPr>
              <p:cNvSpPr>
                <a:spLocks noEditPoints="1"/>
              </p:cNvSpPr>
              <p:nvPr/>
            </p:nvSpPr>
            <p:spPr bwMode="auto">
              <a:xfrm>
                <a:off x="14501813" y="2182813"/>
                <a:ext cx="141288" cy="144463"/>
              </a:xfrm>
              <a:custGeom>
                <a:avLst/>
                <a:gdLst>
                  <a:gd name="T0" fmla="*/ 4 w 39"/>
                  <a:gd name="T1" fmla="*/ 40 h 40"/>
                  <a:gd name="T2" fmla="*/ 35 w 39"/>
                  <a:gd name="T3" fmla="*/ 40 h 40"/>
                  <a:gd name="T4" fmla="*/ 39 w 39"/>
                  <a:gd name="T5" fmla="*/ 36 h 40"/>
                  <a:gd name="T6" fmla="*/ 39 w 39"/>
                  <a:gd name="T7" fmla="*/ 4 h 40"/>
                  <a:gd name="T8" fmla="*/ 35 w 39"/>
                  <a:gd name="T9" fmla="*/ 0 h 40"/>
                  <a:gd name="T10" fmla="*/ 4 w 39"/>
                  <a:gd name="T11" fmla="*/ 0 h 40"/>
                  <a:gd name="T12" fmla="*/ 0 w 39"/>
                  <a:gd name="T13" fmla="*/ 4 h 40"/>
                  <a:gd name="T14" fmla="*/ 0 w 39"/>
                  <a:gd name="T15" fmla="*/ 36 h 40"/>
                  <a:gd name="T16" fmla="*/ 4 w 39"/>
                  <a:gd name="T17" fmla="*/ 40 h 40"/>
                  <a:gd name="T18" fmla="*/ 8 w 39"/>
                  <a:gd name="T19" fmla="*/ 8 h 40"/>
                  <a:gd name="T20" fmla="*/ 31 w 39"/>
                  <a:gd name="T21" fmla="*/ 8 h 40"/>
                  <a:gd name="T22" fmla="*/ 31 w 39"/>
                  <a:gd name="T23" fmla="*/ 32 h 40"/>
                  <a:gd name="T24" fmla="*/ 8 w 39"/>
                  <a:gd name="T25" fmla="*/ 32 h 40"/>
                  <a:gd name="T26" fmla="*/ 8 w 39"/>
                  <a:gd name="T2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0">
                    <a:moveTo>
                      <a:pt x="4" y="40"/>
                    </a:moveTo>
                    <a:cubicBezTo>
                      <a:pt x="35" y="40"/>
                      <a:pt x="35" y="40"/>
                      <a:pt x="35" y="40"/>
                    </a:cubicBezTo>
                    <a:cubicBezTo>
                      <a:pt x="37" y="40"/>
                      <a:pt x="39" y="38"/>
                      <a:pt x="39" y="36"/>
                    </a:cubicBezTo>
                    <a:cubicBezTo>
                      <a:pt x="39" y="4"/>
                      <a:pt x="39" y="4"/>
                      <a:pt x="39" y="4"/>
                    </a:cubicBezTo>
                    <a:cubicBezTo>
                      <a:pt x="39" y="2"/>
                      <a:pt x="37" y="0"/>
                      <a:pt x="35" y="0"/>
                    </a:cubicBezTo>
                    <a:cubicBezTo>
                      <a:pt x="4" y="0"/>
                      <a:pt x="4" y="0"/>
                      <a:pt x="4" y="0"/>
                    </a:cubicBezTo>
                    <a:cubicBezTo>
                      <a:pt x="1" y="0"/>
                      <a:pt x="0" y="2"/>
                      <a:pt x="0" y="4"/>
                    </a:cubicBezTo>
                    <a:cubicBezTo>
                      <a:pt x="0" y="36"/>
                      <a:pt x="0" y="36"/>
                      <a:pt x="0" y="36"/>
                    </a:cubicBezTo>
                    <a:cubicBezTo>
                      <a:pt x="0" y="38"/>
                      <a:pt x="1" y="40"/>
                      <a:pt x="4" y="40"/>
                    </a:cubicBezTo>
                    <a:close/>
                    <a:moveTo>
                      <a:pt x="8" y="8"/>
                    </a:moveTo>
                    <a:cubicBezTo>
                      <a:pt x="31" y="8"/>
                      <a:pt x="31" y="8"/>
                      <a:pt x="31" y="8"/>
                    </a:cubicBezTo>
                    <a:cubicBezTo>
                      <a:pt x="31" y="32"/>
                      <a:pt x="31" y="32"/>
                      <a:pt x="31" y="32"/>
                    </a:cubicBezTo>
                    <a:cubicBezTo>
                      <a:pt x="8" y="32"/>
                      <a:pt x="8" y="32"/>
                      <a:pt x="8" y="3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3">
                <a:extLst>
                  <a:ext uri="{FF2B5EF4-FFF2-40B4-BE49-F238E27FC236}">
                    <a16:creationId xmlns:a16="http://schemas.microsoft.com/office/drawing/2014/main" id="{DE99EAF1-F5A4-41AF-A7B2-C9CCF8C1530E}"/>
                  </a:ext>
                </a:extLst>
              </p:cNvPr>
              <p:cNvSpPr>
                <a:spLocks/>
              </p:cNvSpPr>
              <p:nvPr/>
            </p:nvSpPr>
            <p:spPr bwMode="auto">
              <a:xfrm>
                <a:off x="14038263" y="2400301"/>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1"/>
                      <a:pt x="105" y="0"/>
                      <a:pt x="10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4">
                <a:extLst>
                  <a:ext uri="{FF2B5EF4-FFF2-40B4-BE49-F238E27FC236}">
                    <a16:creationId xmlns:a16="http://schemas.microsoft.com/office/drawing/2014/main" id="{24B8F3CC-AB8C-4B01-865B-14160C696260}"/>
                  </a:ext>
                </a:extLst>
              </p:cNvPr>
              <p:cNvSpPr>
                <a:spLocks/>
              </p:cNvSpPr>
              <p:nvPr/>
            </p:nvSpPr>
            <p:spPr bwMode="auto">
              <a:xfrm>
                <a:off x="14038263" y="25130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15">
                <a:extLst>
                  <a:ext uri="{FF2B5EF4-FFF2-40B4-BE49-F238E27FC236}">
                    <a16:creationId xmlns:a16="http://schemas.microsoft.com/office/drawing/2014/main" id="{A8B6B3C3-600C-4190-B60D-5E008E803068}"/>
                  </a:ext>
                </a:extLst>
              </p:cNvPr>
              <p:cNvSpPr>
                <a:spLocks noEditPoints="1"/>
              </p:cNvSpPr>
              <p:nvPr/>
            </p:nvSpPr>
            <p:spPr bwMode="auto">
              <a:xfrm>
                <a:off x="14501813" y="2400301"/>
                <a:ext cx="141288" cy="141288"/>
              </a:xfrm>
              <a:custGeom>
                <a:avLst/>
                <a:gdLst>
                  <a:gd name="T0" fmla="*/ 4 w 39"/>
                  <a:gd name="T1" fmla="*/ 39 h 39"/>
                  <a:gd name="T2" fmla="*/ 35 w 39"/>
                  <a:gd name="T3" fmla="*/ 39 h 39"/>
                  <a:gd name="T4" fmla="*/ 39 w 39"/>
                  <a:gd name="T5" fmla="*/ 35 h 39"/>
                  <a:gd name="T6" fmla="*/ 39 w 39"/>
                  <a:gd name="T7" fmla="*/ 4 h 39"/>
                  <a:gd name="T8" fmla="*/ 35 w 39"/>
                  <a:gd name="T9" fmla="*/ 0 h 39"/>
                  <a:gd name="T10" fmla="*/ 4 w 39"/>
                  <a:gd name="T11" fmla="*/ 0 h 39"/>
                  <a:gd name="T12" fmla="*/ 0 w 39"/>
                  <a:gd name="T13" fmla="*/ 4 h 39"/>
                  <a:gd name="T14" fmla="*/ 0 w 39"/>
                  <a:gd name="T15" fmla="*/ 35 h 39"/>
                  <a:gd name="T16" fmla="*/ 4 w 39"/>
                  <a:gd name="T17" fmla="*/ 39 h 39"/>
                  <a:gd name="T18" fmla="*/ 8 w 39"/>
                  <a:gd name="T19" fmla="*/ 8 h 39"/>
                  <a:gd name="T20" fmla="*/ 31 w 39"/>
                  <a:gd name="T21" fmla="*/ 8 h 39"/>
                  <a:gd name="T22" fmla="*/ 31 w 39"/>
                  <a:gd name="T23" fmla="*/ 31 h 39"/>
                  <a:gd name="T24" fmla="*/ 8 w 39"/>
                  <a:gd name="T25" fmla="*/ 31 h 39"/>
                  <a:gd name="T26" fmla="*/ 8 w 39"/>
                  <a:gd name="T2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9">
                    <a:moveTo>
                      <a:pt x="4" y="39"/>
                    </a:moveTo>
                    <a:cubicBezTo>
                      <a:pt x="35" y="39"/>
                      <a:pt x="35" y="39"/>
                      <a:pt x="35" y="39"/>
                    </a:cubicBezTo>
                    <a:cubicBezTo>
                      <a:pt x="37" y="39"/>
                      <a:pt x="39" y="37"/>
                      <a:pt x="39" y="35"/>
                    </a:cubicBezTo>
                    <a:cubicBezTo>
                      <a:pt x="39" y="4"/>
                      <a:pt x="39" y="4"/>
                      <a:pt x="39" y="4"/>
                    </a:cubicBezTo>
                    <a:cubicBezTo>
                      <a:pt x="39" y="1"/>
                      <a:pt x="37" y="0"/>
                      <a:pt x="35" y="0"/>
                    </a:cubicBezTo>
                    <a:cubicBezTo>
                      <a:pt x="4" y="0"/>
                      <a:pt x="4" y="0"/>
                      <a:pt x="4" y="0"/>
                    </a:cubicBezTo>
                    <a:cubicBezTo>
                      <a:pt x="1" y="0"/>
                      <a:pt x="0" y="1"/>
                      <a:pt x="0" y="4"/>
                    </a:cubicBezTo>
                    <a:cubicBezTo>
                      <a:pt x="0" y="35"/>
                      <a:pt x="0" y="35"/>
                      <a:pt x="0" y="35"/>
                    </a:cubicBezTo>
                    <a:cubicBezTo>
                      <a:pt x="0" y="37"/>
                      <a:pt x="1" y="39"/>
                      <a:pt x="4" y="39"/>
                    </a:cubicBezTo>
                    <a:close/>
                    <a:moveTo>
                      <a:pt x="8" y="8"/>
                    </a:moveTo>
                    <a:cubicBezTo>
                      <a:pt x="31" y="8"/>
                      <a:pt x="31" y="8"/>
                      <a:pt x="31" y="8"/>
                    </a:cubicBezTo>
                    <a:cubicBezTo>
                      <a:pt x="31" y="31"/>
                      <a:pt x="31" y="31"/>
                      <a:pt x="31" y="31"/>
                    </a:cubicBezTo>
                    <a:cubicBezTo>
                      <a:pt x="8" y="31"/>
                      <a:pt x="8" y="31"/>
                      <a:pt x="8" y="3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5" name="Group 104">
            <a:extLst>
              <a:ext uri="{FF2B5EF4-FFF2-40B4-BE49-F238E27FC236}">
                <a16:creationId xmlns:a16="http://schemas.microsoft.com/office/drawing/2014/main" id="{4F8F9612-D051-4954-839F-C9FF448969FE}"/>
              </a:ext>
            </a:extLst>
          </p:cNvPr>
          <p:cNvGrpSpPr/>
          <p:nvPr/>
        </p:nvGrpSpPr>
        <p:grpSpPr>
          <a:xfrm>
            <a:off x="8807748" y="4526532"/>
            <a:ext cx="647132" cy="647130"/>
            <a:chOff x="-1335929" y="4066049"/>
            <a:chExt cx="647132" cy="647130"/>
          </a:xfrm>
        </p:grpSpPr>
        <p:sp>
          <p:nvSpPr>
            <p:cNvPr id="66" name="Oval 65">
              <a:extLst>
                <a:ext uri="{FF2B5EF4-FFF2-40B4-BE49-F238E27FC236}">
                  <a16:creationId xmlns:a16="http://schemas.microsoft.com/office/drawing/2014/main" id="{336CE2B7-0B44-4B3B-BAD2-8DD4B07F28B1}"/>
                </a:ext>
              </a:extLst>
            </p:cNvPr>
            <p:cNvSpPr/>
            <p:nvPr/>
          </p:nvSpPr>
          <p:spPr bwMode="auto">
            <a:xfrm>
              <a:off x="-1335929" y="4066049"/>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79746C62-F1B1-4850-8D07-BEB9D203DA87}"/>
                </a:ext>
              </a:extLst>
            </p:cNvPr>
            <p:cNvGrpSpPr/>
            <p:nvPr/>
          </p:nvGrpSpPr>
          <p:grpSpPr>
            <a:xfrm>
              <a:off x="-1118738" y="4242744"/>
              <a:ext cx="228600" cy="300695"/>
              <a:chOff x="7494588" y="4694238"/>
              <a:chExt cx="206375" cy="271462"/>
            </a:xfrm>
            <a:solidFill>
              <a:schemeClr val="accent1"/>
            </a:solidFill>
          </p:grpSpPr>
          <p:sp>
            <p:nvSpPr>
              <p:cNvPr id="98" name="Freeform 39">
                <a:extLst>
                  <a:ext uri="{FF2B5EF4-FFF2-40B4-BE49-F238E27FC236}">
                    <a16:creationId xmlns:a16="http://schemas.microsoft.com/office/drawing/2014/main" id="{416D21D2-0653-45B5-B657-2C47010B7DFE}"/>
                  </a:ext>
                </a:extLst>
              </p:cNvPr>
              <p:cNvSpPr>
                <a:spLocks/>
              </p:cNvSpPr>
              <p:nvPr/>
            </p:nvSpPr>
            <p:spPr bwMode="auto">
              <a:xfrm>
                <a:off x="7532688" y="4803775"/>
                <a:ext cx="131763" cy="103188"/>
              </a:xfrm>
              <a:custGeom>
                <a:avLst/>
                <a:gdLst>
                  <a:gd name="T0" fmla="*/ 41 w 83"/>
                  <a:gd name="T1" fmla="*/ 65 h 65"/>
                  <a:gd name="T2" fmla="*/ 0 w 83"/>
                  <a:gd name="T3" fmla="*/ 12 h 65"/>
                  <a:gd name="T4" fmla="*/ 16 w 83"/>
                  <a:gd name="T5" fmla="*/ 0 h 65"/>
                  <a:gd name="T6" fmla="*/ 41 w 83"/>
                  <a:gd name="T7" fmla="*/ 35 h 65"/>
                  <a:gd name="T8" fmla="*/ 67 w 83"/>
                  <a:gd name="T9" fmla="*/ 0 h 65"/>
                  <a:gd name="T10" fmla="*/ 83 w 83"/>
                  <a:gd name="T11" fmla="*/ 12 h 65"/>
                  <a:gd name="T12" fmla="*/ 41 w 83"/>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83" h="65">
                    <a:moveTo>
                      <a:pt x="41" y="65"/>
                    </a:moveTo>
                    <a:lnTo>
                      <a:pt x="0" y="12"/>
                    </a:lnTo>
                    <a:lnTo>
                      <a:pt x="16" y="0"/>
                    </a:lnTo>
                    <a:lnTo>
                      <a:pt x="41" y="35"/>
                    </a:lnTo>
                    <a:lnTo>
                      <a:pt x="67" y="0"/>
                    </a:lnTo>
                    <a:lnTo>
                      <a:pt x="83" y="12"/>
                    </a:lnTo>
                    <a:lnTo>
                      <a:pt x="4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40">
                <a:extLst>
                  <a:ext uri="{FF2B5EF4-FFF2-40B4-BE49-F238E27FC236}">
                    <a16:creationId xmlns:a16="http://schemas.microsoft.com/office/drawing/2014/main" id="{FE95A0D6-BEB3-4616-8FBC-D76292F7692F}"/>
                  </a:ext>
                </a:extLst>
              </p:cNvPr>
              <p:cNvSpPr>
                <a:spLocks noChangeArrowheads="1"/>
              </p:cNvSpPr>
              <p:nvPr/>
            </p:nvSpPr>
            <p:spPr bwMode="auto">
              <a:xfrm>
                <a:off x="7583488" y="4694238"/>
                <a:ext cx="30163" cy="187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41">
                <a:extLst>
                  <a:ext uri="{FF2B5EF4-FFF2-40B4-BE49-F238E27FC236}">
                    <a16:creationId xmlns:a16="http://schemas.microsoft.com/office/drawing/2014/main" id="{909AB2D0-E131-4A7F-892F-D5A9DC09A6C4}"/>
                  </a:ext>
                </a:extLst>
              </p:cNvPr>
              <p:cNvSpPr>
                <a:spLocks noChangeArrowheads="1"/>
              </p:cNvSpPr>
              <p:nvPr/>
            </p:nvSpPr>
            <p:spPr bwMode="auto">
              <a:xfrm>
                <a:off x="7494588" y="4937125"/>
                <a:ext cx="2063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036382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517065"/>
          </a:xfrm>
        </p:spPr>
        <p:txBody>
          <a:bodyPr/>
          <a:lstStyle/>
          <a:p>
            <a:r>
              <a:rPr lang="en-US" dirty="0">
                <a:solidFill>
                  <a:schemeClr val="tx2"/>
                </a:solidFill>
              </a:rPr>
              <a:t>Azure confidential computing and Confidential ML links</a:t>
            </a:r>
            <a:endParaRPr lang="fr-FR" sz="1840" dirty="0"/>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4637" y="1737293"/>
            <a:ext cx="11125200" cy="513166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Azure confidential computing solution page: </a:t>
            </a:r>
            <a:br>
              <a:rPr lang="en-US" sz="1600" dirty="0">
                <a:solidFill>
                  <a:schemeClr val="tx2"/>
                </a:solidFill>
              </a:rPr>
            </a:br>
            <a:r>
              <a:rPr lang="en-US" sz="1600" dirty="0">
                <a:solidFill>
                  <a:schemeClr val="tx2"/>
                </a:solidFill>
                <a:hlinkClick r:id="rId3"/>
              </a:rPr>
              <a:t>https://azure.microsoft.com/en-us/solutions/confidential-compute/</a:t>
            </a:r>
            <a:endParaRPr lang="en-US" sz="1600" dirty="0">
              <a:solidFill>
                <a:schemeClr val="tx2"/>
              </a:solidFill>
            </a:endParaRPr>
          </a:p>
          <a:p>
            <a:pPr>
              <a:spcBef>
                <a:spcPts val="1428"/>
              </a:spcBef>
            </a:pPr>
            <a:r>
              <a:rPr lang="en-US" sz="1600" dirty="0">
                <a:solidFill>
                  <a:srgbClr val="000000"/>
                </a:solidFill>
              </a:rPr>
              <a:t>Azure confidential computing:</a:t>
            </a:r>
          </a:p>
          <a:p>
            <a:pPr>
              <a:spcBef>
                <a:spcPts val="0"/>
              </a:spcBef>
            </a:pPr>
            <a:r>
              <a:rPr lang="fr-FR" sz="1600" dirty="0">
                <a:hlinkClick r:id="rId4"/>
              </a:rPr>
              <a:t>https://azure.microsoft.com/en-us/blog/azure-confidential-computing/</a:t>
            </a:r>
            <a:endParaRPr lang="fr-FR" sz="1600" dirty="0">
              <a:solidFill>
                <a:srgbClr val="000000"/>
              </a:solidFill>
            </a:endParaRPr>
          </a:p>
          <a:p>
            <a:pPr>
              <a:spcBef>
                <a:spcPts val="1428"/>
              </a:spcBef>
            </a:pPr>
            <a:r>
              <a:rPr lang="en-US" sz="1600" dirty="0">
                <a:solidFill>
                  <a:srgbClr val="000000"/>
                </a:solidFill>
              </a:rPr>
              <a:t>Ignite Mechanics Video with Mark Russinovich:</a:t>
            </a:r>
            <a:br>
              <a:rPr lang="en-US" sz="1600" dirty="0">
                <a:solidFill>
                  <a:schemeClr val="tx2"/>
                </a:solidFill>
              </a:rPr>
            </a:br>
            <a:r>
              <a:rPr lang="en-US" sz="1600" dirty="0">
                <a:hlinkClick r:id="rId5"/>
              </a:rPr>
              <a:t>https://youtu.be/Qu6sP0XDMU8</a:t>
            </a:r>
            <a:r>
              <a:rPr lang="en-US" sz="1600" dirty="0"/>
              <a:t> </a:t>
            </a:r>
            <a:endParaRPr lang="en-US" sz="1600" dirty="0">
              <a:solidFill>
                <a:schemeClr val="tx2"/>
              </a:solidFill>
            </a:endParaRPr>
          </a:p>
          <a:p>
            <a:pPr>
              <a:spcBef>
                <a:spcPts val="1428"/>
              </a:spcBef>
            </a:pPr>
            <a:r>
              <a:rPr lang="en-US" sz="1600" dirty="0">
                <a:solidFill>
                  <a:srgbClr val="000000"/>
                </a:solidFill>
              </a:rPr>
              <a:t>Azure Confidential Compute (Virtual Machine):</a:t>
            </a:r>
          </a:p>
          <a:p>
            <a:pPr>
              <a:spcBef>
                <a:spcPts val="0"/>
              </a:spcBef>
            </a:pPr>
            <a:r>
              <a:rPr lang="fr-FR" sz="1600" dirty="0">
                <a:hlinkClick r:id="rId6"/>
              </a:rPr>
              <a:t>https://azuremarketplace.microsoft.com/en-us/marketplace/apps/microsoft-azure-compute.acc-virtual-machine-v2?tab=Overview</a:t>
            </a:r>
            <a:endParaRPr lang="en-US" sz="1600" dirty="0">
              <a:solidFill>
                <a:srgbClr val="000000"/>
              </a:solidFill>
            </a:endParaRPr>
          </a:p>
          <a:p>
            <a:pPr>
              <a:spcBef>
                <a:spcPts val="1428"/>
              </a:spcBef>
            </a:pPr>
            <a:r>
              <a:rPr lang="en-US" sz="1600" dirty="0">
                <a:solidFill>
                  <a:srgbClr val="000000"/>
                </a:solidFill>
              </a:rPr>
              <a:t>Open Enclave SDK page:</a:t>
            </a:r>
            <a:br>
              <a:rPr lang="en-US" sz="1600" dirty="0">
                <a:solidFill>
                  <a:schemeClr val="tx2"/>
                </a:solidFill>
              </a:rPr>
            </a:br>
            <a:r>
              <a:rPr lang="en-US" sz="1600" dirty="0">
                <a:solidFill>
                  <a:schemeClr val="tx2"/>
                </a:solidFill>
                <a:hlinkClick r:id="rId7"/>
              </a:rPr>
              <a:t>https://openenclave.io/sdk/</a:t>
            </a:r>
            <a:endParaRPr lang="en-US" sz="1600" dirty="0">
              <a:solidFill>
                <a:schemeClr val="tx2"/>
              </a:solidFill>
            </a:endParaRPr>
          </a:p>
          <a:p>
            <a:pPr>
              <a:spcBef>
                <a:spcPts val="1200"/>
              </a:spcBef>
            </a:pPr>
            <a:r>
              <a:rPr lang="en-US" sz="1600" dirty="0">
                <a:solidFill>
                  <a:srgbClr val="000000"/>
                </a:solidFill>
              </a:rPr>
              <a:t>Confidential ML:</a:t>
            </a:r>
          </a:p>
          <a:p>
            <a:pPr>
              <a:spcBef>
                <a:spcPts val="0"/>
              </a:spcBef>
            </a:pPr>
            <a:r>
              <a:rPr lang="en-US" sz="1600" dirty="0">
                <a:solidFill>
                  <a:srgbClr val="000000"/>
                </a:solidFill>
                <a:hlinkClick r:id="rId8"/>
              </a:rPr>
              <a:t>https://aka.ms/AIShow/ConfidentialML</a:t>
            </a:r>
            <a:r>
              <a:rPr lang="en-US" sz="1600" dirty="0">
                <a:solidFill>
                  <a:srgbClr val="000000"/>
                </a:solidFill>
              </a:rPr>
              <a:t> </a:t>
            </a:r>
          </a:p>
          <a:p>
            <a:pPr>
              <a:spcBef>
                <a:spcPts val="1200"/>
              </a:spcBef>
            </a:pPr>
            <a:r>
              <a:rPr lang="en-US" sz="1600" dirty="0">
                <a:solidFill>
                  <a:srgbClr val="000000"/>
                </a:solidFill>
              </a:rPr>
              <a:t>Responsible AI resources:</a:t>
            </a:r>
          </a:p>
          <a:p>
            <a:pPr>
              <a:spcBef>
                <a:spcPts val="0"/>
              </a:spcBef>
            </a:pPr>
            <a:r>
              <a:rPr lang="fr-FR" sz="1600" dirty="0">
                <a:hlinkClick r:id="rId9"/>
              </a:rPr>
              <a:t>https://www.microsoft.com/en-us/ai/responsible-ai-resources</a:t>
            </a:r>
            <a:r>
              <a:rPr lang="en-US" sz="1600" dirty="0">
                <a:solidFill>
                  <a:srgbClr val="000000"/>
                </a:solidFill>
              </a:rPr>
              <a:t> </a:t>
            </a:r>
          </a:p>
          <a:p>
            <a:pPr>
              <a:spcBef>
                <a:spcPts val="1200"/>
              </a:spcBef>
            </a:pPr>
            <a:r>
              <a:rPr lang="en-US" sz="1600" dirty="0">
                <a:solidFill>
                  <a:srgbClr val="000000"/>
                </a:solidFill>
              </a:rPr>
              <a:t>Azure responds to COVID-19: </a:t>
            </a:r>
          </a:p>
          <a:p>
            <a:pPr>
              <a:spcBef>
                <a:spcPts val="0"/>
              </a:spcBef>
            </a:pPr>
            <a:r>
              <a:rPr lang="fr-FR" sz="1600" dirty="0">
                <a:solidFill>
                  <a:srgbClr val="000000"/>
                </a:solidFill>
                <a:hlinkClick r:id="rId10"/>
              </a:rPr>
              <a:t>https://azure.microsoft.com/en-us/blog/azure-responds-to-covid19/</a:t>
            </a:r>
            <a:r>
              <a:rPr lang="fr-FR" sz="1600" dirty="0">
                <a:solidFill>
                  <a:srgbClr val="000000"/>
                </a:solidFill>
              </a:rPr>
              <a:t> </a:t>
            </a:r>
          </a:p>
        </p:txBody>
      </p:sp>
    </p:spTree>
    <p:extLst>
      <p:ext uri="{BB962C8B-B14F-4D97-AF65-F5344CB8AC3E}">
        <p14:creationId xmlns:p14="http://schemas.microsoft.com/office/powerpoint/2010/main" val="379734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1234762"/>
          </a:xfrm>
        </p:spPr>
        <p:txBody>
          <a:bodyPr/>
          <a:lstStyle/>
          <a:p>
            <a:r>
              <a:rPr lang="en-US" b="1" dirty="0">
                <a:hlinkClick r:id="rId3"/>
              </a:rPr>
              <a:t>Confidential Computing</a:t>
            </a:r>
            <a:r>
              <a:rPr lang="en-US" b="1" dirty="0"/>
              <a:t> @ Microsoft Research (MSR)</a:t>
            </a:r>
          </a:p>
          <a:p>
            <a:endParaRPr lang="fr-FR" sz="1840" dirty="0"/>
          </a:p>
          <a:p>
            <a:r>
              <a:rPr lang="en-US" b="1" dirty="0"/>
              <a:t>Reference material on Intel SGX </a:t>
            </a:r>
            <a:r>
              <a:rPr lang="en-US" b="1"/>
              <a:t>use </a:t>
            </a:r>
            <a:r>
              <a:rPr lang="en-US" b="1" dirty="0"/>
              <a:t>from</a:t>
            </a:r>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7928" y="2504594"/>
            <a:ext cx="11963400" cy="311880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Multi-party machine learning: </a:t>
            </a:r>
            <a:br>
              <a:rPr lang="en-US" sz="1600" dirty="0">
                <a:solidFill>
                  <a:srgbClr val="000000"/>
                </a:solidFill>
              </a:rPr>
            </a:br>
            <a:r>
              <a:rPr lang="en-US" sz="1600" dirty="0">
                <a:solidFill>
                  <a:schemeClr val="tx2"/>
                </a:solidFill>
                <a:hlinkClick r:id="rId4"/>
              </a:rPr>
              <a:t>https://www.microsoft.com/en-us/research/wp-content/uploads/2016/07/paper.pdf</a:t>
            </a:r>
            <a:r>
              <a:rPr lang="en-US" sz="1600" dirty="0">
                <a:solidFill>
                  <a:schemeClr val="tx2"/>
                </a:solidFill>
              </a:rPr>
              <a:t>  </a:t>
            </a:r>
          </a:p>
          <a:p>
            <a:pPr>
              <a:spcBef>
                <a:spcPts val="1428"/>
              </a:spcBef>
            </a:pPr>
            <a:r>
              <a:rPr lang="en-US" sz="1600" dirty="0">
                <a:solidFill>
                  <a:srgbClr val="000000"/>
                </a:solidFill>
              </a:rPr>
              <a:t>SQL Server with Haven: </a:t>
            </a:r>
            <a:br>
              <a:rPr lang="en-US" sz="1600" dirty="0">
                <a:solidFill>
                  <a:srgbClr val="000000"/>
                </a:solidFill>
              </a:rPr>
            </a:br>
            <a:r>
              <a:rPr lang="en-US" sz="1600" dirty="0">
                <a:solidFill>
                  <a:schemeClr val="tx2"/>
                </a:solidFill>
                <a:hlinkClick r:id="rId5"/>
              </a:rPr>
              <a:t>https://www.microsoft.com/en-us/research/wp-content/uploads/2016/02/osdi2014-haven.pdf</a:t>
            </a:r>
            <a:r>
              <a:rPr lang="en-US" sz="1600" dirty="0">
                <a:solidFill>
                  <a:schemeClr val="tx2"/>
                </a:solidFill>
              </a:rPr>
              <a:t>   ​</a:t>
            </a:r>
          </a:p>
          <a:p>
            <a:pPr>
              <a:spcBef>
                <a:spcPts val="1428"/>
              </a:spcBef>
            </a:pPr>
            <a:r>
              <a:rPr lang="en-US" sz="1600" dirty="0">
                <a:solidFill>
                  <a:srgbClr val="000000"/>
                </a:solidFill>
              </a:rPr>
              <a:t>Map/reduce with VC3: </a:t>
            </a:r>
            <a:br>
              <a:rPr lang="en-US" sz="1600" dirty="0">
                <a:solidFill>
                  <a:srgbClr val="000000"/>
                </a:solidFill>
              </a:rPr>
            </a:br>
            <a:r>
              <a:rPr lang="en-US" sz="1600" dirty="0">
                <a:solidFill>
                  <a:schemeClr val="tx2"/>
                </a:solidFill>
                <a:hlinkClick r:id="rId6"/>
              </a:rPr>
              <a:t>https://www.microsoft.com/en-us/research/wp-content/uploads/2016/02/vc3-oakland2015.pdf</a:t>
            </a:r>
            <a:r>
              <a:rPr lang="en-US" sz="1600" dirty="0">
                <a:solidFill>
                  <a:schemeClr val="tx2"/>
                </a:solidFill>
              </a:rPr>
              <a:t>  ​</a:t>
            </a:r>
          </a:p>
          <a:p>
            <a:pPr>
              <a:spcBef>
                <a:spcPts val="1428"/>
              </a:spcBef>
            </a:pPr>
            <a:r>
              <a:rPr lang="en-US" sz="1600" dirty="0">
                <a:solidFill>
                  <a:srgbClr val="000000"/>
                </a:solidFill>
              </a:rPr>
              <a:t>Preventing enclave information leaks:</a:t>
            </a:r>
            <a:br>
              <a:rPr lang="en-US" sz="1600" dirty="0">
                <a:solidFill>
                  <a:srgbClr val="000000"/>
                </a:solidFill>
              </a:rPr>
            </a:br>
            <a:r>
              <a:rPr lang="en-US" sz="1600" dirty="0">
                <a:solidFill>
                  <a:schemeClr val="tx2"/>
                </a:solidFill>
                <a:hlinkClick r:id="rId7"/>
              </a:rPr>
              <a:t>https://people.eecs.berkeley.edu/~rsinha/research/pubs/pldi2016.pdf</a:t>
            </a:r>
            <a:r>
              <a:rPr lang="en-US" sz="1600" dirty="0">
                <a:solidFill>
                  <a:schemeClr val="tx2"/>
                </a:solidFill>
              </a:rPr>
              <a:t>  </a:t>
            </a:r>
            <a:r>
              <a:rPr lang="en-US" sz="1600" dirty="0">
                <a:solidFill>
                  <a:srgbClr val="000000"/>
                </a:solidFill>
              </a:rPr>
              <a:t> ​</a:t>
            </a:r>
          </a:p>
          <a:p>
            <a:pPr>
              <a:spcBef>
                <a:spcPts val="1428"/>
              </a:spcBef>
            </a:pPr>
            <a:r>
              <a:rPr lang="en-US" sz="1600" dirty="0">
                <a:solidFill>
                  <a:srgbClr val="000000"/>
                </a:solidFill>
              </a:rPr>
              <a:t>Using side-channel page faults to extract JPG images: </a:t>
            </a:r>
            <a:br>
              <a:rPr lang="en-US" sz="1600" dirty="0">
                <a:solidFill>
                  <a:srgbClr val="000000"/>
                </a:solidFill>
              </a:rPr>
            </a:br>
            <a:r>
              <a:rPr lang="en-US" sz="1600" dirty="0">
                <a:solidFill>
                  <a:schemeClr val="tx2"/>
                </a:solidFill>
                <a:hlinkClick r:id="rId8"/>
              </a:rPr>
              <a:t>https://www.microsoft.com/en-us/research/wp-content/uploads/2017/06/atc17-final230.pdf</a:t>
            </a:r>
            <a:r>
              <a:rPr lang="en-US" sz="1600" dirty="0">
                <a:solidFill>
                  <a:schemeClr val="tx2"/>
                </a:solidFill>
              </a:rPr>
              <a:t>   ​</a:t>
            </a:r>
          </a:p>
        </p:txBody>
      </p:sp>
      <p:pic>
        <p:nvPicPr>
          <p:cNvPr id="4" name="Picture 3" descr="A picture containing drawing&#10;&#10;Description automatically generated">
            <a:extLst>
              <a:ext uri="{FF2B5EF4-FFF2-40B4-BE49-F238E27FC236}">
                <a16:creationId xmlns:a16="http://schemas.microsoft.com/office/drawing/2014/main" id="{08A4870B-1659-4AA5-94F3-57B40B342B57}"/>
              </a:ext>
            </a:extLst>
          </p:cNvPr>
          <p:cNvPicPr>
            <a:picLocks noChangeAspect="1"/>
          </p:cNvPicPr>
          <p:nvPr/>
        </p:nvPicPr>
        <p:blipFill>
          <a:blip r:embed="rId9"/>
          <a:stretch>
            <a:fillRect/>
          </a:stretch>
        </p:blipFill>
        <p:spPr>
          <a:xfrm>
            <a:off x="9875837" y="420344"/>
            <a:ext cx="1995819" cy="579948"/>
          </a:xfrm>
          <a:prstGeom prst="rect">
            <a:avLst/>
          </a:prstGeom>
        </p:spPr>
      </p:pic>
    </p:spTree>
    <p:extLst>
      <p:ext uri="{BB962C8B-B14F-4D97-AF65-F5344CB8AC3E}">
        <p14:creationId xmlns:p14="http://schemas.microsoft.com/office/powerpoint/2010/main" val="34354076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1160895"/>
          </a:xfrm>
        </p:spPr>
        <p:txBody>
          <a:bodyPr/>
          <a:lstStyle/>
          <a:p>
            <a:r>
              <a:rPr lang="en-US" b="1" dirty="0"/>
              <a:t>A series of guides on Confidential Computing, and Trusted Execution Environments (TEEs) to get started and share</a:t>
            </a:r>
            <a:endParaRPr lang="en-US" dirty="0"/>
          </a:p>
          <a:p>
            <a:pPr lvl="1"/>
            <a:r>
              <a:rPr lang="fr-FR" sz="1840" dirty="0">
                <a:hlinkClick r:id="rId3"/>
              </a:rPr>
              <a:t>https://aka.ms/CCDevGuides</a:t>
            </a:r>
            <a:r>
              <a:rPr lang="fr-FR" sz="1840" dirty="0"/>
              <a:t>  </a:t>
            </a:r>
          </a:p>
        </p:txBody>
      </p:sp>
      <p:pic>
        <p:nvPicPr>
          <p:cNvPr id="4" name="Picture 3">
            <a:extLst>
              <a:ext uri="{FF2B5EF4-FFF2-40B4-BE49-F238E27FC236}">
                <a16:creationId xmlns:a16="http://schemas.microsoft.com/office/drawing/2014/main" id="{1D19CB5D-89D4-46DA-96F7-D2CD5942154E}"/>
              </a:ext>
            </a:extLst>
          </p:cNvPr>
          <p:cNvPicPr>
            <a:picLocks noChangeAspect="1"/>
          </p:cNvPicPr>
          <p:nvPr/>
        </p:nvPicPr>
        <p:blipFill>
          <a:blip r:embed="rId4"/>
          <a:stretch>
            <a:fillRect/>
          </a:stretch>
        </p:blipFill>
        <p:spPr>
          <a:xfrm>
            <a:off x="1189037" y="3117548"/>
            <a:ext cx="2608501" cy="326410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1478A61B-852D-48FF-89B4-DC3E90C222CF}"/>
              </a:ext>
            </a:extLst>
          </p:cNvPr>
          <p:cNvPicPr>
            <a:picLocks noChangeAspect="1"/>
          </p:cNvPicPr>
          <p:nvPr/>
        </p:nvPicPr>
        <p:blipFill>
          <a:blip r:embed="rId5"/>
          <a:stretch>
            <a:fillRect/>
          </a:stretch>
        </p:blipFill>
        <p:spPr>
          <a:xfrm>
            <a:off x="3988573" y="3117548"/>
            <a:ext cx="2526868" cy="3276598"/>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1D6C0D45-2F36-48DC-AA2B-64AF187E2B7B}"/>
              </a:ext>
            </a:extLst>
          </p:cNvPr>
          <p:cNvPicPr>
            <a:picLocks noChangeAspect="1"/>
          </p:cNvPicPr>
          <p:nvPr/>
        </p:nvPicPr>
        <p:blipFill>
          <a:blip r:embed="rId6"/>
          <a:stretch>
            <a:fillRect/>
          </a:stretch>
        </p:blipFill>
        <p:spPr>
          <a:xfrm>
            <a:off x="6706476" y="3117548"/>
            <a:ext cx="2526868" cy="3282437"/>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5B187A0C-0ECB-4B01-A0EC-43C671A03FA0}"/>
              </a:ext>
            </a:extLst>
          </p:cNvPr>
          <p:cNvPicPr>
            <a:picLocks noChangeAspect="1"/>
          </p:cNvPicPr>
          <p:nvPr/>
        </p:nvPicPr>
        <p:blipFill>
          <a:blip r:embed="rId7"/>
          <a:stretch>
            <a:fillRect/>
          </a:stretch>
        </p:blipFill>
        <p:spPr>
          <a:xfrm>
            <a:off x="9409287" y="3125141"/>
            <a:ext cx="2513823" cy="32765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33885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743FDE-478A-440A-BC61-4D519C993D29}"/>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F0B9BDED-698F-40FD-AEB2-7D360495906E}"/>
                </a:ext>
              </a:extLst>
            </p:cNvPr>
            <p:cNvGrpSpPr/>
            <p:nvPr/>
          </p:nvGrpSpPr>
          <p:grpSpPr>
            <a:xfrm>
              <a:off x="7608892" y="1405230"/>
              <a:ext cx="3222616" cy="3703096"/>
              <a:chOff x="7578734" y="1512789"/>
              <a:chExt cx="3222616" cy="3703096"/>
            </a:xfrm>
          </p:grpSpPr>
          <p:grpSp>
            <p:nvGrpSpPr>
              <p:cNvPr id="8" name="Group 7">
                <a:extLst>
                  <a:ext uri="{FF2B5EF4-FFF2-40B4-BE49-F238E27FC236}">
                    <a16:creationId xmlns:a16="http://schemas.microsoft.com/office/drawing/2014/main" id="{BD2B0608-FDC4-4469-B797-102300DD624C}"/>
                  </a:ext>
                </a:extLst>
              </p:cNvPr>
              <p:cNvGrpSpPr/>
              <p:nvPr/>
            </p:nvGrpSpPr>
            <p:grpSpPr>
              <a:xfrm>
                <a:off x="7578734" y="1512789"/>
                <a:ext cx="3222616" cy="3703096"/>
                <a:chOff x="7830194" y="1899080"/>
                <a:chExt cx="2518414" cy="2893903"/>
              </a:xfrm>
            </p:grpSpPr>
            <p:sp>
              <p:nvSpPr>
                <p:cNvPr id="10" name="Oval 9">
                  <a:extLst>
                    <a:ext uri="{FF2B5EF4-FFF2-40B4-BE49-F238E27FC236}">
                      <a16:creationId xmlns:a16="http://schemas.microsoft.com/office/drawing/2014/main" id="{77A26D27-7D6A-4439-8375-C3D6A3ECF2B0}"/>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C4586967-2D28-433F-A2BC-11BB4912DB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BAAC64A-A8F1-4219-8E98-EDFCDF92BBA0}"/>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9" name="key">
                <a:extLst>
                  <a:ext uri="{FF2B5EF4-FFF2-40B4-BE49-F238E27FC236}">
                    <a16:creationId xmlns:a16="http://schemas.microsoft.com/office/drawing/2014/main" id="{3F3B5889-8EC4-403C-8699-A4089B4DF130}"/>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7" name="TextBox 8">
              <a:extLst>
                <a:ext uri="{FF2B5EF4-FFF2-40B4-BE49-F238E27FC236}">
                  <a16:creationId xmlns:a16="http://schemas.microsoft.com/office/drawing/2014/main" id="{02760075-8E88-4369-A8CF-D4A59D47B06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Homomorphic Encryption (HE)</a:t>
            </a:r>
          </a:p>
        </p:txBody>
      </p:sp>
      <p:sp>
        <p:nvSpPr>
          <p:cNvPr id="6" name="Text Placeholder 2">
            <a:extLst>
              <a:ext uri="{FF2B5EF4-FFF2-40B4-BE49-F238E27FC236}">
                <a16:creationId xmlns:a16="http://schemas.microsoft.com/office/drawing/2014/main" id="{42DC7F2C-2E4D-4BE9-BA11-5F633FE1C690}"/>
              </a:ext>
            </a:extLst>
          </p:cNvPr>
          <p:cNvSpPr txBox="1">
            <a:spLocks/>
          </p:cNvSpPr>
          <p:nvPr/>
        </p:nvSpPr>
        <p:spPr>
          <a:xfrm>
            <a:off x="287265" y="457203"/>
            <a:ext cx="10426772" cy="418627"/>
          </a:xfrm>
          <a:prstGeom prst="rect">
            <a:avLst/>
          </a:prstGeom>
        </p:spPr>
        <p:txBody>
          <a:bodyPr vert="horz" wrap="square" lIns="156098" tIns="97561" rIns="156098" bIns="97561" rtlCol="0">
            <a:spAutoFit/>
          </a:bodyPr>
          <a:lstStyle>
            <a:lvl1pPr marL="0" indent="0" algn="l" defTabSz="913505" rtl="0" fontAlgn="base">
              <a:lnSpc>
                <a:spcPct val="90000"/>
              </a:lnSpc>
              <a:spcBef>
                <a:spcPct val="20000"/>
              </a:spcBef>
              <a:spcAft>
                <a:spcPct val="0"/>
              </a:spcAft>
              <a:buSzPct val="90000"/>
              <a:buFont typeface="Arial" charset="0"/>
              <a:buNone/>
              <a:defRPr sz="1800" b="1"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fr-FR" sz="1600" cap="all" dirty="0">
                <a:solidFill>
                  <a:prstClr val="white">
                    <a:lumMod val="65000"/>
                  </a:prstClr>
                </a:solidFill>
                <a:latin typeface="Arial"/>
              </a:rPr>
              <a:t>Protéger nos données lors de l’exécution </a:t>
            </a:r>
            <a:endParaRPr kumimoji="0" lang="en-US" sz="1600" i="0" u="none" strike="noStrike" kern="1200" cap="all" spc="0" normalizeH="0" dirty="0">
              <a:ln>
                <a:noFill/>
              </a:ln>
              <a:solidFill>
                <a:prstClr val="white">
                  <a:lumMod val="65000"/>
                </a:prstClr>
              </a:solidFill>
              <a:effectLst/>
              <a:uLnTx/>
              <a:uFillTx/>
              <a:latin typeface="Arial"/>
              <a:ea typeface="ＭＳ Ｐゴシック" charset="0"/>
            </a:endParaRPr>
          </a:p>
        </p:txBody>
      </p:sp>
    </p:spTree>
    <p:extLst>
      <p:ext uri="{BB962C8B-B14F-4D97-AF65-F5344CB8AC3E}">
        <p14:creationId xmlns:p14="http://schemas.microsoft.com/office/powerpoint/2010/main" val="206331950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BBBEE-2B3D-48F2-80D1-06A565C7A301}"/>
              </a:ext>
            </a:extLst>
          </p:cNvPr>
          <p:cNvSpPr>
            <a:spLocks noGrp="1"/>
          </p:cNvSpPr>
          <p:nvPr>
            <p:ph type="title"/>
          </p:nvPr>
        </p:nvSpPr>
        <p:spPr>
          <a:xfrm>
            <a:off x="274639" y="352425"/>
            <a:ext cx="11889564" cy="860424"/>
          </a:xfrm>
        </p:spPr>
        <p:txBody>
          <a:bodyPr/>
          <a:lstStyle/>
          <a:p>
            <a:r>
              <a:rPr lang="en-US" dirty="0"/>
              <a:t>Homomorphic Encryption (HE)</a:t>
            </a:r>
          </a:p>
        </p:txBody>
      </p:sp>
      <p:sp>
        <p:nvSpPr>
          <p:cNvPr id="6" name="Text Placeholder 5">
            <a:extLst>
              <a:ext uri="{FF2B5EF4-FFF2-40B4-BE49-F238E27FC236}">
                <a16:creationId xmlns:a16="http://schemas.microsoft.com/office/drawing/2014/main" id="{5429B263-4029-4B45-BC42-B26CFFDC2886}"/>
              </a:ext>
            </a:extLst>
          </p:cNvPr>
          <p:cNvSpPr>
            <a:spLocks noGrp="1"/>
          </p:cNvSpPr>
          <p:nvPr>
            <p:ph type="body" sz="quarter" idx="10"/>
          </p:nvPr>
        </p:nvSpPr>
        <p:spPr>
          <a:xfrm>
            <a:off x="274638" y="1212850"/>
            <a:ext cx="6248399" cy="2828467"/>
          </a:xfrm>
        </p:spPr>
        <p:txBody>
          <a:bodyPr/>
          <a:lstStyle/>
          <a:p>
            <a:r>
              <a:rPr lang="fr-FR" sz="2400" kern="0" dirty="0">
                <a:solidFill>
                  <a:srgbClr val="0078D3"/>
                </a:solidFill>
                <a:latin typeface="Segoe UI Semibold"/>
                <a:cs typeface="Segoe UI Semilight" panose="020B0402040204020203" pitchFamily="34" charset="0"/>
              </a:rPr>
              <a:t>New type of </a:t>
            </a:r>
            <a:r>
              <a:rPr lang="en-US" sz="2400" kern="0" dirty="0">
                <a:solidFill>
                  <a:srgbClr val="0078D3"/>
                </a:solidFill>
                <a:latin typeface="Segoe UI Semibold"/>
                <a:cs typeface="Segoe UI Semilight" panose="020B0402040204020203" pitchFamily="34" charset="0"/>
              </a:rPr>
              <a:t>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Arial"/>
                <a:cs typeface="Segoe UI" panose="020B0502040204020203" pitchFamily="34" charset="0"/>
                <a:sym typeface="Arial"/>
              </a:rPr>
              <a:t>Allows (un)limited computation on encrypted data</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Arial"/>
                <a:cs typeface="Segoe UI" panose="020B0502040204020203" pitchFamily="34" charset="0"/>
                <a:sym typeface="Arial"/>
              </a:rPr>
              <a:t>Enables outsourcing of data storage/processing, i.e. data enters / changes / leaves untrusted networks – always encrypted</a:t>
            </a:r>
            <a:endPar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endParaRP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rPr>
              <a:t>No information about the data is revealed to the untrusted network</a:t>
            </a: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rPr>
              <a:t>Results can only be revealed by data owner</a:t>
            </a: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sz="1200" dirty="0">
                <a:gradFill>
                  <a:gsLst>
                    <a:gs pos="1250">
                      <a:srgbClr val="3C3C41"/>
                    </a:gs>
                    <a:gs pos="100000">
                      <a:srgbClr val="3C3C41"/>
                    </a:gs>
                  </a:gsLst>
                  <a:lin ang="5400000" scaled="0"/>
                </a:gradFill>
                <a:latin typeface="Segoe UI"/>
                <a:sym typeface="Arial"/>
              </a:rPr>
              <a:t>Think persistent cloud storage with computation (in Azure) : statistical computations, ML inference, secure search</a:t>
            </a:r>
            <a:endParaRPr lang="en-US" sz="1600" dirty="0">
              <a:solidFill>
                <a:srgbClr val="3C3C41"/>
              </a:solidFill>
              <a:latin typeface="Segoe UI" panose="020B0502040204020203" pitchFamily="34" charset="0"/>
              <a:cs typeface="Segoe UI" panose="020B0502040204020203" pitchFamily="34" charset="0"/>
              <a:sym typeface="Aria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sym typeface="Arial"/>
              </a:rPr>
              <a:t>Can be either public-key of private-key encryption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sym typeface="Arial"/>
              </a:rPr>
              <a:t>Post-quantum secure</a:t>
            </a:r>
          </a:p>
        </p:txBody>
      </p:sp>
      <p:sp>
        <p:nvSpPr>
          <p:cNvPr id="7" name="Rectangle 6">
            <a:extLst>
              <a:ext uri="{FF2B5EF4-FFF2-40B4-BE49-F238E27FC236}">
                <a16:creationId xmlns:a16="http://schemas.microsoft.com/office/drawing/2014/main" id="{1E1E9F3B-E100-4A12-8307-4ACD95987242}"/>
              </a:ext>
            </a:extLst>
          </p:cNvPr>
          <p:cNvSpPr/>
          <p:nvPr/>
        </p:nvSpPr>
        <p:spPr bwMode="auto">
          <a:xfrm>
            <a:off x="0" y="4342927"/>
            <a:ext cx="12436475" cy="26515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DC94053-FDFB-41F3-9F10-A9CA4A2698F1}"/>
                  </a:ext>
                </a:extLst>
              </p:cNvPr>
              <p:cNvSpPr/>
              <p:nvPr/>
            </p:nvSpPr>
            <p:spPr bwMode="auto">
              <a:xfrm>
                <a:off x="483367" y="4759956"/>
                <a:ext cx="4090264" cy="977677"/>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“Full homomorphic” encryption</a:t>
                </a:r>
              </a:p>
              <a:p>
                <a:pPr marL="9098" defTabSz="932597">
                  <a:lnSpc>
                    <a:spcPct val="90000"/>
                  </a:lnSpc>
                  <a:spcBef>
                    <a:spcPts val="510"/>
                  </a:spcBef>
                </a:pP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𝐷</m:t>
                        </m:r>
                      </m:e>
                      <m:sub>
                        <m:r>
                          <a:rPr lang="fr-FR" sz="1600" i="1">
                            <a:solidFill>
                              <a:prstClr val="black"/>
                            </a:solidFill>
                            <a:latin typeface="Cambria Math" panose="02040503050406030204" pitchFamily="18" charset="0"/>
                          </a:rPr>
                          <m:t>𝐾</m:t>
                        </m:r>
                      </m:sub>
                    </m:sSub>
                  </m:oMath>
                </a14:m>
                <a:r>
                  <a:rPr lang="fr-FR" sz="1600" dirty="0">
                    <a:solidFill>
                      <a:prstClr val="black"/>
                    </a:solidFill>
                    <a:cs typeface="Segoe UI Light" panose="020B0502040204020203" pitchFamily="34" charset="0"/>
                  </a:rPr>
                  <a:t>(</a:t>
                </a: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m</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m</m:t>
                    </m:r>
                  </m:oMath>
                </a14:m>
                <a:endParaRPr lang="fr-FR" sz="1600" dirty="0">
                  <a:solidFill>
                    <a:prstClr val="black"/>
                  </a:solidFill>
                  <a:cs typeface="Segoe UI Light" panose="020B0502040204020203" pitchFamily="34" charset="0"/>
                </a:endParaRPr>
              </a:p>
              <a:p>
                <a:pPr marL="9098" defTabSz="932597">
                  <a:lnSpc>
                    <a:spcPct val="90000"/>
                  </a:lnSpc>
                  <a:spcBef>
                    <a:spcPts val="510"/>
                  </a:spcBef>
                </a:pP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𝐷</m:t>
                        </m:r>
                      </m:e>
                      <m:sub>
                        <m:r>
                          <a:rPr lang="fr-FR" sz="1600" i="1">
                            <a:solidFill>
                              <a:prstClr val="black"/>
                            </a:solidFill>
                            <a:latin typeface="Cambria Math" panose="02040503050406030204" pitchFamily="18" charset="0"/>
                          </a:rPr>
                          <m:t>𝐾</m:t>
                        </m:r>
                      </m:sub>
                    </m:sSub>
                  </m:oMath>
                </a14:m>
                <a:r>
                  <a:rPr lang="fr-FR" sz="1600" dirty="0">
                    <a:solidFill>
                      <a:prstClr val="black"/>
                    </a:solidFill>
                    <a:cs typeface="Segoe UI Light" panose="020B0502040204020203" pitchFamily="34" charset="0"/>
                  </a:rPr>
                  <a:t>(</a:t>
                </a: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x</m:t>
                    </m:r>
                    <m:r>
                      <m:rPr>
                        <m:nor/>
                      </m:rPr>
                      <a:rPr lang="fr-FR" sz="1600">
                        <a:solidFill>
                          <a:prstClr val="black"/>
                        </a:solidFill>
                        <a:cs typeface="Segoe UI Light" panose="020B0502040204020203" pitchFamily="34" charset="0"/>
                      </a:rPr>
                      <m:t> </m:t>
                    </m:r>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m</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x</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m</m:t>
                    </m:r>
                  </m:oMath>
                </a14:m>
                <a:endParaRPr lang="fr-FR" sz="1600" dirty="0">
                  <a:solidFill>
                    <a:prstClr val="black"/>
                  </a:solidFill>
                  <a:cs typeface="Segoe UI Light" panose="020B0502040204020203" pitchFamily="34" charset="0"/>
                </a:endParaRPr>
              </a:p>
            </p:txBody>
          </p:sp>
        </mc:Choice>
        <mc:Fallback xmlns="">
          <p:sp>
            <p:nvSpPr>
              <p:cNvPr id="8" name="Rectangle 7">
                <a:extLst>
                  <a:ext uri="{FF2B5EF4-FFF2-40B4-BE49-F238E27FC236}">
                    <a16:creationId xmlns:a16="http://schemas.microsoft.com/office/drawing/2014/main" id="{6DC94053-FDFB-41F3-9F10-A9CA4A2698F1}"/>
                  </a:ext>
                </a:extLst>
              </p:cNvPr>
              <p:cNvSpPr>
                <a:spLocks noRot="1" noChangeAspect="1" noMove="1" noResize="1" noEditPoints="1" noAdjustHandles="1" noChangeArrowheads="1" noChangeShapeType="1" noTextEdit="1"/>
              </p:cNvSpPr>
              <p:nvPr/>
            </p:nvSpPr>
            <p:spPr bwMode="auto">
              <a:xfrm>
                <a:off x="483367" y="4759956"/>
                <a:ext cx="4090264" cy="977677"/>
              </a:xfrm>
              <a:prstGeom prst="rect">
                <a:avLst/>
              </a:prstGeom>
              <a:blipFill>
                <a:blip r:embed="rId3"/>
                <a:stretch>
                  <a:fillRect l="-745" t="-625" b="-1875"/>
                </a:stretch>
              </a:blipFill>
              <a:ln>
                <a:noFill/>
                <a:headEnd type="none" w="med" len="med"/>
                <a:tailEnd type="none" w="med" len="med"/>
              </a:ln>
            </p:spPr>
            <p:txBody>
              <a:bodyPr/>
              <a:lstStyle/>
              <a:p>
                <a:r>
                  <a:rPr lang="fr-FR">
                    <a:noFill/>
                  </a:rPr>
                  <a:t> </a:t>
                </a:r>
              </a:p>
            </p:txBody>
          </p:sp>
        </mc:Fallback>
      </mc:AlternateContent>
      <p:sp>
        <p:nvSpPr>
          <p:cNvPr id="9" name="Rectangle 8">
            <a:extLst>
              <a:ext uri="{FF2B5EF4-FFF2-40B4-BE49-F238E27FC236}">
                <a16:creationId xmlns:a16="http://schemas.microsoft.com/office/drawing/2014/main" id="{1ED6304E-F193-46C4-92AD-FFCCCC1954CA}"/>
              </a:ext>
            </a:extLst>
          </p:cNvPr>
          <p:cNvSpPr/>
          <p:nvPr/>
        </p:nvSpPr>
        <p:spPr bwMode="auto">
          <a:xfrm>
            <a:off x="8485998" y="4716170"/>
            <a:ext cx="3220905" cy="1711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Invented in 2009 by Craig Gentry, @ Stanford university</a:t>
            </a:r>
          </a:p>
          <a:p>
            <a:pPr defTabSz="913841">
              <a:lnSpc>
                <a:spcPct val="90000"/>
              </a:lnSpc>
              <a:spcBef>
                <a:spcPts val="1200"/>
              </a:spcBef>
              <a:defRPr/>
            </a:pPr>
            <a:r>
              <a:rPr lang="en-US" sz="1400" spc="-20" dirty="0">
                <a:solidFill>
                  <a:srgbClr val="000000"/>
                </a:solidFill>
              </a:rPr>
              <a:t>Originally, 100 trillion times slower to make calculations on encrypted data than on unencrypted data</a:t>
            </a:r>
          </a:p>
          <a:p>
            <a:pPr defTabSz="913841">
              <a:lnSpc>
                <a:spcPct val="90000"/>
              </a:lnSpc>
              <a:spcBef>
                <a:spcPts val="1200"/>
              </a:spcBef>
              <a:defRPr/>
            </a:pPr>
            <a:r>
              <a:rPr lang="en-US" sz="1400" spc="-20" dirty="0">
                <a:solidFill>
                  <a:srgbClr val="000000"/>
                </a:solidFill>
              </a:rPr>
              <a:t>2 million times faster in 2013</a:t>
            </a:r>
            <a:r>
              <a:rPr lang="fr-FR" sz="1400" spc="-20" dirty="0">
                <a:solidFill>
                  <a:srgbClr val="000000"/>
                </a:solidFill>
              </a:rPr>
              <a:t> </a:t>
            </a:r>
            <a:endParaRPr lang="en-US" sz="1400" spc="-20" dirty="0">
              <a:solidFill>
                <a:srgbClr val="000000"/>
              </a:solidFill>
              <a:latin typeface="Segoe UI"/>
            </a:endParaRPr>
          </a:p>
        </p:txBody>
      </p:sp>
      <p:sp>
        <p:nvSpPr>
          <p:cNvPr id="10" name="Rectangle 9">
            <a:extLst>
              <a:ext uri="{FF2B5EF4-FFF2-40B4-BE49-F238E27FC236}">
                <a16:creationId xmlns:a16="http://schemas.microsoft.com/office/drawing/2014/main" id="{4C47BD1D-330C-47AA-B633-E316FC780520}"/>
              </a:ext>
            </a:extLst>
          </p:cNvPr>
          <p:cNvSpPr/>
          <p:nvPr/>
        </p:nvSpPr>
        <p:spPr bwMode="auto">
          <a:xfrm>
            <a:off x="4356407" y="4716170"/>
            <a:ext cx="3361051" cy="190511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pc="-20" dirty="0">
                <a:solidFill>
                  <a:srgbClr val="0078D3"/>
                </a:solidFill>
                <a:latin typeface="Segoe UI Semibold"/>
              </a:rPr>
              <a:t>Some benefits</a:t>
            </a:r>
          </a:p>
          <a:p>
            <a:pPr marL="0" lvl="2" defTabSz="913841">
              <a:lnSpc>
                <a:spcPct val="90000"/>
              </a:lnSpc>
              <a:spcBef>
                <a:spcPts val="1200"/>
              </a:spcBef>
              <a:defRPr/>
            </a:pPr>
            <a:r>
              <a:rPr lang="en-US" sz="1400" spc="-20" dirty="0">
                <a:solidFill>
                  <a:srgbClr val="000000"/>
                </a:solidFill>
              </a:rPr>
              <a:t>There is no hardware element in the TCB (so you don't have to trust hardware)</a:t>
            </a:r>
          </a:p>
          <a:p>
            <a:pPr marL="0" lvl="2" defTabSz="913841">
              <a:lnSpc>
                <a:spcPct val="90000"/>
              </a:lnSpc>
              <a:spcBef>
                <a:spcPts val="1200"/>
              </a:spcBef>
              <a:defRPr/>
            </a:pPr>
            <a:r>
              <a:rPr lang="en-US" sz="1400" spc="-20" dirty="0">
                <a:solidFill>
                  <a:srgbClr val="000000"/>
                </a:solidFill>
              </a:rPr>
              <a:t>This type of encryption is applicable for some applications, but... its extra cost is still intolerable for general-purpose treatments</a:t>
            </a:r>
          </a:p>
        </p:txBody>
      </p:sp>
      <p:pic>
        <p:nvPicPr>
          <p:cNvPr id="12" name="Picture 11">
            <a:extLst>
              <a:ext uri="{FF2B5EF4-FFF2-40B4-BE49-F238E27FC236}">
                <a16:creationId xmlns:a16="http://schemas.microsoft.com/office/drawing/2014/main" id="{719A0E4B-FBD3-4F35-A912-84FD8547702E}"/>
              </a:ext>
            </a:extLst>
          </p:cNvPr>
          <p:cNvPicPr>
            <a:picLocks noChangeAspect="1"/>
          </p:cNvPicPr>
          <p:nvPr/>
        </p:nvPicPr>
        <p:blipFill>
          <a:blip r:embed="rId4"/>
          <a:stretch>
            <a:fillRect/>
          </a:stretch>
        </p:blipFill>
        <p:spPr>
          <a:xfrm>
            <a:off x="6449690" y="1039101"/>
            <a:ext cx="5787860" cy="2987021"/>
          </a:xfrm>
          <a:prstGeom prst="rect">
            <a:avLst/>
          </a:prstGeom>
        </p:spPr>
      </p:pic>
    </p:spTree>
    <p:extLst>
      <p:ext uri="{BB962C8B-B14F-4D97-AF65-F5344CB8AC3E}">
        <p14:creationId xmlns:p14="http://schemas.microsoft.com/office/powerpoint/2010/main" val="41855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plaintext</a:t>
            </a:r>
            <a:endParaRPr lang="en-US" dirty="0">
              <a:solidFill>
                <a:srgbClr val="0070C0"/>
              </a:solidFill>
              <a:latin typeface="Segoe UI" panose="020B0502040204020203" pitchFamily="34" charset="0"/>
              <a:cs typeface="Segoe UI" panose="020B0502040204020203" pitchFamily="34" charset="0"/>
            </a:endParaRPr>
          </a:p>
        </p:txBody>
      </p:sp>
      <p:sp>
        <p:nvSpPr>
          <p:cNvPr id="44" name="Text Placeholder 2">
            <a:extLst>
              <a:ext uri="{FF2B5EF4-FFF2-40B4-BE49-F238E27FC236}">
                <a16:creationId xmlns:a16="http://schemas.microsoft.com/office/drawing/2014/main" id="{97B2DF69-6842-4C58-B1E3-F714B1FE5ADE}"/>
              </a:ext>
            </a:extLst>
          </p:cNvPr>
          <p:cNvSpPr txBox="1">
            <a:spLocks/>
          </p:cNvSpPr>
          <p:nvPr/>
        </p:nvSpPr>
        <p:spPr>
          <a:xfrm>
            <a:off x="427038" y="1668462"/>
            <a:ext cx="6019799" cy="4832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spcBef>
                <a:spcPts val="1200"/>
              </a:spcBef>
              <a:buClr>
                <a:srgbClr val="000000"/>
              </a:buClr>
              <a:buSzPts val="1800"/>
            </a:pPr>
            <a:r>
              <a:rPr lang="en-US" sz="2000" dirty="0"/>
              <a:t>Plaintexts are </a:t>
            </a:r>
            <a:r>
              <a:rPr lang="en-US" sz="2000" b="1" dirty="0"/>
              <a:t>vectors</a:t>
            </a:r>
            <a:r>
              <a:rPr lang="en-US" sz="2000" dirty="0"/>
              <a:t> by nature</a:t>
            </a:r>
          </a:p>
          <a:p>
            <a:pPr>
              <a:lnSpc>
                <a:spcPct val="115000"/>
              </a:lnSpc>
              <a:spcBef>
                <a:spcPts val="1200"/>
              </a:spcBef>
              <a:buClr>
                <a:srgbClr val="000000"/>
              </a:buClr>
              <a:buSzPts val="1800"/>
            </a:pPr>
            <a:r>
              <a:rPr lang="en-US" sz="2000" dirty="0"/>
              <a:t>Vector dimension typically several thousands (huge!)</a:t>
            </a:r>
          </a:p>
          <a:p>
            <a:pPr>
              <a:lnSpc>
                <a:spcPct val="115000"/>
              </a:lnSpc>
              <a:spcBef>
                <a:spcPts val="1200"/>
              </a:spcBef>
              <a:buClr>
                <a:srgbClr val="000000"/>
              </a:buClr>
              <a:buSzPts val="1800"/>
            </a:pPr>
            <a:r>
              <a:rPr lang="en-US" sz="2000" dirty="0"/>
              <a:t>Vector elements can be e.g. integers mod prime or fixed-precision real or complex numbers</a:t>
            </a:r>
          </a:p>
          <a:p>
            <a:pPr>
              <a:lnSpc>
                <a:spcPct val="115000"/>
              </a:lnSpc>
              <a:spcBef>
                <a:spcPts val="1200"/>
              </a:spcBef>
              <a:buClr>
                <a:srgbClr val="000000"/>
              </a:buClr>
              <a:buSzPts val="1800"/>
            </a:pPr>
            <a:r>
              <a:rPr lang="en-US" sz="2000" dirty="0"/>
              <a:t>Computation operates on all vector elements simultaneously</a:t>
            </a:r>
          </a:p>
          <a:p>
            <a:pPr>
              <a:lnSpc>
                <a:spcPct val="115000"/>
              </a:lnSpc>
              <a:spcBef>
                <a:spcPts val="1200"/>
              </a:spcBef>
              <a:buClr>
                <a:srgbClr val="000000"/>
              </a:buClr>
              <a:buSzPts val="1800"/>
            </a:pPr>
            <a:r>
              <a:rPr lang="en-US" sz="2000" dirty="0"/>
              <a:t>Vectorization: use it or lose it (better use it!)</a:t>
            </a:r>
          </a:p>
          <a:p>
            <a:pPr>
              <a:lnSpc>
                <a:spcPct val="115000"/>
              </a:lnSpc>
              <a:spcBef>
                <a:spcPts val="1200"/>
              </a:spcBef>
              <a:buClr>
                <a:srgbClr val="000000"/>
              </a:buClr>
              <a:buSzPts val="1800"/>
            </a:pPr>
            <a:r>
              <a:rPr lang="en-US" sz="2000" dirty="0"/>
              <a:t>Homomorphic encryption is suitable for vectorizable computations</a:t>
            </a:r>
          </a:p>
          <a:p>
            <a:endParaRPr lang="en-US" sz="2000" dirty="0"/>
          </a:p>
        </p:txBody>
      </p:sp>
      <p:grpSp>
        <p:nvGrpSpPr>
          <p:cNvPr id="19" name="Group 18">
            <a:extLst>
              <a:ext uri="{FF2B5EF4-FFF2-40B4-BE49-F238E27FC236}">
                <a16:creationId xmlns:a16="http://schemas.microsoft.com/office/drawing/2014/main" id="{961093C2-EB7C-466C-B075-CE55CFD2DAAB}"/>
              </a:ext>
            </a:extLst>
          </p:cNvPr>
          <p:cNvGrpSpPr/>
          <p:nvPr/>
        </p:nvGrpSpPr>
        <p:grpSpPr>
          <a:xfrm>
            <a:off x="6753310" y="677862"/>
            <a:ext cx="5288309" cy="5790801"/>
            <a:chOff x="6753310" y="677862"/>
            <a:chExt cx="5288309" cy="5790801"/>
          </a:xfrm>
        </p:grpSpPr>
        <p:sp>
          <p:nvSpPr>
            <p:cNvPr id="7" name="cloud">
              <a:extLst>
                <a:ext uri="{FF2B5EF4-FFF2-40B4-BE49-F238E27FC236}">
                  <a16:creationId xmlns:a16="http://schemas.microsoft.com/office/drawing/2014/main" id="{51524999-2BCD-47FC-AF2F-987276352EA9}"/>
                </a:ext>
              </a:extLst>
            </p:cNvPr>
            <p:cNvSpPr>
              <a:spLocks noChangeAspect="1"/>
            </p:cNvSpPr>
            <p:nvPr/>
          </p:nvSpPr>
          <p:spPr bwMode="auto">
            <a:xfrm>
              <a:off x="7742237" y="677862"/>
              <a:ext cx="3588510" cy="22862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4" name="Group 3">
              <a:extLst>
                <a:ext uri="{FF2B5EF4-FFF2-40B4-BE49-F238E27FC236}">
                  <a16:creationId xmlns:a16="http://schemas.microsoft.com/office/drawing/2014/main" id="{C124CC48-4D06-490A-884F-BF182D4A7926}"/>
                </a:ext>
              </a:extLst>
            </p:cNvPr>
            <p:cNvGrpSpPr/>
            <p:nvPr/>
          </p:nvGrpSpPr>
          <p:grpSpPr>
            <a:xfrm>
              <a:off x="6753310" y="1276296"/>
              <a:ext cx="5288309" cy="5192367"/>
              <a:chOff x="6753310" y="1276296"/>
              <a:chExt cx="5288309" cy="5192367"/>
            </a:xfrm>
          </p:grpSpPr>
          <p:sp>
            <p:nvSpPr>
              <p:cNvPr id="61" name="TextBox 60">
                <a:extLst>
                  <a:ext uri="{FF2B5EF4-FFF2-40B4-BE49-F238E27FC236}">
                    <a16:creationId xmlns:a16="http://schemas.microsoft.com/office/drawing/2014/main" id="{6FA60BE5-18CF-4C41-9626-4BEFB0918E69}"/>
                  </a:ext>
                </a:extLst>
              </p:cNvPr>
              <p:cNvSpPr txBox="1"/>
              <p:nvPr/>
            </p:nvSpPr>
            <p:spPr>
              <a:xfrm>
                <a:off x="8658310" y="1276296"/>
                <a:ext cx="1686502" cy="584775"/>
              </a:xfrm>
              <a:prstGeom prst="rect">
                <a:avLst/>
              </a:prstGeom>
              <a:noFill/>
              <a:ln w="19050" cap="flat" cmpd="sng" algn="ctr">
                <a:noFill/>
                <a:prstDash val="solid"/>
                <a:headEnd type="none"/>
                <a:tailEnd type="arrow"/>
              </a:ln>
              <a:effectLst/>
            </p:spPr>
            <p:txBody>
              <a:bodyPr wrap="square" rtlCol="0">
                <a:spAutoFit/>
              </a:bodyPr>
              <a:lstStyle/>
              <a:p>
                <a:pPr algn="ctr"/>
                <a:r>
                  <a:rPr lang="en-US" sz="1600" dirty="0">
                    <a:latin typeface="Segoe UI Semibold" panose="020B0702040204020203" pitchFamily="34" charset="0"/>
                    <a:cs typeface="Segoe UI Semibold" panose="020B0702040204020203" pitchFamily="34" charset="0"/>
                  </a:rPr>
                  <a:t>Homomorphic computation</a:t>
                </a:r>
              </a:p>
            </p:txBody>
          </p:sp>
          <p:sp>
            <p:nvSpPr>
              <p:cNvPr id="99" name="TextBox 98">
                <a:extLst>
                  <a:ext uri="{FF2B5EF4-FFF2-40B4-BE49-F238E27FC236}">
                    <a16:creationId xmlns:a16="http://schemas.microsoft.com/office/drawing/2014/main" id="{0CC645D5-AB75-4A3B-9E85-8555CC41AD7C}"/>
                  </a:ext>
                </a:extLst>
              </p:cNvPr>
              <p:cNvSpPr txBox="1"/>
              <p:nvPr/>
            </p:nvSpPr>
            <p:spPr>
              <a:xfrm>
                <a:off x="8956274" y="1938221"/>
                <a:ext cx="1225603" cy="646331"/>
              </a:xfrm>
              <a:prstGeom prst="rect">
                <a:avLst/>
              </a:prstGeom>
              <a:noFill/>
              <a:ln w="19050" cap="flat" cmpd="sng" algn="ctr">
                <a:noFill/>
                <a:prstDash val="solid"/>
                <a:headEnd type="none"/>
                <a:tailEnd type="arrow"/>
              </a:ln>
              <a:effectLst/>
            </p:spPr>
            <p:txBody>
              <a:bodyPr wrap="square" rtlCol="0">
                <a:spAutoFit/>
              </a:bodyPr>
              <a:lstStyle/>
              <a:p>
                <a:pPr algn="ctr"/>
                <a:r>
                  <a:rPr lang="en-US" sz="1200" b="1" dirty="0" err="1">
                    <a:latin typeface="Segoe UI" panose="020B0502040204020203" pitchFamily="34" charset="0"/>
                    <a:cs typeface="Segoe UI" panose="020B0502040204020203" pitchFamily="34" charset="0"/>
                  </a:rPr>
                  <a:t>pt-ct</a:t>
                </a:r>
                <a:r>
                  <a:rPr lang="en-US" sz="1200" b="1" dirty="0">
                    <a:latin typeface="Segoe UI" panose="020B0502040204020203" pitchFamily="34" charset="0"/>
                    <a:cs typeface="Segoe UI" panose="020B0502040204020203" pitchFamily="34" charset="0"/>
                  </a:rPr>
                  <a:t>/</a:t>
                </a:r>
                <a:r>
                  <a:rPr lang="en-US" sz="1200" b="1" dirty="0" err="1">
                    <a:latin typeface="Segoe UI" panose="020B0502040204020203" pitchFamily="34" charset="0"/>
                    <a:cs typeface="Segoe UI" panose="020B0502040204020203" pitchFamily="34" charset="0"/>
                  </a:rPr>
                  <a:t>ct-ct</a:t>
                </a:r>
                <a:endParaRPr lang="en-US" sz="1200" b="1" dirty="0">
                  <a:latin typeface="Segoe UI" panose="020B0502040204020203" pitchFamily="34" charset="0"/>
                  <a:cs typeface="Segoe UI" panose="020B0502040204020203" pitchFamily="34" charset="0"/>
                </a:endParaRPr>
              </a:p>
              <a:p>
                <a:pPr algn="ctr"/>
                <a:r>
                  <a:rPr lang="en-US" sz="1200" dirty="0">
                    <a:latin typeface="Segoe UI" panose="020B0502040204020203" pitchFamily="34" charset="0"/>
                    <a:cs typeface="Segoe UI" panose="020B0502040204020203" pitchFamily="34" charset="0"/>
                  </a:rPr>
                  <a:t>add, </a:t>
                </a:r>
                <a:r>
                  <a:rPr lang="en-US" sz="1200" dirty="0" err="1">
                    <a:latin typeface="Segoe UI" panose="020B0502040204020203" pitchFamily="34" charset="0"/>
                    <a:cs typeface="Segoe UI" panose="020B0502040204020203" pitchFamily="34" charset="0"/>
                  </a:rPr>
                  <a:t>mult</a:t>
                </a:r>
                <a:r>
                  <a:rPr lang="en-US" sz="1200" dirty="0">
                    <a:latin typeface="Segoe UI" panose="020B0502040204020203" pitchFamily="34" charset="0"/>
                    <a:cs typeface="Segoe UI" panose="020B0502040204020203" pitchFamily="34" charset="0"/>
                  </a:rPr>
                  <a:t>, rotation, etc.</a:t>
                </a:r>
              </a:p>
            </p:txBody>
          </p:sp>
          <p:cxnSp>
            <p:nvCxnSpPr>
              <p:cNvPr id="10" name="Straight Arrow Connector 9">
                <a:extLst>
                  <a:ext uri="{FF2B5EF4-FFF2-40B4-BE49-F238E27FC236}">
                    <a16:creationId xmlns:a16="http://schemas.microsoft.com/office/drawing/2014/main" id="{222E0C2A-559E-4D44-AC58-9119CEC856ED}"/>
                  </a:ext>
                </a:extLst>
              </p:cNvPr>
              <p:cNvCxnSpPr>
                <a:cxnSpLocks/>
              </p:cNvCxnSpPr>
              <p:nvPr/>
            </p:nvCxnSpPr>
            <p:spPr>
              <a:xfrm>
                <a:off x="10593817" y="4957569"/>
                <a:ext cx="2" cy="864000"/>
              </a:xfrm>
              <a:prstGeom prst="straightConnector1">
                <a:avLst/>
              </a:prstGeom>
              <a:noFill/>
              <a:ln w="28575" cap="flat" cmpd="sng" algn="ctr">
                <a:solidFill>
                  <a:srgbClr val="000000"/>
                </a:solidFill>
                <a:prstDash val="solid"/>
                <a:headEnd type="none"/>
                <a:tailEnd type="arrow"/>
              </a:ln>
              <a:effectLst/>
            </p:spPr>
          </p:cxnSp>
          <p:sp>
            <p:nvSpPr>
              <p:cNvPr id="53" name="Rectangle 52">
                <a:extLst>
                  <a:ext uri="{FF2B5EF4-FFF2-40B4-BE49-F238E27FC236}">
                    <a16:creationId xmlns:a16="http://schemas.microsoft.com/office/drawing/2014/main" id="{8CA7BC64-4393-4B49-B2F6-ABCF8EC2BB67}"/>
                  </a:ext>
                </a:extLst>
              </p:cNvPr>
              <p:cNvSpPr/>
              <p:nvPr/>
            </p:nvSpPr>
            <p:spPr bwMode="auto">
              <a:xfrm>
                <a:off x="6753310" y="4128663"/>
                <a:ext cx="5288309" cy="2340000"/>
              </a:xfrm>
              <a:prstGeom prst="rect">
                <a:avLst/>
              </a:prstGeom>
              <a:noFill/>
              <a:ln w="38100" cap="flat" cmpd="sng" algn="ctr">
                <a:solidFill>
                  <a:srgbClr val="0070C0"/>
                </a:solidFill>
                <a:prstDash val="solid"/>
                <a:headEnd type="none"/>
                <a:tailEnd type="arrow"/>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cxnSp>
            <p:nvCxnSpPr>
              <p:cNvPr id="55" name="Straight Arrow Connector 54">
                <a:extLst>
                  <a:ext uri="{FF2B5EF4-FFF2-40B4-BE49-F238E27FC236}">
                    <a16:creationId xmlns:a16="http://schemas.microsoft.com/office/drawing/2014/main" id="{8D7444B3-CCB7-4E2E-B333-2F96BF9425A3}"/>
                  </a:ext>
                </a:extLst>
              </p:cNvPr>
              <p:cNvCxnSpPr>
                <a:cxnSpLocks/>
              </p:cNvCxnSpPr>
              <p:nvPr/>
            </p:nvCxnSpPr>
            <p:spPr>
              <a:xfrm flipH="1" flipV="1">
                <a:off x="8658310" y="4966864"/>
                <a:ext cx="0" cy="864000"/>
              </a:xfrm>
              <a:prstGeom prst="straightConnector1">
                <a:avLst/>
              </a:prstGeom>
              <a:noFill/>
              <a:ln w="28575" cap="flat" cmpd="sng" algn="ctr">
                <a:solidFill>
                  <a:srgbClr val="000000"/>
                </a:solidFill>
                <a:prstDash val="solid"/>
                <a:headEnd type="none"/>
                <a:tailEnd type="arrow"/>
              </a:ln>
              <a:effectLst/>
            </p:spPr>
          </p:cxnSp>
          <p:cxnSp>
            <p:nvCxnSpPr>
              <p:cNvPr id="74" name="Straight Arrow Connector 73">
                <a:extLst>
                  <a:ext uri="{FF2B5EF4-FFF2-40B4-BE49-F238E27FC236}">
                    <a16:creationId xmlns:a16="http://schemas.microsoft.com/office/drawing/2014/main" id="{46638A79-EF54-41E8-BBFD-302D2C80A65C}"/>
                  </a:ext>
                </a:extLst>
              </p:cNvPr>
              <p:cNvCxnSpPr>
                <a:cxnSpLocks/>
              </p:cNvCxnSpPr>
              <p:nvPr/>
            </p:nvCxnSpPr>
            <p:spPr>
              <a:xfrm>
                <a:off x="10563308" y="3045360"/>
                <a:ext cx="2" cy="1080000"/>
              </a:xfrm>
              <a:prstGeom prst="straightConnector1">
                <a:avLst/>
              </a:prstGeom>
              <a:noFill/>
              <a:ln w="28575" cap="flat" cmpd="sng" algn="ctr">
                <a:solidFill>
                  <a:srgbClr val="0070C0"/>
                </a:solidFill>
                <a:prstDash val="solid"/>
                <a:headEnd type="none"/>
                <a:tailEnd type="arrow"/>
              </a:ln>
              <a:effectLst/>
            </p:spPr>
          </p:cxnSp>
          <p:cxnSp>
            <p:nvCxnSpPr>
              <p:cNvPr id="76" name="Straight Arrow Connector 75">
                <a:extLst>
                  <a:ext uri="{FF2B5EF4-FFF2-40B4-BE49-F238E27FC236}">
                    <a16:creationId xmlns:a16="http://schemas.microsoft.com/office/drawing/2014/main" id="{E284019A-E77D-4D7A-8113-CF1CF5A5A2FC}"/>
                  </a:ext>
                </a:extLst>
              </p:cNvPr>
              <p:cNvCxnSpPr>
                <a:cxnSpLocks/>
              </p:cNvCxnSpPr>
              <p:nvPr/>
            </p:nvCxnSpPr>
            <p:spPr>
              <a:xfrm flipH="1" flipV="1">
                <a:off x="8658310" y="3032160"/>
                <a:ext cx="0" cy="1080000"/>
              </a:xfrm>
              <a:prstGeom prst="straightConnector1">
                <a:avLst/>
              </a:prstGeom>
              <a:noFill/>
              <a:ln w="28575" cap="flat" cmpd="sng" algn="ctr">
                <a:solidFill>
                  <a:srgbClr val="0070C0"/>
                </a:solidFill>
                <a:prstDash val="solid"/>
                <a:headEnd type="none"/>
                <a:tailEnd type="arrow"/>
              </a:ln>
              <a:effectLst/>
            </p:spPr>
          </p:cxnSp>
          <p:sp>
            <p:nvSpPr>
              <p:cNvPr id="79" name="TextBox 78">
                <a:extLst>
                  <a:ext uri="{FF2B5EF4-FFF2-40B4-BE49-F238E27FC236}">
                    <a16:creationId xmlns:a16="http://schemas.microsoft.com/office/drawing/2014/main" id="{5864616D-3E76-46DB-86E9-502A7265ABE0}"/>
                  </a:ext>
                </a:extLst>
              </p:cNvPr>
              <p:cNvSpPr txBox="1"/>
              <p:nvPr/>
            </p:nvSpPr>
            <p:spPr>
              <a:xfrm>
                <a:off x="8734510" y="5062728"/>
                <a:ext cx="1162920" cy="769441"/>
              </a:xfrm>
              <a:prstGeom prst="rect">
                <a:avLst/>
              </a:prstGeom>
              <a:noFill/>
              <a:ln w="19050" cap="flat" cmpd="sng" algn="ctr">
                <a:noFill/>
                <a:prstDash val="solid"/>
                <a:headEnd type="none"/>
                <a:tailEnd type="arrow"/>
              </a:ln>
              <a:effectLst/>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Encrypt</a:t>
                </a:r>
                <a:endParaRPr lang="en-US" dirty="0">
                  <a:solidFill>
                    <a:srgbClr val="0070C0"/>
                  </a:solidFill>
                  <a:latin typeface="Segoe UI Semibold" panose="020B0702040204020203" pitchFamily="34" charset="0"/>
                  <a:cs typeface="Segoe UI Semibold" panose="020B0702040204020203" pitchFamily="34" charset="0"/>
                </a:endParaRPr>
              </a:p>
              <a:p>
                <a:r>
                  <a:rPr lang="en-US" sz="1400" dirty="0">
                    <a:latin typeface="Segoe UI" panose="020B0502040204020203" pitchFamily="34" charset="0"/>
                    <a:cs typeface="Segoe UI" panose="020B0502040204020203" pitchFamily="34" charset="0"/>
                  </a:rPr>
                  <a:t>(+encode)</a:t>
                </a:r>
              </a:p>
              <a:p>
                <a:r>
                  <a:rPr lang="en-US" sz="1400" dirty="0">
                    <a:latin typeface="Segoe UI" panose="020B0502040204020203" pitchFamily="34" charset="0"/>
                    <a:cs typeface="Segoe UI" panose="020B0502040204020203" pitchFamily="34" charset="0"/>
                  </a:rPr>
                  <a:t>(+vectorize)</a:t>
                </a:r>
                <a:endParaRPr lang="en-US" sz="1200" dirty="0">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54E101A8-EEC2-45D0-84F8-8BBDF4443B48}"/>
                  </a:ext>
                </a:extLst>
              </p:cNvPr>
              <p:cNvSpPr txBox="1"/>
              <p:nvPr/>
            </p:nvSpPr>
            <p:spPr>
              <a:xfrm>
                <a:off x="10645433" y="5062755"/>
                <a:ext cx="1162920" cy="553998"/>
              </a:xfrm>
              <a:prstGeom prst="rect">
                <a:avLst/>
              </a:prstGeom>
              <a:noFill/>
              <a:ln w="19050" cap="flat" cmpd="sng" algn="ctr">
                <a:noFill/>
                <a:prstDash val="solid"/>
                <a:headEnd type="none"/>
                <a:tailEnd type="arrow"/>
              </a:ln>
              <a:effectLst/>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Decrypt</a:t>
                </a:r>
                <a:endParaRPr lang="en-US" sz="1400" dirty="0">
                  <a:solidFill>
                    <a:srgbClr val="0070C0"/>
                  </a:solidFill>
                  <a:latin typeface="Segoe UI Semibold" panose="020B0702040204020203" pitchFamily="34" charset="0"/>
                  <a:cs typeface="Segoe UI Semibold" panose="020B0702040204020203" pitchFamily="34" charset="0"/>
                </a:endParaRPr>
              </a:p>
              <a:p>
                <a:r>
                  <a:rPr lang="en-US" sz="1400" dirty="0">
                    <a:latin typeface="Segoe UI" panose="020B0502040204020203" pitchFamily="34" charset="0"/>
                    <a:cs typeface="Segoe UI" panose="020B0502040204020203" pitchFamily="34" charset="0"/>
                  </a:rPr>
                  <a:t>(+decode)</a:t>
                </a:r>
              </a:p>
            </p:txBody>
          </p:sp>
          <p:cxnSp>
            <p:nvCxnSpPr>
              <p:cNvPr id="101" name="Straight Arrow Connector 100">
                <a:extLst>
                  <a:ext uri="{FF2B5EF4-FFF2-40B4-BE49-F238E27FC236}">
                    <a16:creationId xmlns:a16="http://schemas.microsoft.com/office/drawing/2014/main" id="{43500B82-A281-4D61-BF1D-C439DA442E3C}"/>
                  </a:ext>
                </a:extLst>
              </p:cNvPr>
              <p:cNvCxnSpPr>
                <a:cxnSpLocks/>
              </p:cNvCxnSpPr>
              <p:nvPr/>
            </p:nvCxnSpPr>
            <p:spPr>
              <a:xfrm flipV="1">
                <a:off x="9101152" y="2656878"/>
                <a:ext cx="1037385" cy="2376"/>
              </a:xfrm>
              <a:prstGeom prst="straightConnector1">
                <a:avLst/>
              </a:prstGeom>
              <a:noFill/>
              <a:ln w="28575" cap="flat" cmpd="sng" algn="ctr">
                <a:solidFill>
                  <a:srgbClr val="000000"/>
                </a:solidFill>
                <a:prstDash val="solid"/>
                <a:headEnd type="none"/>
                <a:tailEnd type="arrow"/>
              </a:ln>
              <a:effectLst/>
            </p:spPr>
          </p:cxnSp>
        </p:grpSp>
      </p:gr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6722804" y="5321712"/>
            <a:ext cx="1225603" cy="443519"/>
          </a:xfrm>
        </p:spPr>
        <p:txBody>
          <a:bodyPr/>
          <a:lstStyle/>
          <a:p>
            <a:pPr marR="0" lvl="0" algn="ctr" rtl="0">
              <a:lnSpc>
                <a:spcPct val="115000"/>
              </a:lnSpc>
              <a:spcBef>
                <a:spcPts val="1200"/>
              </a:spcBef>
              <a:spcAft>
                <a:spcPts val="0"/>
              </a:spcAft>
              <a:buClr>
                <a:srgbClr val="000000"/>
              </a:buClr>
              <a:buSzPts val="1800"/>
            </a:pPr>
            <a:r>
              <a:rPr lang="en-US" sz="1600" dirty="0">
                <a:solidFill>
                  <a:schemeClr val="tx1"/>
                </a:solidFill>
              </a:rPr>
              <a:t>Client</a:t>
            </a:r>
            <a:endParaRPr lang="en-US" sz="1400" dirty="0">
              <a:solidFill>
                <a:schemeClr val="tx1"/>
              </a:solidFill>
            </a:endParaRPr>
          </a:p>
        </p:txBody>
      </p:sp>
      <p:pic>
        <p:nvPicPr>
          <p:cNvPr id="8" name="Picture 7">
            <a:extLst>
              <a:ext uri="{FF2B5EF4-FFF2-40B4-BE49-F238E27FC236}">
                <a16:creationId xmlns:a16="http://schemas.microsoft.com/office/drawing/2014/main" id="{3942C20E-98C4-4913-B74B-51D815DAE47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6320" y="4655293"/>
            <a:ext cx="662607" cy="662607"/>
          </a:xfrm>
          <a:prstGeom prst="rect">
            <a:avLst/>
          </a:prstGeom>
        </p:spPr>
      </p:pic>
      <p:grpSp>
        <p:nvGrpSpPr>
          <p:cNvPr id="5" name="Group 4">
            <a:extLst>
              <a:ext uri="{FF2B5EF4-FFF2-40B4-BE49-F238E27FC236}">
                <a16:creationId xmlns:a16="http://schemas.microsoft.com/office/drawing/2014/main" id="{150B7938-0BDD-4274-B04A-47D0C30982E7}"/>
              </a:ext>
            </a:extLst>
          </p:cNvPr>
          <p:cNvGrpSpPr/>
          <p:nvPr/>
        </p:nvGrpSpPr>
        <p:grpSpPr>
          <a:xfrm>
            <a:off x="7365561" y="5747763"/>
            <a:ext cx="191055" cy="346755"/>
            <a:chOff x="7365561" y="5747763"/>
            <a:chExt cx="191055" cy="346755"/>
          </a:xfrm>
        </p:grpSpPr>
        <p:sp>
          <p:nvSpPr>
            <p:cNvPr id="59" name="Freeform: Shape 58">
              <a:extLst>
                <a:ext uri="{FF2B5EF4-FFF2-40B4-BE49-F238E27FC236}">
                  <a16:creationId xmlns:a16="http://schemas.microsoft.com/office/drawing/2014/main" id="{8D84DAC6-D880-4369-AF4A-CC78D0513083}"/>
                </a:ext>
              </a:extLst>
            </p:cNvPr>
            <p:cNvSpPr/>
            <p:nvPr/>
          </p:nvSpPr>
          <p:spPr bwMode="auto">
            <a:xfrm rot="18901731">
              <a:off x="7374348" y="5747763"/>
              <a:ext cx="182268" cy="346755"/>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60" name="Oval 59">
              <a:extLst>
                <a:ext uri="{FF2B5EF4-FFF2-40B4-BE49-F238E27FC236}">
                  <a16:creationId xmlns:a16="http://schemas.microsoft.com/office/drawing/2014/main" id="{8A233636-F709-447B-9B02-CDDDF78ABD37}"/>
                </a:ext>
              </a:extLst>
            </p:cNvPr>
            <p:cNvSpPr/>
            <p:nvPr/>
          </p:nvSpPr>
          <p:spPr bwMode="auto">
            <a:xfrm>
              <a:off x="7365561" y="5818127"/>
              <a:ext cx="31254" cy="31387"/>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1" name="Group 10">
            <a:extLst>
              <a:ext uri="{FF2B5EF4-FFF2-40B4-BE49-F238E27FC236}">
                <a16:creationId xmlns:a16="http://schemas.microsoft.com/office/drawing/2014/main" id="{644AF8BA-26F8-43C5-B27D-BEA0B675AF05}"/>
              </a:ext>
            </a:extLst>
          </p:cNvPr>
          <p:cNvGrpSpPr/>
          <p:nvPr/>
        </p:nvGrpSpPr>
        <p:grpSpPr>
          <a:xfrm>
            <a:off x="8349697" y="2314645"/>
            <a:ext cx="606576" cy="573945"/>
            <a:chOff x="8349697" y="2314645"/>
            <a:chExt cx="606576" cy="573945"/>
          </a:xfrm>
        </p:grpSpPr>
        <p:sp>
          <p:nvSpPr>
            <p:cNvPr id="68" name="Flowchart: Multidocument 67">
              <a:extLst>
                <a:ext uri="{FF2B5EF4-FFF2-40B4-BE49-F238E27FC236}">
                  <a16:creationId xmlns:a16="http://schemas.microsoft.com/office/drawing/2014/main" id="{753B6861-325F-4796-AB64-2E0795F5725E}"/>
                </a:ext>
              </a:extLst>
            </p:cNvPr>
            <p:cNvSpPr/>
            <p:nvPr/>
          </p:nvSpPr>
          <p:spPr>
            <a:xfrm>
              <a:off x="8349697" y="2314645"/>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668953AA-46C8-48CF-87A3-38452AA46128}"/>
                </a:ext>
              </a:extLst>
            </p:cNvPr>
            <p:cNvGrpSpPr/>
            <p:nvPr/>
          </p:nvGrpSpPr>
          <p:grpSpPr>
            <a:xfrm>
              <a:off x="8583231" y="2515548"/>
              <a:ext cx="373042" cy="373042"/>
              <a:chOff x="7157065" y="4679849"/>
              <a:chExt cx="373042" cy="373042"/>
            </a:xfrm>
          </p:grpSpPr>
          <p:sp>
            <p:nvSpPr>
              <p:cNvPr id="13" name="Oval 12">
                <a:extLst>
                  <a:ext uri="{FF2B5EF4-FFF2-40B4-BE49-F238E27FC236}">
                    <a16:creationId xmlns:a16="http://schemas.microsoft.com/office/drawing/2014/main" id="{6DF45EF9-2946-4995-88D2-BA57BF067961}"/>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5" name="lock">
                <a:extLst>
                  <a:ext uri="{FF2B5EF4-FFF2-40B4-BE49-F238E27FC236}">
                    <a16:creationId xmlns:a16="http://schemas.microsoft.com/office/drawing/2014/main" id="{2902E525-A2BB-4D52-A712-E82573BD99ED}"/>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6" name="Rectangle 15">
                <a:extLst>
                  <a:ext uri="{FF2B5EF4-FFF2-40B4-BE49-F238E27FC236}">
                    <a16:creationId xmlns:a16="http://schemas.microsoft.com/office/drawing/2014/main" id="{F95EA655-EA0A-48B1-B8FE-3C7BE92F33A1}"/>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sp>
        <p:nvSpPr>
          <p:cNvPr id="18" name="Flowchart: Multidocument 17">
            <a:extLst>
              <a:ext uri="{FF2B5EF4-FFF2-40B4-BE49-F238E27FC236}">
                <a16:creationId xmlns:a16="http://schemas.microsoft.com/office/drawing/2014/main" id="{6592E92D-7CF3-47C0-BD12-B5491AC66BAE}"/>
              </a:ext>
            </a:extLst>
          </p:cNvPr>
          <p:cNvSpPr/>
          <p:nvPr/>
        </p:nvSpPr>
        <p:spPr>
          <a:xfrm>
            <a:off x="8381123" y="5936676"/>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CD76B2D1-B3A0-4CE0-A863-74F29F044174}"/>
              </a:ext>
            </a:extLst>
          </p:cNvPr>
          <p:cNvGrpSpPr/>
          <p:nvPr/>
        </p:nvGrpSpPr>
        <p:grpSpPr>
          <a:xfrm>
            <a:off x="10270669" y="2246983"/>
            <a:ext cx="672642" cy="596416"/>
            <a:chOff x="10270669" y="2246983"/>
            <a:chExt cx="672642" cy="596416"/>
          </a:xfrm>
        </p:grpSpPr>
        <p:sp>
          <p:nvSpPr>
            <p:cNvPr id="12" name="Flowchart: Multidocument 11">
              <a:extLst>
                <a:ext uri="{FF2B5EF4-FFF2-40B4-BE49-F238E27FC236}">
                  <a16:creationId xmlns:a16="http://schemas.microsoft.com/office/drawing/2014/main" id="{95D103DD-0E9E-4608-B862-E4D424F73C14}"/>
                </a:ext>
              </a:extLst>
            </p:cNvPr>
            <p:cNvSpPr/>
            <p:nvPr/>
          </p:nvSpPr>
          <p:spPr>
            <a:xfrm>
              <a:off x="10270669" y="2246983"/>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20BEA156-22F0-4A38-90B9-71A40FA79D1A}"/>
                </a:ext>
              </a:extLst>
            </p:cNvPr>
            <p:cNvGrpSpPr/>
            <p:nvPr/>
          </p:nvGrpSpPr>
          <p:grpSpPr>
            <a:xfrm>
              <a:off x="10570269" y="2470357"/>
              <a:ext cx="373042" cy="373042"/>
              <a:chOff x="7157065" y="4679849"/>
              <a:chExt cx="373042" cy="373042"/>
            </a:xfrm>
          </p:grpSpPr>
          <p:sp>
            <p:nvSpPr>
              <p:cNvPr id="92" name="Oval 91">
                <a:extLst>
                  <a:ext uri="{FF2B5EF4-FFF2-40B4-BE49-F238E27FC236}">
                    <a16:creationId xmlns:a16="http://schemas.microsoft.com/office/drawing/2014/main" id="{4B7EA7B7-1179-4C1C-AE9A-6C71826160A8}"/>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93" name="lock">
                <a:extLst>
                  <a:ext uri="{FF2B5EF4-FFF2-40B4-BE49-F238E27FC236}">
                    <a16:creationId xmlns:a16="http://schemas.microsoft.com/office/drawing/2014/main" id="{C9173948-6272-42C9-886F-A81061AA1CD5}"/>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94" name="Rectangle 93">
                <a:extLst>
                  <a:ext uri="{FF2B5EF4-FFF2-40B4-BE49-F238E27FC236}">
                    <a16:creationId xmlns:a16="http://schemas.microsoft.com/office/drawing/2014/main" id="{E388F999-0190-41D8-AE50-34043B2AD18F}"/>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9" name="Group 8">
            <a:extLst>
              <a:ext uri="{FF2B5EF4-FFF2-40B4-BE49-F238E27FC236}">
                <a16:creationId xmlns:a16="http://schemas.microsoft.com/office/drawing/2014/main" id="{A4E2AB81-7BD4-4FBF-9B9F-34B39C4C0D9B}"/>
              </a:ext>
            </a:extLst>
          </p:cNvPr>
          <p:cNvGrpSpPr/>
          <p:nvPr/>
        </p:nvGrpSpPr>
        <p:grpSpPr>
          <a:xfrm>
            <a:off x="8381123" y="4320493"/>
            <a:ext cx="606576" cy="573945"/>
            <a:chOff x="8381123" y="4320493"/>
            <a:chExt cx="606576" cy="573945"/>
          </a:xfrm>
        </p:grpSpPr>
        <p:sp>
          <p:nvSpPr>
            <p:cNvPr id="96" name="Flowchart: Multidocument 95">
              <a:extLst>
                <a:ext uri="{FF2B5EF4-FFF2-40B4-BE49-F238E27FC236}">
                  <a16:creationId xmlns:a16="http://schemas.microsoft.com/office/drawing/2014/main" id="{409D7C69-A795-4EBA-A59C-F84FC9E7C40D}"/>
                </a:ext>
              </a:extLst>
            </p:cNvPr>
            <p:cNvSpPr/>
            <p:nvPr/>
          </p:nvSpPr>
          <p:spPr>
            <a:xfrm>
              <a:off x="8381123" y="4320493"/>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EF390CE3-E461-4A10-BDF8-720844D9E7A9}"/>
                </a:ext>
              </a:extLst>
            </p:cNvPr>
            <p:cNvGrpSpPr/>
            <p:nvPr/>
          </p:nvGrpSpPr>
          <p:grpSpPr>
            <a:xfrm>
              <a:off x="8614657" y="4521396"/>
              <a:ext cx="373042" cy="373042"/>
              <a:chOff x="7157065" y="4679849"/>
              <a:chExt cx="373042" cy="373042"/>
            </a:xfrm>
          </p:grpSpPr>
          <p:sp>
            <p:nvSpPr>
              <p:cNvPr id="98" name="Oval 97">
                <a:extLst>
                  <a:ext uri="{FF2B5EF4-FFF2-40B4-BE49-F238E27FC236}">
                    <a16:creationId xmlns:a16="http://schemas.microsoft.com/office/drawing/2014/main" id="{36239FC3-7116-4862-B063-D75A459FBEDF}"/>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00" name="lock">
                <a:extLst>
                  <a:ext uri="{FF2B5EF4-FFF2-40B4-BE49-F238E27FC236}">
                    <a16:creationId xmlns:a16="http://schemas.microsoft.com/office/drawing/2014/main" id="{9B878393-7545-4D0A-A7DD-DA39F0A788D0}"/>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02" name="Rectangle 101">
                <a:extLst>
                  <a:ext uri="{FF2B5EF4-FFF2-40B4-BE49-F238E27FC236}">
                    <a16:creationId xmlns:a16="http://schemas.microsoft.com/office/drawing/2014/main" id="{924EFF82-C4CD-4361-A419-706B71810288}"/>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6" name="Group 5">
            <a:extLst>
              <a:ext uri="{FF2B5EF4-FFF2-40B4-BE49-F238E27FC236}">
                <a16:creationId xmlns:a16="http://schemas.microsoft.com/office/drawing/2014/main" id="{108E3AC0-7BF8-4F8F-99EC-DE3A02A51F79}"/>
              </a:ext>
            </a:extLst>
          </p:cNvPr>
          <p:cNvGrpSpPr/>
          <p:nvPr/>
        </p:nvGrpSpPr>
        <p:grpSpPr>
          <a:xfrm>
            <a:off x="10302095" y="4252831"/>
            <a:ext cx="672642" cy="596416"/>
            <a:chOff x="10302095" y="4252831"/>
            <a:chExt cx="672642" cy="596416"/>
          </a:xfrm>
        </p:grpSpPr>
        <p:sp>
          <p:nvSpPr>
            <p:cNvPr id="104" name="Flowchart: Multidocument 103">
              <a:extLst>
                <a:ext uri="{FF2B5EF4-FFF2-40B4-BE49-F238E27FC236}">
                  <a16:creationId xmlns:a16="http://schemas.microsoft.com/office/drawing/2014/main" id="{08682146-421A-4296-8154-8ABC1746ACFD}"/>
                </a:ext>
              </a:extLst>
            </p:cNvPr>
            <p:cNvSpPr/>
            <p:nvPr/>
          </p:nvSpPr>
          <p:spPr>
            <a:xfrm>
              <a:off x="10302095" y="4252831"/>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C30C3AED-1D85-4825-885C-7659C0B9A024}"/>
                </a:ext>
              </a:extLst>
            </p:cNvPr>
            <p:cNvGrpSpPr/>
            <p:nvPr/>
          </p:nvGrpSpPr>
          <p:grpSpPr>
            <a:xfrm>
              <a:off x="10601695" y="4476205"/>
              <a:ext cx="373042" cy="373042"/>
              <a:chOff x="7157065" y="4679849"/>
              <a:chExt cx="373042" cy="373042"/>
            </a:xfrm>
          </p:grpSpPr>
          <p:sp>
            <p:nvSpPr>
              <p:cNvPr id="111" name="Oval 110">
                <a:extLst>
                  <a:ext uri="{FF2B5EF4-FFF2-40B4-BE49-F238E27FC236}">
                    <a16:creationId xmlns:a16="http://schemas.microsoft.com/office/drawing/2014/main" id="{94D17742-536E-4EB8-A755-668EB4082FEE}"/>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13" name="lock">
                <a:extLst>
                  <a:ext uri="{FF2B5EF4-FFF2-40B4-BE49-F238E27FC236}">
                    <a16:creationId xmlns:a16="http://schemas.microsoft.com/office/drawing/2014/main" id="{33A0E6E5-73F0-4560-9402-E6059DD0D3C4}"/>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14" name="Rectangle 113">
                <a:extLst>
                  <a:ext uri="{FF2B5EF4-FFF2-40B4-BE49-F238E27FC236}">
                    <a16:creationId xmlns:a16="http://schemas.microsoft.com/office/drawing/2014/main" id="{C89437EA-F9BA-4B76-94A7-8A03F1F222AB}"/>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sp>
        <p:nvSpPr>
          <p:cNvPr id="27" name="Flowchart: Multidocument 26">
            <a:extLst>
              <a:ext uri="{FF2B5EF4-FFF2-40B4-BE49-F238E27FC236}">
                <a16:creationId xmlns:a16="http://schemas.microsoft.com/office/drawing/2014/main" id="{B9DB2E08-6FD0-40F1-9A49-0AFC1F151C8D}"/>
              </a:ext>
            </a:extLst>
          </p:cNvPr>
          <p:cNvSpPr/>
          <p:nvPr/>
        </p:nvSpPr>
        <p:spPr>
          <a:xfrm>
            <a:off x="10392034" y="5894990"/>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812143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16151-868B-4062-8D1A-6A02B844CC47}"/>
              </a:ext>
            </a:extLst>
          </p:cNvPr>
          <p:cNvSpPr>
            <a:spLocks noGrp="1"/>
          </p:cNvSpPr>
          <p:nvPr>
            <p:ph type="title"/>
          </p:nvPr>
        </p:nvSpPr>
        <p:spPr/>
        <p:txBody>
          <a:bodyPr/>
          <a:lstStyle/>
          <a:p>
            <a:r>
              <a:rPr lang="en-US" dirty="0"/>
              <a:t>Data breaches are costly</a:t>
            </a:r>
          </a:p>
        </p:txBody>
      </p:sp>
      <p:pic>
        <p:nvPicPr>
          <p:cNvPr id="4" name="Picture 2" descr="Image result for data breaches are costly">
            <a:extLst>
              <a:ext uri="{FF2B5EF4-FFF2-40B4-BE49-F238E27FC236}">
                <a16:creationId xmlns:a16="http://schemas.microsoft.com/office/drawing/2014/main" id="{E5B7E1CA-7471-4AC6-BCEE-12C983390A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48" r="16503"/>
          <a:stretch/>
        </p:blipFill>
        <p:spPr bwMode="auto">
          <a:xfrm>
            <a:off x="6354763" y="0"/>
            <a:ext cx="6081712" cy="6994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7">
            <a:extLst>
              <a:ext uri="{FF2B5EF4-FFF2-40B4-BE49-F238E27FC236}">
                <a16:creationId xmlns:a16="http://schemas.microsoft.com/office/drawing/2014/main" id="{DDA76E1E-68AC-4BEA-8877-896092D95F77}"/>
              </a:ext>
            </a:extLst>
          </p:cNvPr>
          <p:cNvSpPr txBox="1">
            <a:spLocks/>
          </p:cNvSpPr>
          <p:nvPr/>
        </p:nvSpPr>
        <p:spPr>
          <a:xfrm>
            <a:off x="427037" y="1135062"/>
            <a:ext cx="5359401" cy="4000208"/>
          </a:xfrm>
          <a:prstGeom prst="rect">
            <a:avLst/>
          </a:prstGeom>
        </p:spPr>
        <p:txBody>
          <a:bodyPr l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spc="0">
                <a:solidFill>
                  <a:srgbClr val="0078D3"/>
                </a:solidFill>
                <a:latin typeface="Segoe UI Semibold"/>
              </a:rPr>
              <a:t>7.27</a:t>
            </a:r>
            <a:r>
              <a:rPr lang="en-US" sz="1800" spc="0">
                <a:solidFill>
                  <a:srgbClr val="0078D3"/>
                </a:solidFill>
                <a:latin typeface="Segoe UI Semibold"/>
              </a:rPr>
              <a:t>% decrease</a:t>
            </a:r>
          </a:p>
          <a:p>
            <a:pPr>
              <a:spcAft>
                <a:spcPts val="2400"/>
              </a:spcAft>
            </a:pPr>
            <a:r>
              <a:rPr lang="en-US" sz="1400" spc="0">
                <a:latin typeface="Segoe UI"/>
              </a:rPr>
              <a:t>Is the average price of a company disclosing a data breach</a:t>
            </a:r>
            <a:r>
              <a:rPr lang="en-US" sz="1400" spc="0" baseline="30000">
                <a:latin typeface="Segoe UI"/>
              </a:rPr>
              <a:t>1</a:t>
            </a:r>
          </a:p>
          <a:p>
            <a:r>
              <a:rPr lang="en-US" sz="2800" spc="0">
                <a:solidFill>
                  <a:srgbClr val="0078D3"/>
                </a:solidFill>
                <a:latin typeface="Segoe UI Semibold"/>
              </a:rPr>
              <a:t>$3.92</a:t>
            </a:r>
            <a:r>
              <a:rPr lang="en-US" sz="1800" spc="0">
                <a:solidFill>
                  <a:srgbClr val="0078D3"/>
                </a:solidFill>
                <a:latin typeface="Segoe UI Semibold"/>
              </a:rPr>
              <a:t>M avg.</a:t>
            </a:r>
          </a:p>
          <a:p>
            <a:pPr>
              <a:spcAft>
                <a:spcPts val="2400"/>
              </a:spcAft>
            </a:pPr>
            <a:r>
              <a:rPr lang="en-US" sz="1400" spc="0">
                <a:latin typeface="Segoe UI"/>
              </a:rPr>
              <a:t>The Cost of a data breach to an enterprise.  (Up 12% in 5 years).</a:t>
            </a:r>
            <a:r>
              <a:rPr lang="en-US" sz="1400" spc="0" baseline="30000">
                <a:latin typeface="Segoe UI"/>
              </a:rPr>
              <a:t>2</a:t>
            </a:r>
          </a:p>
          <a:p>
            <a:pPr fontAlgn="base"/>
            <a:r>
              <a:rPr lang="en-US" sz="2800" spc="0">
                <a:solidFill>
                  <a:srgbClr val="0078D3"/>
                </a:solidFill>
                <a:latin typeface="Segoe UI Semibold"/>
              </a:rPr>
              <a:t>$6.5</a:t>
            </a:r>
            <a:r>
              <a:rPr lang="en-US" sz="1800" spc="0">
                <a:solidFill>
                  <a:srgbClr val="0078D3"/>
                </a:solidFill>
                <a:latin typeface="Segoe UI Semibold"/>
              </a:rPr>
              <a:t>M avg.</a:t>
            </a:r>
          </a:p>
          <a:p>
            <a:pPr fontAlgn="base">
              <a:spcAft>
                <a:spcPts val="2400"/>
              </a:spcAft>
            </a:pPr>
            <a:r>
              <a:rPr lang="en-US" sz="1400" spc="0">
                <a:latin typeface="Segoe UI"/>
              </a:rPr>
              <a:t>The healthcare cost of a breach (over 60% more than other industries in the study).</a:t>
            </a:r>
            <a:r>
              <a:rPr lang="en-US" sz="1400" spc="0" baseline="30000">
                <a:latin typeface="Segoe UI"/>
              </a:rPr>
              <a:t>2</a:t>
            </a:r>
          </a:p>
          <a:p>
            <a:r>
              <a:rPr lang="en-US" sz="2800" spc="0">
                <a:solidFill>
                  <a:srgbClr val="0078D3"/>
                </a:solidFill>
                <a:latin typeface="Segoe UI Semibold"/>
              </a:rPr>
              <a:t>$42</a:t>
            </a:r>
            <a:r>
              <a:rPr lang="en-US" sz="1800" spc="0">
                <a:solidFill>
                  <a:srgbClr val="0078D3"/>
                </a:solidFill>
                <a:latin typeface="Segoe UI Semibold"/>
              </a:rPr>
              <a:t>M</a:t>
            </a:r>
          </a:p>
          <a:p>
            <a:pPr>
              <a:spcAft>
                <a:spcPts val="2400"/>
              </a:spcAft>
            </a:pPr>
            <a:r>
              <a:rPr lang="en-US" sz="1400" spc="0">
                <a:latin typeface="Segoe UI"/>
              </a:rPr>
              <a:t>Projected in losses for 1 million records losses to cost</a:t>
            </a:r>
            <a:r>
              <a:rPr lang="en-US" sz="1400" spc="0" baseline="30000">
                <a:latin typeface="Segoe UI"/>
              </a:rPr>
              <a:t>2</a:t>
            </a:r>
          </a:p>
          <a:p>
            <a:r>
              <a:rPr lang="en-US" sz="2800" spc="0">
                <a:solidFill>
                  <a:srgbClr val="0078D3"/>
                </a:solidFill>
                <a:latin typeface="Segoe UI Semibold"/>
              </a:rPr>
              <a:t>$388</a:t>
            </a:r>
            <a:r>
              <a:rPr lang="en-US" sz="1800" spc="0">
                <a:solidFill>
                  <a:srgbClr val="0078D3"/>
                </a:solidFill>
                <a:latin typeface="Segoe UI Semibold"/>
              </a:rPr>
              <a:t>M</a:t>
            </a:r>
          </a:p>
          <a:p>
            <a:r>
              <a:rPr lang="en-US" sz="1400" spc="0">
                <a:latin typeface="Segoe UI"/>
              </a:rPr>
              <a:t>Projected losses to cost &gt;50 million records</a:t>
            </a:r>
            <a:r>
              <a:rPr lang="en-US" sz="1400" spc="0" baseline="30000">
                <a:latin typeface="Segoe UI"/>
              </a:rPr>
              <a:t>2</a:t>
            </a:r>
          </a:p>
        </p:txBody>
      </p:sp>
      <p:sp>
        <p:nvSpPr>
          <p:cNvPr id="12" name="TextBox 11">
            <a:extLst>
              <a:ext uri="{FF2B5EF4-FFF2-40B4-BE49-F238E27FC236}">
                <a16:creationId xmlns:a16="http://schemas.microsoft.com/office/drawing/2014/main" id="{6CCCCDD2-42B7-437F-A67B-C2545EA35E6D}"/>
              </a:ext>
            </a:extLst>
          </p:cNvPr>
          <p:cNvSpPr txBox="1"/>
          <p:nvPr/>
        </p:nvSpPr>
        <p:spPr>
          <a:xfrm>
            <a:off x="427037" y="6392862"/>
            <a:ext cx="3241528" cy="440539"/>
          </a:xfrm>
          <a:prstGeom prst="rect">
            <a:avLst/>
          </a:prstGeom>
          <a:noFill/>
        </p:spPr>
        <p:style>
          <a:lnRef idx="0">
            <a:scrgbClr r="0" g="0" b="0"/>
          </a:lnRef>
          <a:fillRef idx="0">
            <a:scrgbClr r="0" g="0" b="0"/>
          </a:fillRef>
          <a:effectRef idx="0">
            <a:scrgbClr r="0" g="0" b="0"/>
          </a:effectRef>
          <a:fontRef idx="major"/>
        </p:style>
        <p:txBody>
          <a:bodyPr wrap="none" lIns="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rPr>
              <a:t>Sources:  1. </a:t>
            </a:r>
            <a:r>
              <a:rPr kumimoji="0" lang="en-US" sz="1050" b="0" i="0" u="none" strike="noStrike" kern="0" cap="none" spc="0" normalizeH="0" baseline="0" noProof="0" dirty="0" err="1">
                <a:ln>
                  <a:noFill/>
                </a:ln>
                <a:gradFill>
                  <a:gsLst>
                    <a:gs pos="2917">
                      <a:srgbClr val="000000"/>
                    </a:gs>
                    <a:gs pos="30000">
                      <a:srgbClr val="000000"/>
                    </a:gs>
                  </a:gsLst>
                  <a:lin ang="5400000" scaled="0"/>
                </a:gradFill>
                <a:effectLst/>
                <a:uLnTx/>
                <a:uFillTx/>
                <a:hlinkClick r:id="rId3"/>
              </a:rPr>
              <a:t>Comparitech</a:t>
            </a: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rPr>
              <a:t>; 2. </a:t>
            </a: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hlinkClick r:id="rId4"/>
              </a:rPr>
              <a:t>IBM</a:t>
            </a:r>
            <a:endPar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endParaRPr>
          </a:p>
        </p:txBody>
      </p:sp>
    </p:spTree>
    <p:extLst>
      <p:ext uri="{BB962C8B-B14F-4D97-AF65-F5344CB8AC3E}">
        <p14:creationId xmlns:p14="http://schemas.microsoft.com/office/powerpoint/2010/main" val="274180205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Noise</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The noise term is essential for homomorphic encryption schemes</a:t>
            </a:r>
          </a:p>
          <a:p>
            <a:pPr lvl="1">
              <a:lnSpc>
                <a:spcPct val="100000"/>
              </a:lnSpc>
              <a:spcBef>
                <a:spcPts val="0"/>
              </a:spcBef>
              <a:buClr>
                <a:srgbClr val="000000"/>
              </a:buClr>
              <a:buSzPts val="1800"/>
            </a:pPr>
            <a:r>
              <a:rPr lang="en-US" sz="1800" dirty="0"/>
              <a:t>N</a:t>
            </a:r>
            <a:r>
              <a:rPr lang="en-US" sz="1800" dirty="0">
                <a:sym typeface="Arial"/>
              </a:rPr>
              <a:t>ote also big message expansion</a:t>
            </a:r>
          </a:p>
          <a:p>
            <a:pPr marR="0" lvl="0" algn="l" rtl="0">
              <a:lnSpc>
                <a:spcPct val="115000"/>
              </a:lnSpc>
              <a:spcBef>
                <a:spcPts val="1200"/>
              </a:spcBef>
              <a:spcAft>
                <a:spcPts val="0"/>
              </a:spcAft>
              <a:buClr>
                <a:srgbClr val="000000"/>
              </a:buClr>
              <a:buSzPts val="1800"/>
            </a:pPr>
            <a:endParaRPr lang="en-US" sz="2400" dirty="0"/>
          </a:p>
        </p:txBody>
      </p:sp>
      <p:grpSp>
        <p:nvGrpSpPr>
          <p:cNvPr id="34" name="Group 33">
            <a:extLst>
              <a:ext uri="{FF2B5EF4-FFF2-40B4-BE49-F238E27FC236}">
                <a16:creationId xmlns:a16="http://schemas.microsoft.com/office/drawing/2014/main" id="{9505EEC0-0CF2-458E-9AA6-0FA7F9393DA4}"/>
              </a:ext>
            </a:extLst>
          </p:cNvPr>
          <p:cNvGrpSpPr/>
          <p:nvPr/>
        </p:nvGrpSpPr>
        <p:grpSpPr>
          <a:xfrm>
            <a:off x="750634" y="2735263"/>
            <a:ext cx="10935207" cy="2441098"/>
            <a:chOff x="1310156" y="3100962"/>
            <a:chExt cx="8260881" cy="1844100"/>
          </a:xfrm>
        </p:grpSpPr>
        <p:sp>
          <p:nvSpPr>
            <p:cNvPr id="4" name="Google Shape;194;p41">
              <a:extLst>
                <a:ext uri="{FF2B5EF4-FFF2-40B4-BE49-F238E27FC236}">
                  <a16:creationId xmlns:a16="http://schemas.microsoft.com/office/drawing/2014/main" id="{6325EBD2-5E1A-4015-9851-57746FB3094F}"/>
                </a:ext>
              </a:extLst>
            </p:cNvPr>
            <p:cNvSpPr/>
            <p:nvPr/>
          </p:nvSpPr>
          <p:spPr>
            <a:xfrm>
              <a:off x="7738037" y="4618209"/>
              <a:ext cx="1833000" cy="32190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 name="Google Shape;196;p41">
              <a:extLst>
                <a:ext uri="{FF2B5EF4-FFF2-40B4-BE49-F238E27FC236}">
                  <a16:creationId xmlns:a16="http://schemas.microsoft.com/office/drawing/2014/main" id="{7DD69D92-099B-4B22-B16D-A6A175D44927}"/>
                </a:ext>
              </a:extLst>
            </p:cNvPr>
            <p:cNvSpPr/>
            <p:nvPr/>
          </p:nvSpPr>
          <p:spPr>
            <a:xfrm>
              <a:off x="1310156" y="4618209"/>
              <a:ext cx="1833000" cy="32190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Plaintext</a:t>
              </a:r>
              <a:endParaRPr sz="2000" b="0" i="0" u="none" strike="noStrike" cap="none" dirty="0">
                <a:solidFill>
                  <a:schemeClr val="dk1"/>
                </a:solidFill>
                <a:latin typeface="Arial"/>
                <a:ea typeface="Arial"/>
                <a:cs typeface="Arial"/>
                <a:sym typeface="Arial"/>
              </a:endParaRPr>
            </a:p>
          </p:txBody>
        </p:sp>
        <p:sp>
          <p:nvSpPr>
            <p:cNvPr id="8" name="Google Shape;197;p41">
              <a:extLst>
                <a:ext uri="{FF2B5EF4-FFF2-40B4-BE49-F238E27FC236}">
                  <a16:creationId xmlns:a16="http://schemas.microsoft.com/office/drawing/2014/main" id="{A0FB0C98-5E9F-48F1-9774-72093018CF64}"/>
                </a:ext>
              </a:extLst>
            </p:cNvPr>
            <p:cNvSpPr/>
            <p:nvPr/>
          </p:nvSpPr>
          <p:spPr>
            <a:xfrm>
              <a:off x="3440428" y="3100962"/>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10" name="Google Shape;198;p41">
              <a:extLst>
                <a:ext uri="{FF2B5EF4-FFF2-40B4-BE49-F238E27FC236}">
                  <a16:creationId xmlns:a16="http://schemas.microsoft.com/office/drawing/2014/main" id="{386BC370-F5A4-4A08-B57C-F517F9A418C8}"/>
                </a:ext>
              </a:extLst>
            </p:cNvPr>
            <p:cNvSpPr/>
            <p:nvPr/>
          </p:nvSpPr>
          <p:spPr>
            <a:xfrm>
              <a:off x="5570578" y="3100963"/>
              <a:ext cx="1833000" cy="5262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Initial Noise</a:t>
              </a:r>
              <a:endParaRPr sz="2800" dirty="0"/>
            </a:p>
          </p:txBody>
        </p:sp>
        <p:sp>
          <p:nvSpPr>
            <p:cNvPr id="12" name="Google Shape;199;p41">
              <a:extLst>
                <a:ext uri="{FF2B5EF4-FFF2-40B4-BE49-F238E27FC236}">
                  <a16:creationId xmlns:a16="http://schemas.microsoft.com/office/drawing/2014/main" id="{8AF83770-4E20-4194-9033-77EF689A10D8}"/>
                </a:ext>
              </a:extLst>
            </p:cNvPr>
            <p:cNvSpPr/>
            <p:nvPr/>
          </p:nvSpPr>
          <p:spPr>
            <a:xfrm>
              <a:off x="7738037" y="3100962"/>
              <a:ext cx="1833000" cy="5262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4" name="Google Shape;200;p41">
              <a:extLst>
                <a:ext uri="{FF2B5EF4-FFF2-40B4-BE49-F238E27FC236}">
                  <a16:creationId xmlns:a16="http://schemas.microsoft.com/office/drawing/2014/main" id="{55D4FD4D-AE77-4DCB-9673-72F982A65A9D}"/>
                </a:ext>
              </a:extLst>
            </p:cNvPr>
            <p:cNvSpPr/>
            <p:nvPr/>
          </p:nvSpPr>
          <p:spPr>
            <a:xfrm>
              <a:off x="7738037" y="3100962"/>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23" name="Google Shape;201;p41">
              <a:extLst>
                <a:ext uri="{FF2B5EF4-FFF2-40B4-BE49-F238E27FC236}">
                  <a16:creationId xmlns:a16="http://schemas.microsoft.com/office/drawing/2014/main" id="{39FA2970-FA57-43A9-AB1A-DFFC3F5D9178}"/>
                </a:ext>
              </a:extLst>
            </p:cNvPr>
            <p:cNvSpPr/>
            <p:nvPr/>
          </p:nvSpPr>
          <p:spPr>
            <a:xfrm>
              <a:off x="3204192" y="4698609"/>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31" name="Google Shape;202;p41">
              <a:extLst>
                <a:ext uri="{FF2B5EF4-FFF2-40B4-BE49-F238E27FC236}">
                  <a16:creationId xmlns:a16="http://schemas.microsoft.com/office/drawing/2014/main" id="{87550313-3735-4925-A63E-F0F52885AD1A}"/>
                </a:ext>
              </a:extLst>
            </p:cNvPr>
            <p:cNvSpPr/>
            <p:nvPr/>
          </p:nvSpPr>
          <p:spPr>
            <a:xfrm>
              <a:off x="7464617" y="3120401"/>
              <a:ext cx="180000" cy="295500"/>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33" name="Google Shape;203;p41">
              <a:extLst>
                <a:ext uri="{FF2B5EF4-FFF2-40B4-BE49-F238E27FC236}">
                  <a16:creationId xmlns:a16="http://schemas.microsoft.com/office/drawing/2014/main" id="{97ECEF07-32B6-494F-8022-2EA890F442C8}"/>
                </a:ext>
              </a:extLst>
            </p:cNvPr>
            <p:cNvSpPr/>
            <p:nvPr/>
          </p:nvSpPr>
          <p:spPr>
            <a:xfrm>
              <a:off x="5334464" y="3181454"/>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grpSp>
      <p:sp>
        <p:nvSpPr>
          <p:cNvPr id="36" name="Google Shape;204;p41">
            <a:extLst>
              <a:ext uri="{FF2B5EF4-FFF2-40B4-BE49-F238E27FC236}">
                <a16:creationId xmlns:a16="http://schemas.microsoft.com/office/drawing/2014/main" id="{DBAB4827-ED96-4593-9C23-BBEEE6662E62}"/>
              </a:ext>
            </a:extLst>
          </p:cNvPr>
          <p:cNvSpPr txBox="1"/>
          <p:nvPr/>
        </p:nvSpPr>
        <p:spPr>
          <a:xfrm>
            <a:off x="915849" y="5788215"/>
            <a:ext cx="10604776" cy="1138047"/>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dirty="0">
                <a:solidFill>
                  <a:srgbClr val="3C3C41"/>
                </a:solidFill>
                <a:latin typeface="Segoe UI" panose="020B0502040204020203" pitchFamily="34" charset="0"/>
                <a:cs typeface="Segoe UI" panose="020B0502040204020203" pitchFamily="34" charset="0"/>
                <a:sym typeface="Arial"/>
              </a:rPr>
              <a:t>Initial noise (of a fresh encryption) is small in terms of coefficients’ size</a:t>
            </a:r>
            <a:endParaRPr lang="en-US" sz="1800" dirty="0"/>
          </a:p>
          <a:p>
            <a:pPr marL="285750" marR="0" lvl="0" indent="-285750" rtl="0">
              <a:lnSpc>
                <a:spcPct val="100000"/>
              </a:lnSpc>
              <a:spcBef>
                <a:spcPts val="0"/>
              </a:spcBef>
              <a:spcAft>
                <a:spcPts val="0"/>
              </a:spcAft>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Independently of the initial </a:t>
            </a:r>
            <a:r>
              <a:rPr lang="en-US" dirty="0">
                <a:solidFill>
                  <a:srgbClr val="000000"/>
                </a:solidFill>
                <a:latin typeface="Arial"/>
                <a:ea typeface="Arial"/>
                <a:cs typeface="Arial"/>
                <a:sym typeface="Arial"/>
              </a:rPr>
              <a:t>noise, there is always a</a:t>
            </a:r>
            <a:r>
              <a:rPr lang="en-US" sz="1800" b="0" i="0" u="none" strike="noStrike" cap="none" dirty="0">
                <a:solidFill>
                  <a:srgbClr val="000000"/>
                </a:solidFill>
                <a:latin typeface="Arial"/>
                <a:ea typeface="Arial"/>
                <a:cs typeface="Arial"/>
                <a:sym typeface="Arial"/>
              </a:rPr>
              <a:t> big message expansion : it is part of the security basis of this type of encryption</a:t>
            </a:r>
            <a:endParaRPr lang="fr-FR"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4217659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after computation</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After each level, noise increases</a:t>
            </a:r>
          </a:p>
          <a:p>
            <a:pPr lvl="1">
              <a:lnSpc>
                <a:spcPct val="100000"/>
              </a:lnSpc>
              <a:spcBef>
                <a:spcPts val="0"/>
              </a:spcBef>
              <a:buClr>
                <a:srgbClr val="000000"/>
              </a:buClr>
              <a:buSzPts val="1800"/>
            </a:pPr>
            <a:r>
              <a:rPr lang="en-US" sz="1800" dirty="0"/>
              <a:t>Note how message stays same size due to modular arithmetic</a:t>
            </a:r>
          </a:p>
          <a:p>
            <a:pPr marR="0" lvl="0" algn="l" rtl="0">
              <a:lnSpc>
                <a:spcPct val="115000"/>
              </a:lnSpc>
              <a:spcBef>
                <a:spcPts val="1200"/>
              </a:spcBef>
              <a:spcAft>
                <a:spcPts val="0"/>
              </a:spcAft>
              <a:buClr>
                <a:srgbClr val="000000"/>
              </a:buClr>
              <a:buSzPts val="1800"/>
            </a:pPr>
            <a:endParaRPr lang="en-US" sz="2400" dirty="0"/>
          </a:p>
        </p:txBody>
      </p:sp>
      <p:grpSp>
        <p:nvGrpSpPr>
          <p:cNvPr id="18" name="Group 17">
            <a:extLst>
              <a:ext uri="{FF2B5EF4-FFF2-40B4-BE49-F238E27FC236}">
                <a16:creationId xmlns:a16="http://schemas.microsoft.com/office/drawing/2014/main" id="{0442F9F2-C567-48D1-B468-951B6F59C4D8}"/>
              </a:ext>
            </a:extLst>
          </p:cNvPr>
          <p:cNvGrpSpPr/>
          <p:nvPr/>
        </p:nvGrpSpPr>
        <p:grpSpPr>
          <a:xfrm>
            <a:off x="750634" y="2732564"/>
            <a:ext cx="10935207" cy="2441098"/>
            <a:chOff x="750634" y="2659063"/>
            <a:chExt cx="10935207" cy="2441098"/>
          </a:xfrm>
        </p:grpSpPr>
        <p:sp>
          <p:nvSpPr>
            <p:cNvPr id="6" name="Google Shape;212;p42">
              <a:extLst>
                <a:ext uri="{FF2B5EF4-FFF2-40B4-BE49-F238E27FC236}">
                  <a16:creationId xmlns:a16="http://schemas.microsoft.com/office/drawing/2014/main" id="{4CFBAA6E-6C20-42DF-BFCC-124656BA9A3F}"/>
                </a:ext>
              </a:extLst>
            </p:cNvPr>
            <p:cNvSpPr/>
            <p:nvPr/>
          </p:nvSpPr>
          <p:spPr>
            <a:xfrm>
              <a:off x="6405957" y="2659063"/>
              <a:ext cx="2444473" cy="1627115"/>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800" dirty="0">
                  <a:solidFill>
                    <a:srgbClr val="C00000"/>
                  </a:solidFill>
                </a:rPr>
                <a:t>Current</a:t>
              </a:r>
              <a:r>
                <a:rPr lang="en" sz="2000" b="0" i="0" u="none" strike="noStrike" cap="none" dirty="0">
                  <a:solidFill>
                    <a:schemeClr val="dk1"/>
                  </a:solidFill>
                  <a:latin typeface="Arial"/>
                  <a:ea typeface="Arial"/>
                  <a:cs typeface="Arial"/>
                  <a:sym typeface="Arial"/>
                </a:rPr>
                <a:t> Noise</a:t>
              </a:r>
              <a:endParaRPr sz="2800" dirty="0"/>
            </a:p>
          </p:txBody>
        </p:sp>
        <p:sp>
          <p:nvSpPr>
            <p:cNvPr id="55" name="Google Shape;194;p41">
              <a:extLst>
                <a:ext uri="{FF2B5EF4-FFF2-40B4-BE49-F238E27FC236}">
                  <a16:creationId xmlns:a16="http://schemas.microsoft.com/office/drawing/2014/main" id="{E8E78619-0894-4788-8F24-F3DE5EE7CE63}"/>
                </a:ext>
              </a:extLst>
            </p:cNvPr>
            <p:cNvSpPr/>
            <p:nvPr/>
          </p:nvSpPr>
          <p:spPr>
            <a:xfrm>
              <a:off x="9259437" y="4667495"/>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56" name="Google Shape;196;p41">
              <a:extLst>
                <a:ext uri="{FF2B5EF4-FFF2-40B4-BE49-F238E27FC236}">
                  <a16:creationId xmlns:a16="http://schemas.microsoft.com/office/drawing/2014/main" id="{EF8FB723-CA0C-436F-A826-D61528C51B87}"/>
                </a:ext>
              </a:extLst>
            </p:cNvPr>
            <p:cNvSpPr/>
            <p:nvPr/>
          </p:nvSpPr>
          <p:spPr>
            <a:xfrm>
              <a:off x="750634" y="4667495"/>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2000" b="0" i="0" u="none" strike="noStrike" cap="none" dirty="0" err="1">
                  <a:solidFill>
                    <a:schemeClr val="dk1"/>
                  </a:solidFill>
                  <a:latin typeface="Arial"/>
                  <a:ea typeface="Arial"/>
                  <a:cs typeface="Arial"/>
                  <a:sym typeface="Arial"/>
                </a:rPr>
                <a:t>Result</a:t>
              </a:r>
              <a:endParaRPr sz="2000" b="0" i="0" u="none" strike="noStrike" cap="none" dirty="0">
                <a:solidFill>
                  <a:schemeClr val="dk1"/>
                </a:solidFill>
                <a:latin typeface="Arial"/>
                <a:ea typeface="Arial"/>
                <a:cs typeface="Arial"/>
                <a:sym typeface="Arial"/>
              </a:endParaRPr>
            </a:p>
          </p:txBody>
        </p:sp>
        <p:sp>
          <p:nvSpPr>
            <p:cNvPr id="57" name="Google Shape;197;p41">
              <a:extLst>
                <a:ext uri="{FF2B5EF4-FFF2-40B4-BE49-F238E27FC236}">
                  <a16:creationId xmlns:a16="http://schemas.microsoft.com/office/drawing/2014/main" id="{51FCB16D-461A-45F2-B10E-F9B346F4EA28}"/>
                </a:ext>
              </a:extLst>
            </p:cNvPr>
            <p:cNvSpPr/>
            <p:nvPr/>
          </p:nvSpPr>
          <p:spPr>
            <a:xfrm>
              <a:off x="3570547" y="2659063"/>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59" name="Google Shape;199;p41">
              <a:extLst>
                <a:ext uri="{FF2B5EF4-FFF2-40B4-BE49-F238E27FC236}">
                  <a16:creationId xmlns:a16="http://schemas.microsoft.com/office/drawing/2014/main" id="{612B8C8F-F7FA-4487-9976-5D905E61DCA8}"/>
                </a:ext>
              </a:extLst>
            </p:cNvPr>
            <p:cNvSpPr/>
            <p:nvPr/>
          </p:nvSpPr>
          <p:spPr>
            <a:xfrm>
              <a:off x="9259437" y="2659063"/>
              <a:ext cx="2426404" cy="696549"/>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0" name="Google Shape;200;p41">
              <a:extLst>
                <a:ext uri="{FF2B5EF4-FFF2-40B4-BE49-F238E27FC236}">
                  <a16:creationId xmlns:a16="http://schemas.microsoft.com/office/drawing/2014/main" id="{14336CEC-A5F3-4569-84D6-F9AA90FDE434}"/>
                </a:ext>
              </a:extLst>
            </p:cNvPr>
            <p:cNvSpPr/>
            <p:nvPr/>
          </p:nvSpPr>
          <p:spPr>
            <a:xfrm>
              <a:off x="9259437" y="2659063"/>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61" name="Google Shape;201;p41">
              <a:extLst>
                <a:ext uri="{FF2B5EF4-FFF2-40B4-BE49-F238E27FC236}">
                  <a16:creationId xmlns:a16="http://schemas.microsoft.com/office/drawing/2014/main" id="{2E450508-A4EF-4D1E-8230-2D9AC69D8673}"/>
                </a:ext>
              </a:extLst>
            </p:cNvPr>
            <p:cNvSpPr/>
            <p:nvPr/>
          </p:nvSpPr>
          <p:spPr>
            <a:xfrm>
              <a:off x="3257833" y="4773923"/>
              <a:ext cx="231918" cy="213254"/>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62" name="Google Shape;202;p41">
              <a:extLst>
                <a:ext uri="{FF2B5EF4-FFF2-40B4-BE49-F238E27FC236}">
                  <a16:creationId xmlns:a16="http://schemas.microsoft.com/office/drawing/2014/main" id="{9DDB010E-0614-41E7-8CBD-93E062BC8592}"/>
                </a:ext>
              </a:extLst>
            </p:cNvPr>
            <p:cNvSpPr/>
            <p:nvPr/>
          </p:nvSpPr>
          <p:spPr>
            <a:xfrm>
              <a:off x="8897502" y="2684795"/>
              <a:ext cx="238272" cy="391163"/>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3" name="Google Shape;203;p41">
              <a:extLst>
                <a:ext uri="{FF2B5EF4-FFF2-40B4-BE49-F238E27FC236}">
                  <a16:creationId xmlns:a16="http://schemas.microsoft.com/office/drawing/2014/main" id="{8E12AAFE-140A-491B-98FB-40E40BDEF578}"/>
                </a:ext>
              </a:extLst>
            </p:cNvPr>
            <p:cNvSpPr/>
            <p:nvPr/>
          </p:nvSpPr>
          <p:spPr>
            <a:xfrm>
              <a:off x="6077746" y="2765613"/>
              <a:ext cx="231918" cy="213254"/>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5471683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Noise overflow</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86029" y="1500608"/>
            <a:ext cx="11887200" cy="1459310"/>
          </a:xfrm>
        </p:spPr>
        <p:txBody>
          <a:bodyPr/>
          <a:lstStyle/>
          <a:p>
            <a:pPr marR="0" lvl="0" algn="l" rtl="0">
              <a:lnSpc>
                <a:spcPct val="115000"/>
              </a:lnSpc>
              <a:spcBef>
                <a:spcPts val="1200"/>
              </a:spcBef>
              <a:spcAft>
                <a:spcPts val="0"/>
              </a:spcAft>
              <a:buClr>
                <a:srgbClr val="000000"/>
              </a:buClr>
              <a:buSzPts val="1800"/>
            </a:pPr>
            <a:r>
              <a:rPr lang="en-US" sz="2400" dirty="0"/>
              <a:t>At some level, noise completely destroys the message</a:t>
            </a:r>
          </a:p>
          <a:p>
            <a:pPr lvl="1">
              <a:lnSpc>
                <a:spcPct val="100000"/>
              </a:lnSpc>
              <a:spcBef>
                <a:spcPts val="0"/>
              </a:spcBef>
              <a:buClr>
                <a:srgbClr val="000000"/>
              </a:buClr>
              <a:buSzPts val="1800"/>
            </a:pPr>
            <a:r>
              <a:rPr lang="en-US" sz="1800" dirty="0"/>
              <a:t>This is why only limited computation is possible</a:t>
            </a:r>
            <a:endParaRPr lang="en-US" sz="1800" dirty="0">
              <a:sym typeface="Arial"/>
            </a:endParaRPr>
          </a:p>
          <a:p>
            <a:pPr marR="0" lvl="0" algn="l" rtl="0">
              <a:lnSpc>
                <a:spcPct val="115000"/>
              </a:lnSpc>
              <a:spcBef>
                <a:spcPts val="1200"/>
              </a:spcBef>
              <a:spcAft>
                <a:spcPts val="0"/>
              </a:spcAft>
              <a:buClr>
                <a:srgbClr val="000000"/>
              </a:buClr>
              <a:buSzPts val="1800"/>
            </a:pPr>
            <a:endParaRPr lang="en-US" sz="2400" dirty="0"/>
          </a:p>
        </p:txBody>
      </p:sp>
      <p:grpSp>
        <p:nvGrpSpPr>
          <p:cNvPr id="34" name="Group 33">
            <a:extLst>
              <a:ext uri="{FF2B5EF4-FFF2-40B4-BE49-F238E27FC236}">
                <a16:creationId xmlns:a16="http://schemas.microsoft.com/office/drawing/2014/main" id="{F0B08188-87B3-43D4-8A82-46150EAC6BD2}"/>
              </a:ext>
            </a:extLst>
          </p:cNvPr>
          <p:cNvGrpSpPr/>
          <p:nvPr/>
        </p:nvGrpSpPr>
        <p:grpSpPr>
          <a:xfrm>
            <a:off x="755957" y="2735262"/>
            <a:ext cx="10947343" cy="3048659"/>
            <a:chOff x="325316" y="1642083"/>
            <a:chExt cx="8237420" cy="2100725"/>
          </a:xfrm>
        </p:grpSpPr>
        <p:sp>
          <p:nvSpPr>
            <p:cNvPr id="5" name="Google Shape;241;p44">
              <a:extLst>
                <a:ext uri="{FF2B5EF4-FFF2-40B4-BE49-F238E27FC236}">
                  <a16:creationId xmlns:a16="http://schemas.microsoft.com/office/drawing/2014/main" id="{175E3598-9286-4C92-8457-D587F0650526}"/>
                </a:ext>
              </a:extLst>
            </p:cNvPr>
            <p:cNvSpPr/>
            <p:nvPr/>
          </p:nvSpPr>
          <p:spPr>
            <a:xfrm>
              <a:off x="4580204" y="1642083"/>
              <a:ext cx="1839310" cy="18441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rgbClr val="C00000"/>
                  </a:solidFill>
                  <a:latin typeface="Arial"/>
                  <a:ea typeface="Arial"/>
                  <a:cs typeface="Arial"/>
                  <a:sym typeface="Arial"/>
                </a:rPr>
                <a:t>Too Much</a:t>
              </a:r>
              <a:r>
                <a:rPr lang="en" sz="2000" b="0" i="0" u="none" strike="noStrike" cap="none" dirty="0">
                  <a:solidFill>
                    <a:schemeClr val="dk1"/>
                  </a:solidFill>
                  <a:latin typeface="Arial"/>
                  <a:ea typeface="Arial"/>
                  <a:cs typeface="Arial"/>
                  <a:sym typeface="Arial"/>
                </a:rPr>
                <a:t> Noise</a:t>
              </a:r>
              <a:endParaRPr sz="2800" dirty="0"/>
            </a:p>
          </p:txBody>
        </p:sp>
        <p:sp>
          <p:nvSpPr>
            <p:cNvPr id="7" name="Google Shape;243;p44">
              <a:extLst>
                <a:ext uri="{FF2B5EF4-FFF2-40B4-BE49-F238E27FC236}">
                  <a16:creationId xmlns:a16="http://schemas.microsoft.com/office/drawing/2014/main" id="{EDCAF2F4-D44A-45EC-99CF-A3286B630724}"/>
                </a:ext>
              </a:extLst>
            </p:cNvPr>
            <p:cNvSpPr/>
            <p:nvPr/>
          </p:nvSpPr>
          <p:spPr>
            <a:xfrm>
              <a:off x="325316" y="3159327"/>
              <a:ext cx="1828154" cy="326855"/>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dirty="0">
                  <a:solidFill>
                    <a:srgbClr val="C00000"/>
                  </a:solidFill>
                </a:rPr>
                <a:t>Result</a:t>
              </a:r>
              <a:endParaRPr sz="1600" b="0" i="0" u="none" strike="noStrike" cap="none" dirty="0">
                <a:solidFill>
                  <a:schemeClr val="dk1"/>
                </a:solidFill>
                <a:latin typeface="Arial"/>
                <a:ea typeface="Arial"/>
                <a:cs typeface="Arial"/>
                <a:sym typeface="Arial"/>
              </a:endParaRPr>
            </a:p>
          </p:txBody>
        </p:sp>
        <p:sp>
          <p:nvSpPr>
            <p:cNvPr id="9" name="Google Shape;244;p44">
              <a:extLst>
                <a:ext uri="{FF2B5EF4-FFF2-40B4-BE49-F238E27FC236}">
                  <a16:creationId xmlns:a16="http://schemas.microsoft.com/office/drawing/2014/main" id="{C3FBED7A-5C24-47EB-A39D-983E00FB7E27}"/>
                </a:ext>
              </a:extLst>
            </p:cNvPr>
            <p:cNvSpPr/>
            <p:nvPr/>
          </p:nvSpPr>
          <p:spPr>
            <a:xfrm>
              <a:off x="2441850" y="1654644"/>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11" name="Google Shape;245;p44">
              <a:extLst>
                <a:ext uri="{FF2B5EF4-FFF2-40B4-BE49-F238E27FC236}">
                  <a16:creationId xmlns:a16="http://schemas.microsoft.com/office/drawing/2014/main" id="{03FC121E-8881-4D37-97E3-9AD07698845E}"/>
                </a:ext>
              </a:extLst>
            </p:cNvPr>
            <p:cNvSpPr/>
            <p:nvPr/>
          </p:nvSpPr>
          <p:spPr>
            <a:xfrm>
              <a:off x="2208867" y="3242204"/>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3" name="Google Shape;246;p44">
              <a:extLst>
                <a:ext uri="{FF2B5EF4-FFF2-40B4-BE49-F238E27FC236}">
                  <a16:creationId xmlns:a16="http://schemas.microsoft.com/office/drawing/2014/main" id="{744CDD89-3FA8-45BE-9FB5-109C0107A713}"/>
                </a:ext>
              </a:extLst>
            </p:cNvPr>
            <p:cNvSpPr/>
            <p:nvPr/>
          </p:nvSpPr>
          <p:spPr>
            <a:xfrm>
              <a:off x="6490604" y="1674083"/>
              <a:ext cx="180000" cy="295500"/>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5" name="Google Shape;247;p44">
              <a:extLst>
                <a:ext uri="{FF2B5EF4-FFF2-40B4-BE49-F238E27FC236}">
                  <a16:creationId xmlns:a16="http://schemas.microsoft.com/office/drawing/2014/main" id="{CA7A4731-BBD0-4604-B43B-641E74583E91}"/>
                </a:ext>
              </a:extLst>
            </p:cNvPr>
            <p:cNvSpPr/>
            <p:nvPr/>
          </p:nvSpPr>
          <p:spPr>
            <a:xfrm>
              <a:off x="4335886" y="1735136"/>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7" name="Google Shape;250;p44">
              <a:extLst>
                <a:ext uri="{FF2B5EF4-FFF2-40B4-BE49-F238E27FC236}">
                  <a16:creationId xmlns:a16="http://schemas.microsoft.com/office/drawing/2014/main" id="{77E4DD36-F8E9-4E89-A7F0-FA753B66093E}"/>
                </a:ext>
              </a:extLst>
            </p:cNvPr>
            <p:cNvSpPr/>
            <p:nvPr/>
          </p:nvSpPr>
          <p:spPr>
            <a:xfrm>
              <a:off x="4580204" y="3493808"/>
              <a:ext cx="1839310" cy="249000"/>
            </a:xfrm>
            <a:prstGeom prst="rect">
              <a:avLst/>
            </a:prstGeom>
            <a:solidFill>
              <a:srgbClr val="CC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9" name="Google Shape;251;p44">
              <a:extLst>
                <a:ext uri="{FF2B5EF4-FFF2-40B4-BE49-F238E27FC236}">
                  <a16:creationId xmlns:a16="http://schemas.microsoft.com/office/drawing/2014/main" id="{78902A27-CCC3-4DB1-BC82-E07F49A54858}"/>
                </a:ext>
              </a:extLst>
            </p:cNvPr>
            <p:cNvSpPr/>
            <p:nvPr/>
          </p:nvSpPr>
          <p:spPr>
            <a:xfrm>
              <a:off x="6729736" y="1642083"/>
              <a:ext cx="1833000" cy="18761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1" name="Google Shape;252;p44">
              <a:extLst>
                <a:ext uri="{FF2B5EF4-FFF2-40B4-BE49-F238E27FC236}">
                  <a16:creationId xmlns:a16="http://schemas.microsoft.com/office/drawing/2014/main" id="{35241B01-96DC-464F-9155-DC18257D1348}"/>
                </a:ext>
              </a:extLst>
            </p:cNvPr>
            <p:cNvSpPr/>
            <p:nvPr/>
          </p:nvSpPr>
          <p:spPr>
            <a:xfrm>
              <a:off x="6729736" y="3481744"/>
              <a:ext cx="1833000" cy="249000"/>
            </a:xfrm>
            <a:prstGeom prst="rect">
              <a:avLst/>
            </a:prstGeom>
            <a:solidFill>
              <a:srgbClr val="CC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3" name="Google Shape;253;p44">
              <a:extLst>
                <a:ext uri="{FF2B5EF4-FFF2-40B4-BE49-F238E27FC236}">
                  <a16:creationId xmlns:a16="http://schemas.microsoft.com/office/drawing/2014/main" id="{7D28E66D-5509-4649-B674-B9D8EE88C12D}"/>
                </a:ext>
              </a:extLst>
            </p:cNvPr>
            <p:cNvSpPr/>
            <p:nvPr/>
          </p:nvSpPr>
          <p:spPr>
            <a:xfrm>
              <a:off x="6729736" y="1642083"/>
              <a:ext cx="1833000" cy="183569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dk1"/>
                  </a:solidFill>
                  <a:latin typeface="Arial"/>
                  <a:ea typeface="Arial"/>
                  <a:cs typeface="Arial"/>
                  <a:sym typeface="Arial"/>
                </a:rPr>
                <a:t>Ciphertext</a:t>
              </a:r>
              <a:endParaRPr sz="20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6888157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94;p41">
            <a:extLst>
              <a:ext uri="{FF2B5EF4-FFF2-40B4-BE49-F238E27FC236}">
                <a16:creationId xmlns:a16="http://schemas.microsoft.com/office/drawing/2014/main" id="{8B535BD2-95A1-4AE2-ADD7-9853B92F1739}"/>
              </a:ext>
            </a:extLst>
          </p:cNvPr>
          <p:cNvSpPr/>
          <p:nvPr/>
        </p:nvSpPr>
        <p:spPr>
          <a:xfrm>
            <a:off x="1878614" y="5032286"/>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0" name="Google Shape;199;p41">
            <a:extLst>
              <a:ext uri="{FF2B5EF4-FFF2-40B4-BE49-F238E27FC236}">
                <a16:creationId xmlns:a16="http://schemas.microsoft.com/office/drawing/2014/main" id="{2CC147D8-FF09-47EA-A25A-5544DD141C44}"/>
              </a:ext>
            </a:extLst>
          </p:cNvPr>
          <p:cNvSpPr/>
          <p:nvPr/>
        </p:nvSpPr>
        <p:spPr>
          <a:xfrm>
            <a:off x="1878614" y="3023854"/>
            <a:ext cx="2426404" cy="696549"/>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decryption</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Decrypting is removing the mask</a:t>
            </a:r>
          </a:p>
          <a:p>
            <a:pPr lvl="1">
              <a:lnSpc>
                <a:spcPct val="100000"/>
              </a:lnSpc>
              <a:spcBef>
                <a:spcPts val="0"/>
              </a:spcBef>
              <a:buClr>
                <a:srgbClr val="000000"/>
              </a:buClr>
              <a:buSzPts val="1800"/>
            </a:pPr>
            <a:r>
              <a:rPr lang="en-US" sz="1800" dirty="0"/>
              <a:t>Note that there is a residual noise that must be managed</a:t>
            </a:r>
          </a:p>
          <a:p>
            <a:pPr marR="0" lvl="0" algn="l" rtl="0">
              <a:lnSpc>
                <a:spcPct val="115000"/>
              </a:lnSpc>
              <a:spcBef>
                <a:spcPts val="1200"/>
              </a:spcBef>
              <a:spcAft>
                <a:spcPts val="0"/>
              </a:spcAft>
              <a:buClr>
                <a:srgbClr val="000000"/>
              </a:buClr>
              <a:buSzPts val="1800"/>
            </a:pPr>
            <a:endParaRPr lang="en-US" sz="2400" dirty="0"/>
          </a:p>
        </p:txBody>
      </p:sp>
      <p:sp>
        <p:nvSpPr>
          <p:cNvPr id="56" name="Google Shape;196;p41">
            <a:extLst>
              <a:ext uri="{FF2B5EF4-FFF2-40B4-BE49-F238E27FC236}">
                <a16:creationId xmlns:a16="http://schemas.microsoft.com/office/drawing/2014/main" id="{EF8FB723-CA0C-436F-A826-D61528C51B87}"/>
              </a:ext>
            </a:extLst>
          </p:cNvPr>
          <p:cNvSpPr/>
          <p:nvPr/>
        </p:nvSpPr>
        <p:spPr>
          <a:xfrm>
            <a:off x="8036265" y="3074797"/>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2000" b="0" i="0" u="none" strike="noStrike" cap="none" dirty="0" err="1">
                <a:solidFill>
                  <a:schemeClr val="dk1"/>
                </a:solidFill>
                <a:latin typeface="Arial"/>
                <a:ea typeface="Arial"/>
                <a:cs typeface="Arial"/>
                <a:sym typeface="Arial"/>
              </a:rPr>
              <a:t>Result</a:t>
            </a:r>
            <a:endParaRPr sz="2000" b="0" i="0" u="none" strike="noStrike" cap="none" dirty="0">
              <a:solidFill>
                <a:schemeClr val="dk1"/>
              </a:solidFill>
              <a:latin typeface="Arial"/>
              <a:ea typeface="Arial"/>
              <a:cs typeface="Arial"/>
              <a:sym typeface="Arial"/>
            </a:endParaRPr>
          </a:p>
        </p:txBody>
      </p:sp>
      <p:sp>
        <p:nvSpPr>
          <p:cNvPr id="57" name="Google Shape;197;p41">
            <a:extLst>
              <a:ext uri="{FF2B5EF4-FFF2-40B4-BE49-F238E27FC236}">
                <a16:creationId xmlns:a16="http://schemas.microsoft.com/office/drawing/2014/main" id="{51FCB16D-461A-45F2-B10E-F9B346F4EA28}"/>
              </a:ext>
            </a:extLst>
          </p:cNvPr>
          <p:cNvSpPr/>
          <p:nvPr/>
        </p:nvSpPr>
        <p:spPr>
          <a:xfrm>
            <a:off x="4770437" y="3037365"/>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p:txBody>
      </p:sp>
      <p:sp>
        <p:nvSpPr>
          <p:cNvPr id="62" name="Google Shape;202;p41">
            <a:extLst>
              <a:ext uri="{FF2B5EF4-FFF2-40B4-BE49-F238E27FC236}">
                <a16:creationId xmlns:a16="http://schemas.microsoft.com/office/drawing/2014/main" id="{9DDB010E-0614-41E7-8CBD-93E062BC8592}"/>
              </a:ext>
            </a:extLst>
          </p:cNvPr>
          <p:cNvSpPr/>
          <p:nvPr/>
        </p:nvSpPr>
        <p:spPr>
          <a:xfrm>
            <a:off x="7437646" y="3029842"/>
            <a:ext cx="238272" cy="391163"/>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5" name="Google Shape;200;p41">
            <a:extLst>
              <a:ext uri="{FF2B5EF4-FFF2-40B4-BE49-F238E27FC236}">
                <a16:creationId xmlns:a16="http://schemas.microsoft.com/office/drawing/2014/main" id="{7668F712-0272-4B09-81F6-9B23B59C10D0}"/>
              </a:ext>
            </a:extLst>
          </p:cNvPr>
          <p:cNvSpPr/>
          <p:nvPr/>
        </p:nvSpPr>
        <p:spPr>
          <a:xfrm>
            <a:off x="1878614" y="3017298"/>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11" name="Google Shape;198;p41">
            <a:extLst>
              <a:ext uri="{FF2B5EF4-FFF2-40B4-BE49-F238E27FC236}">
                <a16:creationId xmlns:a16="http://schemas.microsoft.com/office/drawing/2014/main" id="{3CBC4783-5036-46DF-B9DF-A740B1F799A9}"/>
              </a:ext>
            </a:extLst>
          </p:cNvPr>
          <p:cNvSpPr/>
          <p:nvPr/>
        </p:nvSpPr>
        <p:spPr>
          <a:xfrm>
            <a:off x="8036265" y="3500908"/>
            <a:ext cx="2426404" cy="219496"/>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Final Noise</a:t>
            </a:r>
            <a:endParaRPr sz="2800" dirty="0"/>
          </a:p>
        </p:txBody>
      </p:sp>
      <p:sp>
        <p:nvSpPr>
          <p:cNvPr id="12" name="ZoneTexte 11">
            <a:extLst>
              <a:ext uri="{FF2B5EF4-FFF2-40B4-BE49-F238E27FC236}">
                <a16:creationId xmlns:a16="http://schemas.microsoft.com/office/drawing/2014/main" id="{5B692FDD-8375-485D-80B4-04CDAFBD14E3}"/>
              </a:ext>
            </a:extLst>
          </p:cNvPr>
          <p:cNvSpPr txBox="1"/>
          <p:nvPr/>
        </p:nvSpPr>
        <p:spPr>
          <a:xfrm>
            <a:off x="4276590" y="3962301"/>
            <a:ext cx="457200" cy="738664"/>
          </a:xfrm>
          <a:prstGeom prst="rect">
            <a:avLst/>
          </a:prstGeom>
          <a:noFill/>
        </p:spPr>
        <p:txBody>
          <a:bodyPr wrap="squar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7315461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Computation possibilities</a:t>
            </a:r>
            <a:endParaRPr lang="fr-FR" dirty="0"/>
          </a:p>
        </p:txBody>
      </p:sp>
      <p:cxnSp>
        <p:nvCxnSpPr>
          <p:cNvPr id="25" name="Straight Connector 24">
            <a:extLst>
              <a:ext uri="{FF2B5EF4-FFF2-40B4-BE49-F238E27FC236}">
                <a16:creationId xmlns:a16="http://schemas.microsoft.com/office/drawing/2014/main" id="{073C08A1-7353-4DCD-8AB6-4BA3C0D13069}"/>
              </a:ext>
            </a:extLst>
          </p:cNvPr>
          <p:cNvCxnSpPr>
            <a:cxnSpLocks/>
          </p:cNvCxnSpPr>
          <p:nvPr/>
        </p:nvCxnSpPr>
        <p:spPr>
          <a:xfrm>
            <a:off x="4313237" y="2049462"/>
            <a:ext cx="0" cy="4428000"/>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BDB29-BAB1-4F45-9504-DDCD76A6C69A}"/>
              </a:ext>
            </a:extLst>
          </p:cNvPr>
          <p:cNvCxnSpPr>
            <a:cxnSpLocks/>
          </p:cNvCxnSpPr>
          <p:nvPr/>
        </p:nvCxnSpPr>
        <p:spPr>
          <a:xfrm>
            <a:off x="8123237" y="2050536"/>
            <a:ext cx="0" cy="4428000"/>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9DB90C1-98AE-413F-AEC9-48AB01825D3A}"/>
              </a:ext>
            </a:extLst>
          </p:cNvPr>
          <p:cNvSpPr/>
          <p:nvPr/>
        </p:nvSpPr>
        <p:spPr bwMode="auto">
          <a:xfrm>
            <a:off x="4398708" y="1312845"/>
            <a:ext cx="3639058" cy="4799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solidFill>
                  <a:schemeClr val="bg1"/>
                </a:solidFill>
                <a:latin typeface="Segoe UI Semibold"/>
              </a:rPr>
              <a:t>Step 2</a:t>
            </a:r>
          </a:p>
        </p:txBody>
      </p:sp>
      <p:sp>
        <p:nvSpPr>
          <p:cNvPr id="28" name="Rectangle 27">
            <a:extLst>
              <a:ext uri="{FF2B5EF4-FFF2-40B4-BE49-F238E27FC236}">
                <a16:creationId xmlns:a16="http://schemas.microsoft.com/office/drawing/2014/main" id="{D108C83D-6C17-485C-8178-F51014175427}"/>
              </a:ext>
            </a:extLst>
          </p:cNvPr>
          <p:cNvSpPr/>
          <p:nvPr/>
        </p:nvSpPr>
        <p:spPr bwMode="auto">
          <a:xfrm>
            <a:off x="8195764" y="1315124"/>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Step 3</a:t>
            </a:r>
            <a:endParaRPr lang="en-US" sz="2040" dirty="0">
              <a:gradFill>
                <a:gsLst>
                  <a:gs pos="40075">
                    <a:srgbClr val="FFFFFF"/>
                  </a:gs>
                  <a:gs pos="30000">
                    <a:srgbClr val="FFFFFF"/>
                  </a:gs>
                </a:gsLst>
                <a:lin ang="5400000" scaled="0"/>
              </a:gradFill>
              <a:latin typeface="Segoe UI Semibold"/>
            </a:endParaRPr>
          </a:p>
        </p:txBody>
      </p:sp>
      <p:sp>
        <p:nvSpPr>
          <p:cNvPr id="37" name="TextBox 36">
            <a:extLst>
              <a:ext uri="{FF2B5EF4-FFF2-40B4-BE49-F238E27FC236}">
                <a16:creationId xmlns:a16="http://schemas.microsoft.com/office/drawing/2014/main" id="{E4DCDA2B-37AC-4ED2-BC8F-C32532AE4092}"/>
              </a:ext>
            </a:extLst>
          </p:cNvPr>
          <p:cNvSpPr txBox="1"/>
          <p:nvPr/>
        </p:nvSpPr>
        <p:spPr>
          <a:xfrm>
            <a:off x="8192413" y="2625462"/>
            <a:ext cx="3642409" cy="3284174"/>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Operations</a:t>
            </a:r>
          </a:p>
          <a:p>
            <a:pPr defTabSz="932563">
              <a:lnSpc>
                <a:spcPct val="90000"/>
              </a:lnSpc>
              <a:spcAft>
                <a:spcPts val="612"/>
              </a:spcAft>
            </a:pPr>
            <a:endParaRPr lang="en-US" sz="100" spc="-51" dirty="0">
              <a:solidFill>
                <a:srgbClr val="0078D3"/>
              </a:solidFill>
              <a:latin typeface="Segoe UI Semibold"/>
              <a:cs typeface="Segoe UI Semibold" panose="020B0702040204020203" pitchFamily="34" charset="0"/>
            </a:endParaRP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Addition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Multiplication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Relinearization*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Rescaling</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Modulus switching</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Rotation*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Bootstrapping (FHE)</a:t>
            </a:r>
          </a:p>
        </p:txBody>
      </p:sp>
      <p:sp>
        <p:nvSpPr>
          <p:cNvPr id="42" name="TextBox 41">
            <a:extLst>
              <a:ext uri="{FF2B5EF4-FFF2-40B4-BE49-F238E27FC236}">
                <a16:creationId xmlns:a16="http://schemas.microsoft.com/office/drawing/2014/main" id="{13D2325B-CBD4-4FAD-8DC0-476D92A09E39}"/>
              </a:ext>
            </a:extLst>
          </p:cNvPr>
          <p:cNvSpPr txBox="1"/>
          <p:nvPr/>
        </p:nvSpPr>
        <p:spPr>
          <a:xfrm>
            <a:off x="4409696" y="2693023"/>
            <a:ext cx="3639058" cy="3784439"/>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Computation</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Native HE operations </a:t>
            </a:r>
            <a:r>
              <a:rPr lang="en-US" sz="1599" u="sng" dirty="0">
                <a:solidFill>
                  <a:srgbClr val="000000"/>
                </a:solidFill>
                <a:latin typeface="Segoe UI Semibold" panose="020B0702040204020203" pitchFamily="34" charset="0"/>
                <a:cs typeface="Segoe UI Semibold" panose="020B0702040204020203" pitchFamily="34" charset="0"/>
              </a:rPr>
              <a:t>enable</a:t>
            </a:r>
            <a:r>
              <a:rPr lang="en-US" sz="1599" dirty="0">
                <a:solidFill>
                  <a:srgbClr val="000000"/>
                </a:solidFill>
                <a:latin typeface="Segoe UI"/>
                <a:cs typeface="Segoe UI Semilight" panose="020B0402040204020203" pitchFamily="34" charset="0"/>
              </a:rPr>
              <a:t> :</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Polynomial computation</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Linear functions</a:t>
            </a:r>
          </a:p>
          <a:p>
            <a:pPr marL="285750" indent="-285750" defTabSz="932563">
              <a:lnSpc>
                <a:spcPct val="90000"/>
              </a:lnSpc>
              <a:spcAft>
                <a:spcPts val="612"/>
              </a:spcAft>
              <a:buFontTx/>
              <a:buChar char="-"/>
            </a:pPr>
            <a:endParaRPr lang="en-US" sz="600" dirty="0">
              <a:solidFill>
                <a:srgbClr val="000000"/>
              </a:solidFill>
              <a:latin typeface="Segoe UI"/>
              <a:cs typeface="Segoe UI Semilight" panose="020B0402040204020203" pitchFamily="34" charset="0"/>
            </a:endParaRPr>
          </a:p>
          <a:p>
            <a:pPr defTabSz="932563">
              <a:lnSpc>
                <a:spcPct val="90000"/>
              </a:lnSpc>
              <a:spcAft>
                <a:spcPts val="612"/>
              </a:spcAft>
            </a:pPr>
            <a:r>
              <a:rPr lang="en-US" sz="1599" dirty="0">
                <a:solidFill>
                  <a:srgbClr val="000000"/>
                </a:solidFill>
                <a:latin typeface="Segoe UI"/>
                <a:cs typeface="Segoe UI Semilight" panose="020B0402040204020203" pitchFamily="34" charset="0"/>
              </a:rPr>
              <a:t>Native HE operations </a:t>
            </a:r>
            <a:r>
              <a:rPr lang="en-US" sz="1599" u="sng" dirty="0">
                <a:solidFill>
                  <a:srgbClr val="000000"/>
                </a:solidFill>
                <a:latin typeface="Segoe UI Semibold" panose="020B0702040204020203" pitchFamily="34" charset="0"/>
                <a:cs typeface="Segoe UI Semibold" panose="020B0702040204020203" pitchFamily="34" charset="0"/>
              </a:rPr>
              <a:t>do not enable </a:t>
            </a:r>
            <a:r>
              <a:rPr lang="en-US" sz="1599" dirty="0">
                <a:solidFill>
                  <a:srgbClr val="000000"/>
                </a:solidFill>
                <a:latin typeface="Segoe UI"/>
                <a:cs typeface="Segoe UI Semilight" panose="020B0402040204020203" pitchFamily="34" charset="0"/>
              </a:rPr>
              <a:t>the following computations :</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Non-linear functions</a:t>
            </a:r>
          </a:p>
          <a:p>
            <a:pPr marL="809271" lvl="1" indent="-342900" defTabSz="932563">
              <a:lnSpc>
                <a:spcPct val="90000"/>
              </a:lnSpc>
              <a:spcAft>
                <a:spcPts val="612"/>
              </a:spcAft>
              <a:buFont typeface="Segoe UI" panose="020B0502040204020203" pitchFamily="34" charset="0"/>
              <a:buChar char="L"/>
            </a:pPr>
            <a:r>
              <a:rPr lang="en-US" sz="1600" i="1" dirty="0">
                <a:solidFill>
                  <a:srgbClr val="000000"/>
                </a:solidFill>
                <a:latin typeface="Segoe UI"/>
                <a:cs typeface="Segoe UI Semilight" panose="020B0402040204020203" pitchFamily="34" charset="0"/>
              </a:rPr>
              <a:t>Polynomial approximation</a:t>
            </a:r>
          </a:p>
          <a:p>
            <a:pPr marL="285750" indent="-285750" defTabSz="932563">
              <a:lnSpc>
                <a:spcPct val="90000"/>
              </a:lnSpc>
              <a:spcAft>
                <a:spcPts val="612"/>
              </a:spcAft>
              <a:buFont typeface="Arial" panose="020B0604020202020204" pitchFamily="34" charset="0"/>
              <a:buChar char="•"/>
            </a:pPr>
            <a:r>
              <a:rPr lang="en-US" sz="1600" dirty="0">
                <a:solidFill>
                  <a:srgbClr val="000000"/>
                </a:solidFill>
                <a:latin typeface="Segoe UI"/>
                <a:cs typeface="Segoe UI Semilight" panose="020B0402040204020203" pitchFamily="34" charset="0"/>
              </a:rPr>
              <a:t>Equality evaluation</a:t>
            </a:r>
          </a:p>
          <a:p>
            <a:pPr marL="752121" lvl="1" indent="-285750" defTabSz="932563">
              <a:lnSpc>
                <a:spcPct val="90000"/>
              </a:lnSpc>
              <a:spcAft>
                <a:spcPts val="612"/>
              </a:spcAft>
              <a:buFont typeface="Segoe UI" panose="020B0502040204020203" pitchFamily="34" charset="0"/>
              <a:buChar char="L"/>
            </a:pPr>
            <a:r>
              <a:rPr lang="en-US" sz="1600" i="1" dirty="0">
                <a:solidFill>
                  <a:srgbClr val="000000"/>
                </a:solidFill>
                <a:latin typeface="Segoe UI"/>
                <a:cs typeface="Segoe UI Semilight" panose="020B0402040204020203" pitchFamily="34" charset="0"/>
              </a:rPr>
              <a:t>Possible for some schemes</a:t>
            </a:r>
          </a:p>
          <a:p>
            <a:pPr marL="285750" indent="-285750" defTabSz="932563">
              <a:lnSpc>
                <a:spcPct val="90000"/>
              </a:lnSpc>
              <a:spcAft>
                <a:spcPts val="612"/>
              </a:spcAft>
              <a:buFont typeface="Arial" panose="020B0604020202020204" pitchFamily="34" charset="0"/>
              <a:buChar char="•"/>
            </a:pPr>
            <a:r>
              <a:rPr lang="en-US" sz="1600" dirty="0">
                <a:solidFill>
                  <a:srgbClr val="000000"/>
                </a:solidFill>
                <a:latin typeface="Segoe UI"/>
                <a:cs typeface="Segoe UI Semilight" panose="020B0402040204020203" pitchFamily="34" charset="0"/>
              </a:rPr>
              <a:t>Comparison</a:t>
            </a:r>
            <a:endParaRPr lang="en-US" sz="1200" dirty="0">
              <a:solidFill>
                <a:srgbClr val="000000"/>
              </a:solidFill>
              <a:latin typeface="Segoe UI"/>
              <a:cs typeface="Segoe UI Semilight" panose="020B0402040204020203" pitchFamily="34" charset="0"/>
            </a:endParaRPr>
          </a:p>
        </p:txBody>
      </p:sp>
      <p:sp>
        <p:nvSpPr>
          <p:cNvPr id="50" name="Rectangle 49">
            <a:extLst>
              <a:ext uri="{FF2B5EF4-FFF2-40B4-BE49-F238E27FC236}">
                <a16:creationId xmlns:a16="http://schemas.microsoft.com/office/drawing/2014/main" id="{CC8B85DC-52CB-4199-8897-2089E4C474FB}"/>
              </a:ext>
            </a:extLst>
          </p:cNvPr>
          <p:cNvSpPr/>
          <p:nvPr/>
        </p:nvSpPr>
        <p:spPr bwMode="auto">
          <a:xfrm>
            <a:off x="601653" y="1315124"/>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Step 1</a:t>
            </a:r>
            <a:endParaRPr lang="en-US" sz="2040" dirty="0">
              <a:gradFill>
                <a:gsLst>
                  <a:gs pos="40075">
                    <a:srgbClr val="FFFFFF"/>
                  </a:gs>
                  <a:gs pos="30000">
                    <a:srgbClr val="FFFFFF"/>
                  </a:gs>
                </a:gsLst>
                <a:lin ang="5400000" scaled="0"/>
              </a:gradFill>
              <a:latin typeface="Segoe UI Semibold"/>
            </a:endParaRPr>
          </a:p>
        </p:txBody>
      </p:sp>
      <p:sp>
        <p:nvSpPr>
          <p:cNvPr id="52" name="TextBox 51">
            <a:extLst>
              <a:ext uri="{FF2B5EF4-FFF2-40B4-BE49-F238E27FC236}">
                <a16:creationId xmlns:a16="http://schemas.microsoft.com/office/drawing/2014/main" id="{3EDF5B14-8F02-4E51-BD33-0594AF5DD050}"/>
              </a:ext>
            </a:extLst>
          </p:cNvPr>
          <p:cNvSpPr txBox="1"/>
          <p:nvPr/>
        </p:nvSpPr>
        <p:spPr>
          <a:xfrm>
            <a:off x="598302" y="2646826"/>
            <a:ext cx="3714933" cy="2214907"/>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HE choice</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Bootstrapping allows Fully homomorphic encryption (FHE) but worsens the overhead</a:t>
            </a:r>
          </a:p>
          <a:p>
            <a:pPr defTabSz="932563">
              <a:lnSpc>
                <a:spcPct val="90000"/>
              </a:lnSpc>
              <a:spcBef>
                <a:spcPts val="600"/>
              </a:spcBef>
              <a:spcAft>
                <a:spcPts val="612"/>
              </a:spcAft>
            </a:pPr>
            <a:r>
              <a:rPr lang="en-US" sz="1599" dirty="0">
                <a:solidFill>
                  <a:srgbClr val="000000"/>
                </a:solidFill>
                <a:latin typeface="Segoe UI Semibold" panose="020B0702040204020203" pitchFamily="34" charset="0"/>
                <a:cs typeface="Segoe UI Semibold" panose="020B0702040204020203" pitchFamily="34" charset="0"/>
              </a:rPr>
              <a:t>Sometimes, “only” Somewhat Homomorphic Encryption (SHE) is enough</a:t>
            </a:r>
          </a:p>
        </p:txBody>
      </p:sp>
      <p:pic>
        <p:nvPicPr>
          <p:cNvPr id="3" name="Picture 2">
            <a:extLst>
              <a:ext uri="{FF2B5EF4-FFF2-40B4-BE49-F238E27FC236}">
                <a16:creationId xmlns:a16="http://schemas.microsoft.com/office/drawing/2014/main" id="{DE65E1BF-B6E2-4160-9ECD-BEA9A8CA92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76" y="2049462"/>
            <a:ext cx="576000" cy="576000"/>
          </a:xfrm>
          <a:prstGeom prst="rect">
            <a:avLst/>
          </a:prstGeom>
        </p:spPr>
      </p:pic>
      <p:pic>
        <p:nvPicPr>
          <p:cNvPr id="4" name="Picture 3">
            <a:extLst>
              <a:ext uri="{FF2B5EF4-FFF2-40B4-BE49-F238E27FC236}">
                <a16:creationId xmlns:a16="http://schemas.microsoft.com/office/drawing/2014/main" id="{47E27892-7900-4158-8C89-F30E550F57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9676" y="2029345"/>
            <a:ext cx="576000" cy="576000"/>
          </a:xfrm>
          <a:prstGeom prst="rect">
            <a:avLst/>
          </a:prstGeom>
        </p:spPr>
      </p:pic>
      <p:pic>
        <p:nvPicPr>
          <p:cNvPr id="5" name="Picture 4">
            <a:extLst>
              <a:ext uri="{FF2B5EF4-FFF2-40B4-BE49-F238E27FC236}">
                <a16:creationId xmlns:a16="http://schemas.microsoft.com/office/drawing/2014/main" id="{518239BB-8D2D-4E6D-AA66-7C6A10AE3E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237" y="2049462"/>
            <a:ext cx="576000" cy="576000"/>
          </a:xfrm>
          <a:prstGeom prst="rect">
            <a:avLst/>
          </a:prstGeom>
          <a:solidFill>
            <a:srgbClr val="EBEBEB"/>
          </a:solidFill>
        </p:spPr>
      </p:pic>
      <p:cxnSp>
        <p:nvCxnSpPr>
          <p:cNvPr id="9" name="Straight Arrow Connector 8">
            <a:extLst>
              <a:ext uri="{FF2B5EF4-FFF2-40B4-BE49-F238E27FC236}">
                <a16:creationId xmlns:a16="http://schemas.microsoft.com/office/drawing/2014/main" id="{6C889A5E-3097-46E1-91B7-9AD4B1B1EB87}"/>
              </a:ext>
            </a:extLst>
          </p:cNvPr>
          <p:cNvCxnSpPr/>
          <p:nvPr/>
        </p:nvCxnSpPr>
        <p:spPr>
          <a:xfrm flipV="1">
            <a:off x="1094476" y="4792662"/>
            <a:ext cx="0" cy="1447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E9D9328-9055-4FCF-AE2B-7F1F17F3EEF5}"/>
              </a:ext>
            </a:extLst>
          </p:cNvPr>
          <p:cNvCxnSpPr>
            <a:cxnSpLocks/>
          </p:cNvCxnSpPr>
          <p:nvPr/>
        </p:nvCxnSpPr>
        <p:spPr>
          <a:xfrm>
            <a:off x="1094476" y="6240462"/>
            <a:ext cx="253296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6C3B3-E8A2-4593-AFC1-60F5D5B99D7E}"/>
              </a:ext>
            </a:extLst>
          </p:cNvPr>
          <p:cNvCxnSpPr>
            <a:cxnSpLocks/>
          </p:cNvCxnSpPr>
          <p:nvPr/>
        </p:nvCxnSpPr>
        <p:spPr>
          <a:xfrm flipV="1">
            <a:off x="1094476" y="4945062"/>
            <a:ext cx="2380561" cy="129540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5FEEE61-91FB-4AD5-9EE1-EBEB84B83949}"/>
              </a:ext>
            </a:extLst>
          </p:cNvPr>
          <p:cNvCxnSpPr>
            <a:cxnSpLocks/>
          </p:cNvCxnSpPr>
          <p:nvPr/>
        </p:nvCxnSpPr>
        <p:spPr>
          <a:xfrm>
            <a:off x="1094476" y="5402262"/>
            <a:ext cx="2380561"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sp>
        <p:nvSpPr>
          <p:cNvPr id="73" name="TextBox 72">
            <a:extLst>
              <a:ext uri="{FF2B5EF4-FFF2-40B4-BE49-F238E27FC236}">
                <a16:creationId xmlns:a16="http://schemas.microsoft.com/office/drawing/2014/main" id="{6928F327-004B-4DF2-A182-EBFB5276D7FE}"/>
              </a:ext>
            </a:extLst>
          </p:cNvPr>
          <p:cNvSpPr txBox="1"/>
          <p:nvPr/>
        </p:nvSpPr>
        <p:spPr>
          <a:xfrm>
            <a:off x="76695" y="4735560"/>
            <a:ext cx="1273564" cy="495205"/>
          </a:xfrm>
          <a:prstGeom prst="rect">
            <a:avLst/>
          </a:prstGeom>
          <a:noFill/>
        </p:spPr>
        <p:txBody>
          <a:bodyPr wrap="square" lIns="186494" tIns="149196" rIns="186494" bIns="149196" rtlCol="0">
            <a:spAutoFit/>
          </a:bodyPr>
          <a:lstStyle/>
          <a:p>
            <a:pPr defTabSz="932563">
              <a:lnSpc>
                <a:spcPct val="90000"/>
              </a:lnSpc>
              <a:spcAft>
                <a:spcPts val="612"/>
              </a:spcAft>
            </a:pPr>
            <a:r>
              <a:rPr lang="en-US" sz="1400" dirty="0">
                <a:solidFill>
                  <a:srgbClr val="000000"/>
                </a:solidFill>
                <a:latin typeface="Segoe UI"/>
                <a:cs typeface="Segoe UI Semilight" panose="020B0402040204020203" pitchFamily="34" charset="0"/>
              </a:rPr>
              <a:t>Overhead</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5" name="TextBox 74">
            <a:extLst>
              <a:ext uri="{FF2B5EF4-FFF2-40B4-BE49-F238E27FC236}">
                <a16:creationId xmlns:a16="http://schemas.microsoft.com/office/drawing/2014/main" id="{400E1B39-E85D-4C57-B413-8B48BAF9EFD4}"/>
              </a:ext>
            </a:extLst>
          </p:cNvPr>
          <p:cNvSpPr txBox="1"/>
          <p:nvPr/>
        </p:nvSpPr>
        <p:spPr>
          <a:xfrm>
            <a:off x="3339498" y="5839146"/>
            <a:ext cx="932664" cy="495205"/>
          </a:xfrm>
          <a:prstGeom prst="rect">
            <a:avLst/>
          </a:prstGeom>
          <a:noFill/>
        </p:spPr>
        <p:txBody>
          <a:bodyPr wrap="square" lIns="186494" tIns="149196" rIns="186494" bIns="149196" rtlCol="0">
            <a:spAutoFit/>
          </a:bodyPr>
          <a:lstStyle/>
          <a:p>
            <a:pPr defTabSz="932563">
              <a:lnSpc>
                <a:spcPct val="90000"/>
              </a:lnSpc>
              <a:spcAft>
                <a:spcPts val="612"/>
              </a:spcAft>
            </a:pPr>
            <a:r>
              <a:rPr lang="en-US" sz="1400" dirty="0">
                <a:solidFill>
                  <a:srgbClr val="000000"/>
                </a:solidFill>
                <a:latin typeface="Segoe UI"/>
                <a:cs typeface="Segoe UI Semilight" panose="020B0402040204020203" pitchFamily="34" charset="0"/>
              </a:rPr>
              <a:t>Depth</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7" name="TextBox 76">
            <a:extLst>
              <a:ext uri="{FF2B5EF4-FFF2-40B4-BE49-F238E27FC236}">
                <a16:creationId xmlns:a16="http://schemas.microsoft.com/office/drawing/2014/main" id="{7D503AA7-B6F5-43F8-ACC5-6E3398ABD487}"/>
              </a:ext>
            </a:extLst>
          </p:cNvPr>
          <p:cNvSpPr txBox="1"/>
          <p:nvPr/>
        </p:nvSpPr>
        <p:spPr>
          <a:xfrm>
            <a:off x="3391513" y="5154659"/>
            <a:ext cx="679332"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FHE</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9" name="TextBox 78">
            <a:extLst>
              <a:ext uri="{FF2B5EF4-FFF2-40B4-BE49-F238E27FC236}">
                <a16:creationId xmlns:a16="http://schemas.microsoft.com/office/drawing/2014/main" id="{B2214969-E910-4781-A5F9-745A8542F09E}"/>
              </a:ext>
            </a:extLst>
          </p:cNvPr>
          <p:cNvSpPr txBox="1"/>
          <p:nvPr/>
        </p:nvSpPr>
        <p:spPr>
          <a:xfrm>
            <a:off x="2811121" y="4644846"/>
            <a:ext cx="749329"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SHE</a:t>
            </a:r>
            <a:endParaRPr lang="en-US" sz="1400" dirty="0">
              <a:solidFill>
                <a:srgbClr val="000000"/>
              </a:solidFill>
              <a:latin typeface="Segoe UI Semibold" panose="020B0702040204020203" pitchFamily="34" charset="0"/>
              <a:cs typeface="Segoe UI Semibold" panose="020B0702040204020203" pitchFamily="34" charset="0"/>
            </a:endParaRPr>
          </a:p>
        </p:txBody>
      </p:sp>
      <p:cxnSp>
        <p:nvCxnSpPr>
          <p:cNvPr id="81" name="Straight Connector 80">
            <a:extLst>
              <a:ext uri="{FF2B5EF4-FFF2-40B4-BE49-F238E27FC236}">
                <a16:creationId xmlns:a16="http://schemas.microsoft.com/office/drawing/2014/main" id="{7ED49EBA-2131-47AF-ABFB-A8FD63523141}"/>
              </a:ext>
            </a:extLst>
          </p:cNvPr>
          <p:cNvCxnSpPr>
            <a:cxnSpLocks/>
          </p:cNvCxnSpPr>
          <p:nvPr/>
        </p:nvCxnSpPr>
        <p:spPr>
          <a:xfrm>
            <a:off x="2636837" y="5402261"/>
            <a:ext cx="0" cy="83820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C40366E-356D-4FA6-B5CA-9BADD0E9A7E8}"/>
              </a:ext>
            </a:extLst>
          </p:cNvPr>
          <p:cNvSpPr txBox="1"/>
          <p:nvPr/>
        </p:nvSpPr>
        <p:spPr>
          <a:xfrm>
            <a:off x="1813250" y="6215131"/>
            <a:ext cx="1619543"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Crossover point</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6" name="TextBox 5">
            <a:extLst>
              <a:ext uri="{FF2B5EF4-FFF2-40B4-BE49-F238E27FC236}">
                <a16:creationId xmlns:a16="http://schemas.microsoft.com/office/drawing/2014/main" id="{5D9BF5CE-9268-450A-8ED5-E13C1E3F48BD}"/>
              </a:ext>
            </a:extLst>
          </p:cNvPr>
          <p:cNvSpPr txBox="1"/>
          <p:nvPr/>
        </p:nvSpPr>
        <p:spPr>
          <a:xfrm>
            <a:off x="8317881" y="5939956"/>
            <a:ext cx="3642409" cy="522777"/>
          </a:xfrm>
          <a:prstGeom prst="rect">
            <a:avLst/>
          </a:prstGeom>
          <a:noFill/>
        </p:spPr>
        <p:txBody>
          <a:bodyPr wrap="square" lIns="186494" tIns="149196" rIns="186494" bIns="149196" rtlCol="0">
            <a:spAutoFit/>
          </a:bodyPr>
          <a:lstStyle/>
          <a:p>
            <a:pPr defTabSz="932563">
              <a:lnSpc>
                <a:spcPct val="90000"/>
              </a:lnSpc>
              <a:spcAft>
                <a:spcPts val="612"/>
              </a:spcAft>
            </a:pPr>
            <a:r>
              <a:rPr lang="en-US" sz="1599" dirty="0">
                <a:solidFill>
                  <a:srgbClr val="000000"/>
                </a:solidFill>
                <a:latin typeface="Segoe UI"/>
                <a:cs typeface="Segoe UI Semilight" panose="020B0402040204020203" pitchFamily="34" charset="0"/>
              </a:rPr>
              <a:t>* require special public keys</a:t>
            </a:r>
          </a:p>
        </p:txBody>
      </p:sp>
    </p:spTree>
    <p:extLst>
      <p:ext uri="{BB962C8B-B14F-4D97-AF65-F5344CB8AC3E}">
        <p14:creationId xmlns:p14="http://schemas.microsoft.com/office/powerpoint/2010/main" val="64581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1+#ppt_w/2"/>
                                          </p:val>
                                        </p:tav>
                                        <p:tav tm="100000">
                                          <p:val>
                                            <p:strVal val="#ppt_x"/>
                                          </p:val>
                                        </p:tav>
                                      </p:tavLst>
                                    </p:anim>
                                    <p:anim calcmode="lin" valueType="num">
                                      <p:cBhvr additive="base">
                                        <p:cTn id="15" dur="500" fill="hold"/>
                                        <p:tgtEl>
                                          <p:spTgt spid="28"/>
                                        </p:tgtEl>
                                        <p:attrNameLst>
                                          <p:attrName>ppt_y</p:attrName>
                                        </p:attrNameLst>
                                      </p:cBhvr>
                                      <p:tavLst>
                                        <p:tav tm="0">
                                          <p:val>
                                            <p:strVal val="#ppt_y"/>
                                          </p:val>
                                        </p:tav>
                                        <p:tav tm="100000">
                                          <p:val>
                                            <p:strVal val="#ppt_y"/>
                                          </p:val>
                                        </p:tav>
                                      </p:tavLst>
                                    </p:anim>
                                  </p:childTnLst>
                                </p:cTn>
                              </p:par>
                              <p:par>
                                <p:cTn id="16" presetID="22" presetClass="entr" presetSubtype="1" fill="hold" nodeType="withEffect">
                                  <p:stCondLst>
                                    <p:cond delay="25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par>
                                <p:cTn id="19" presetID="2" presetClass="entr" presetSubtype="2" decel="100000" fill="hold" grpId="0" nodeType="withEffect">
                                  <p:stCondLst>
                                    <p:cond delay="25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1+#ppt_w/2"/>
                                          </p:val>
                                        </p:tav>
                                        <p:tav tm="100000">
                                          <p:val>
                                            <p:strVal val="#ppt_x"/>
                                          </p:val>
                                        </p:tav>
                                      </p:tavLst>
                                    </p:anim>
                                    <p:anim calcmode="lin" valueType="num">
                                      <p:cBhvr additive="base">
                                        <p:cTn id="22"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5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902F-F338-4E32-9835-5E9A9A82183C}"/>
              </a:ext>
            </a:extLst>
          </p:cNvPr>
          <p:cNvSpPr>
            <a:spLocks noGrp="1"/>
          </p:cNvSpPr>
          <p:nvPr>
            <p:ph type="title"/>
          </p:nvPr>
        </p:nvSpPr>
        <p:spPr/>
        <p:txBody>
          <a:bodyPr/>
          <a:lstStyle/>
          <a:p>
            <a:r>
              <a:rPr lang="en-US" dirty="0"/>
              <a:t>Microsoft homomorphic encryption</a:t>
            </a:r>
          </a:p>
        </p:txBody>
      </p:sp>
      <p:sp>
        <p:nvSpPr>
          <p:cNvPr id="3" name="Text Placeholder 2">
            <a:extLst>
              <a:ext uri="{FF2B5EF4-FFF2-40B4-BE49-F238E27FC236}">
                <a16:creationId xmlns:a16="http://schemas.microsoft.com/office/drawing/2014/main" id="{DE6912E9-6768-4B71-B8EA-3337F990491F}"/>
              </a:ext>
            </a:extLst>
          </p:cNvPr>
          <p:cNvSpPr>
            <a:spLocks noGrp="1"/>
          </p:cNvSpPr>
          <p:nvPr>
            <p:ph type="body" sz="quarter" idx="10"/>
          </p:nvPr>
        </p:nvSpPr>
        <p:spPr>
          <a:xfrm>
            <a:off x="274638" y="1212850"/>
            <a:ext cx="6248399" cy="5085046"/>
          </a:xfrm>
        </p:spPr>
        <p:txBody>
          <a:bodyPr/>
          <a:lstStyle/>
          <a:p>
            <a:r>
              <a:rPr lang="en-US" dirty="0" err="1"/>
              <a:t>CryptoNets</a:t>
            </a:r>
            <a:r>
              <a:rPr lang="en-US" dirty="0"/>
              <a:t> performance break-through</a:t>
            </a:r>
          </a:p>
          <a:p>
            <a:r>
              <a:rPr lang="en-US" sz="1632" dirty="0">
                <a:solidFill>
                  <a:srgbClr val="3C3C41"/>
                </a:solidFill>
                <a:latin typeface="Segoe UI" panose="020B0502040204020203" pitchFamily="34" charset="0"/>
                <a:cs typeface="Segoe UI" panose="020B0502040204020203" pitchFamily="34" charset="0"/>
              </a:rPr>
              <a:t>A breakthrough in 2016: evaluates neural net predictions on encrypted data</a:t>
            </a:r>
          </a:p>
          <a:p>
            <a:endParaRPr lang="en-US" sz="1632" dirty="0">
              <a:solidFill>
                <a:srgbClr val="3C3C41"/>
              </a:solidFill>
              <a:latin typeface="Segoe UI" panose="020B0502040204020203" pitchFamily="34" charset="0"/>
              <a:cs typeface="Segoe UI" panose="020B0502040204020203" pitchFamily="34" charset="0"/>
            </a:endParaRPr>
          </a:p>
          <a:p>
            <a:endParaRPr lang="en-US" sz="1632" dirty="0">
              <a:solidFill>
                <a:srgbClr val="3C3C41"/>
              </a:solidFill>
              <a:latin typeface="Segoe UI" panose="020B0502040204020203" pitchFamily="34" charset="0"/>
              <a:cs typeface="Segoe UI" panose="020B0502040204020203" pitchFamily="34" charset="0"/>
            </a:endParaRPr>
          </a:p>
          <a:p>
            <a:endParaRPr lang="en-US" sz="1632" dirty="0">
              <a:solidFill>
                <a:srgbClr val="3C3C41"/>
              </a:solidFill>
              <a:latin typeface="Segoe UI" panose="020B0502040204020203" pitchFamily="34" charset="0"/>
              <a:cs typeface="Segoe UI" panose="020B0502040204020203" pitchFamily="34" charset="0"/>
            </a:endParaRPr>
          </a:p>
          <a:p>
            <a:endParaRPr lang="en-US" sz="1632" dirty="0">
              <a:solidFill>
                <a:srgbClr val="3C3C41"/>
              </a:solidFill>
              <a:latin typeface="Segoe UI" panose="020B0502040204020203" pitchFamily="34" charset="0"/>
              <a:cs typeface="Segoe UI" panose="020B0502040204020203" pitchFamily="34" charset="0"/>
            </a:endParaRPr>
          </a:p>
          <a:p>
            <a:endParaRPr lang="en-US" sz="1632" dirty="0">
              <a:solidFill>
                <a:srgbClr val="3C3C41"/>
              </a:solidFill>
              <a:latin typeface="Segoe UI" panose="020B0502040204020203" pitchFamily="34" charset="0"/>
              <a:cs typeface="Segoe UI" panose="020B0502040204020203" pitchFamily="34" charset="0"/>
            </a:endParaRPr>
          </a:p>
          <a:p>
            <a:pPr lvl="0">
              <a:defRPr/>
            </a:pPr>
            <a:r>
              <a:rPr lang="en-US" dirty="0"/>
              <a:t>Simple Encrypted Arithmetic Library (SEAL) </a:t>
            </a:r>
          </a:p>
          <a:p>
            <a:pPr>
              <a:defRPr/>
            </a:pPr>
            <a:r>
              <a:rPr lang="en-US" sz="1632" dirty="0">
                <a:solidFill>
                  <a:srgbClr val="3C3C41"/>
                </a:solidFill>
                <a:latin typeface="Segoe UI" panose="020B0502040204020203" pitchFamily="34" charset="0"/>
                <a:cs typeface="Segoe UI" panose="020B0502040204020203" pitchFamily="34" charset="0"/>
              </a:rPr>
              <a:t>See next slide</a:t>
            </a:r>
          </a:p>
          <a:p>
            <a:pPr>
              <a:defRPr/>
            </a:pPr>
            <a:r>
              <a:rPr lang="en-US" sz="1632" dirty="0">
                <a:solidFill>
                  <a:srgbClr val="3C3C41"/>
                </a:solidFill>
                <a:latin typeface="Segoe UI" panose="020B0502040204020203" pitchFamily="34" charset="0"/>
                <a:cs typeface="Segoe UI" panose="020B0502040204020203" pitchFamily="34" charset="0"/>
              </a:rPr>
              <a:t>Widely adopted by research teams worldwide</a:t>
            </a:r>
          </a:p>
          <a:p>
            <a:pPr>
              <a:defRPr/>
            </a:pPr>
            <a:endParaRPr lang="en-US" sz="1800" dirty="0">
              <a:solidFill>
                <a:srgbClr val="262626"/>
              </a:solidFill>
              <a:latin typeface="Segoe UI Semilight"/>
              <a:cs typeface="Segoe UI Semilight"/>
            </a:endParaRPr>
          </a:p>
          <a:p>
            <a:pPr>
              <a:defRPr/>
            </a:pPr>
            <a:r>
              <a:rPr lang="en-US" dirty="0"/>
              <a:t>Standardization in progress w/ community</a:t>
            </a:r>
          </a:p>
          <a:p>
            <a:endParaRPr lang="en-US" sz="1632" dirty="0">
              <a:solidFill>
                <a:srgbClr val="3C3C41"/>
              </a:solidFill>
              <a:latin typeface="Segoe UI" panose="020B0502040204020203" pitchFamily="34" charset="0"/>
              <a:cs typeface="Segoe UI" panose="020B0502040204020203" pitchFamily="34" charset="0"/>
            </a:endParaRPr>
          </a:p>
          <a:p>
            <a:endParaRPr lang="en-US" dirty="0"/>
          </a:p>
        </p:txBody>
      </p:sp>
      <p:sp>
        <p:nvSpPr>
          <p:cNvPr id="13" name="Rectangle 12">
            <a:extLst>
              <a:ext uri="{FF2B5EF4-FFF2-40B4-BE49-F238E27FC236}">
                <a16:creationId xmlns:a16="http://schemas.microsoft.com/office/drawing/2014/main" id="{E7410E82-EA67-404D-BB81-F687962EFED4}"/>
              </a:ext>
            </a:extLst>
          </p:cNvPr>
          <p:cNvSpPr/>
          <p:nvPr/>
        </p:nvSpPr>
        <p:spPr>
          <a:xfrm>
            <a:off x="350837" y="6272768"/>
            <a:ext cx="2407647" cy="369332"/>
          </a:xfrm>
          <a:prstGeom prst="rect">
            <a:avLst/>
          </a:prstGeom>
        </p:spPr>
        <p:txBody>
          <a:bodyPr wrap="none">
            <a:spAutoFit/>
          </a:bodyPr>
          <a:lstStyle/>
          <a:p>
            <a:pPr defTabSz="932597">
              <a:defRPr/>
            </a:pPr>
            <a:r>
              <a:rPr lang="fr-FR" dirty="0">
                <a:solidFill>
                  <a:srgbClr val="0070C0"/>
                </a:solidFill>
                <a:latin typeface="Segoe UI" panose="020B0502040204020203" pitchFamily="34" charset="0"/>
                <a:cs typeface="Segoe UI" panose="020B0502040204020203" pitchFamily="34" charset="0"/>
                <a:hlinkClick r:id="rId2"/>
              </a:rPr>
              <a:t>http://sealcrypto.org</a:t>
            </a:r>
            <a:r>
              <a:rPr lang="fr-FR" dirty="0">
                <a:solidFill>
                  <a:srgbClr val="0070C0"/>
                </a:solidFill>
                <a:latin typeface="Segoe UI" panose="020B0502040204020203" pitchFamily="34" charset="0"/>
                <a:cs typeface="Segoe UI" panose="020B0502040204020203" pitchFamily="34" charset="0"/>
              </a:rPr>
              <a:t>  </a:t>
            </a:r>
          </a:p>
        </p:txBody>
      </p:sp>
      <p:pic>
        <p:nvPicPr>
          <p:cNvPr id="15" name="Picture 14">
            <a:extLst>
              <a:ext uri="{FF2B5EF4-FFF2-40B4-BE49-F238E27FC236}">
                <a16:creationId xmlns:a16="http://schemas.microsoft.com/office/drawing/2014/main" id="{63BE3F7D-1BE0-4773-A94A-36280AF30E32}"/>
              </a:ext>
            </a:extLst>
          </p:cNvPr>
          <p:cNvPicPr>
            <a:picLocks noChangeAspect="1"/>
          </p:cNvPicPr>
          <p:nvPr/>
        </p:nvPicPr>
        <p:blipFill rotWithShape="1">
          <a:blip r:embed="rId3"/>
          <a:srcRect t="3894" r="1329" b="17822"/>
          <a:stretch/>
        </p:blipFill>
        <p:spPr>
          <a:xfrm>
            <a:off x="7208837" y="0"/>
            <a:ext cx="5227638" cy="6994525"/>
          </a:xfrm>
          <a:prstGeom prst="rect">
            <a:avLst/>
          </a:prstGeom>
        </p:spPr>
      </p:pic>
      <p:pic>
        <p:nvPicPr>
          <p:cNvPr id="4" name="Image 6" descr="Une image contenant dessin&#10;&#10;Description générée automatiquement">
            <a:extLst>
              <a:ext uri="{FF2B5EF4-FFF2-40B4-BE49-F238E27FC236}">
                <a16:creationId xmlns:a16="http://schemas.microsoft.com/office/drawing/2014/main" id="{474F5018-833E-4DE1-A010-04C2B3DBDB6E}"/>
              </a:ext>
            </a:extLst>
          </p:cNvPr>
          <p:cNvPicPr>
            <a:picLocks noChangeAspect="1"/>
          </p:cNvPicPr>
          <p:nvPr/>
        </p:nvPicPr>
        <p:blipFill>
          <a:blip r:embed="rId4"/>
          <a:stretch>
            <a:fillRect/>
          </a:stretch>
        </p:blipFill>
        <p:spPr>
          <a:xfrm>
            <a:off x="2789237" y="1877218"/>
            <a:ext cx="1481931" cy="1481931"/>
          </a:xfrm>
          <a:prstGeom prst="rect">
            <a:avLst/>
          </a:prstGeom>
        </p:spPr>
      </p:pic>
    </p:spTree>
    <p:extLst>
      <p:ext uri="{BB962C8B-B14F-4D97-AF65-F5344CB8AC3E}">
        <p14:creationId xmlns:p14="http://schemas.microsoft.com/office/powerpoint/2010/main" val="15768424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BAC7DC-F8ED-47BA-9C5F-F8291A8E31BA}"/>
              </a:ext>
            </a:extLst>
          </p:cNvPr>
          <p:cNvPicPr>
            <a:picLocks noChangeAspect="1"/>
          </p:cNvPicPr>
          <p:nvPr/>
        </p:nvPicPr>
        <p:blipFill>
          <a:blip r:embed="rId3"/>
          <a:stretch>
            <a:fillRect/>
          </a:stretch>
        </p:blipFill>
        <p:spPr>
          <a:xfrm>
            <a:off x="7285037" y="-10329"/>
            <a:ext cx="5158027" cy="5806903"/>
          </a:xfrm>
          <a:prstGeom prst="rect">
            <a:avLst/>
          </a:prstGeom>
        </p:spPr>
      </p:pic>
      <p:sp>
        <p:nvSpPr>
          <p:cNvPr id="2" name="Title 1">
            <a:extLst>
              <a:ext uri="{FF2B5EF4-FFF2-40B4-BE49-F238E27FC236}">
                <a16:creationId xmlns:a16="http://schemas.microsoft.com/office/drawing/2014/main" id="{C86F447C-D6C5-4DBA-889D-A239414799C1}"/>
              </a:ext>
            </a:extLst>
          </p:cNvPr>
          <p:cNvSpPr>
            <a:spLocks noGrp="1"/>
          </p:cNvSpPr>
          <p:nvPr>
            <p:ph type="title"/>
          </p:nvPr>
        </p:nvSpPr>
        <p:spPr>
          <a:xfrm>
            <a:off x="274639" y="352425"/>
            <a:ext cx="11889564" cy="860424"/>
          </a:xfrm>
        </p:spPr>
        <p:txBody>
          <a:bodyPr/>
          <a:lstStyle/>
          <a:p>
            <a:r>
              <a:rPr lang="en-US" dirty="0"/>
              <a:t>Microsoft SEAL</a:t>
            </a:r>
            <a:br>
              <a:rPr lang="en-US" dirty="0"/>
            </a:br>
            <a:r>
              <a:rPr lang="en-US" sz="2400" dirty="0">
                <a:solidFill>
                  <a:srgbClr val="0078D7"/>
                </a:solidFill>
                <a:latin typeface="Segoe UI" panose="020B0502040204020203" pitchFamily="34" charset="0"/>
                <a:cs typeface="Segoe UI" panose="020B0502040204020203" pitchFamily="34" charset="0"/>
              </a:rPr>
              <a:t>Simple Encrypted Arithmetic Library</a:t>
            </a:r>
            <a:endParaRPr lang="en-US" dirty="0">
              <a:solidFill>
                <a:srgbClr val="0078D7"/>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1F07C192-F31A-4E67-A333-F517C542FD73}"/>
              </a:ext>
            </a:extLst>
          </p:cNvPr>
          <p:cNvSpPr>
            <a:spLocks noGrp="1"/>
          </p:cNvSpPr>
          <p:nvPr>
            <p:ph type="body" sz="quarter" idx="10"/>
          </p:nvPr>
        </p:nvSpPr>
        <p:spPr>
          <a:xfrm>
            <a:off x="274639" y="1400539"/>
            <a:ext cx="6324599" cy="2655150"/>
          </a:xfrm>
        </p:spPr>
        <p:txBody>
          <a:bodyPr/>
          <a:lstStyle/>
          <a:p>
            <a:r>
              <a:rPr lang="en-US" sz="2000" dirty="0"/>
              <a:t>A state-of-the-art homomorphic encryption library from Microsoft Research (MSR)</a:t>
            </a:r>
          </a:p>
          <a:p>
            <a:pPr lvl="1" defTabSz="932597">
              <a:defRPr/>
            </a:pPr>
            <a:r>
              <a:rPr lang="en-US" sz="1632" dirty="0">
                <a:solidFill>
                  <a:srgbClr val="3C3C41"/>
                </a:solidFill>
                <a:latin typeface="Segoe UI" panose="020B0502040204020203" pitchFamily="34" charset="0"/>
                <a:cs typeface="Segoe UI" panose="020B0502040204020203" pitchFamily="34" charset="0"/>
              </a:rPr>
              <a:t>Encryption and decryption: Low-level primitives for encrypted arithmetic (add, subtract, multiply)</a:t>
            </a:r>
          </a:p>
          <a:p>
            <a:pPr lvl="1" defTabSz="932597">
              <a:defRPr/>
            </a:pPr>
            <a:r>
              <a:rPr lang="en-US" sz="1632" dirty="0">
                <a:solidFill>
                  <a:srgbClr val="3C3C41"/>
                </a:solidFill>
                <a:latin typeface="Segoe UI" panose="020B0502040204020203" pitchFamily="34" charset="0"/>
                <a:cs typeface="Segoe UI" panose="020B0502040204020203" pitchFamily="34" charset="0"/>
              </a:rPr>
              <a:t>GPU/FPGA acceleration (up to +50x perf, resp. up to +120x perf)</a:t>
            </a:r>
            <a:endParaRPr lang="fr-FR" sz="1632" dirty="0">
              <a:solidFill>
                <a:srgbClr val="3C3C41"/>
              </a:solidFill>
              <a:latin typeface="Segoe UI" panose="020B0502040204020203" pitchFamily="34" charset="0"/>
              <a:cs typeface="Segoe UI" panose="020B0502040204020203" pitchFamily="34" charset="0"/>
            </a:endParaRPr>
          </a:p>
          <a:p>
            <a:pPr lvl="1">
              <a:spcBef>
                <a:spcPts val="1200"/>
              </a:spcBef>
            </a:pPr>
            <a:r>
              <a:rPr lang="en-US"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1.0 released under MSR-LA in 2015</a:t>
            </a:r>
          </a:p>
          <a:p>
            <a:pPr lvl="1">
              <a:spcBef>
                <a:spcPts val="1200"/>
              </a:spcBef>
            </a:pPr>
            <a:r>
              <a:rPr lang="en-US"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3.5.0 released under MIT license in April 2020</a:t>
            </a:r>
            <a:endParaRPr lang="fr-FR"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lvl="1" defTabSz="932597">
              <a:defRPr/>
            </a:pPr>
            <a:r>
              <a:rPr lang="fr-FR" sz="1632" dirty="0">
                <a:solidFill>
                  <a:srgbClr val="3C3C4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https://github.com/microsoft/</a:t>
            </a:r>
            <a:r>
              <a:rPr lang="fr-FR" sz="1632" dirty="0">
                <a:solidFill>
                  <a:srgbClr val="3C3C41"/>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SEAL</a:t>
            </a:r>
            <a:r>
              <a:rPr lang="fr-FR" sz="1632" dirty="0">
                <a:solidFill>
                  <a:srgbClr val="3C3C4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/blob/master/Changes.md</a:t>
            </a:r>
            <a:r>
              <a:rPr lang="fr-FR" sz="1632" dirty="0">
                <a:solidFill>
                  <a:srgbClr val="3C3C4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 </a:t>
            </a:r>
            <a:endParaRPr lang="fr-FR" sz="1632" dirty="0">
              <a:solidFill>
                <a:srgbClr val="3C3C41"/>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46A4BAFF-AF8C-49E0-8A15-E31EABC6CCC1}"/>
              </a:ext>
            </a:extLst>
          </p:cNvPr>
          <p:cNvSpPr/>
          <p:nvPr/>
        </p:nvSpPr>
        <p:spPr>
          <a:xfrm>
            <a:off x="-1203824" y="-1146180"/>
            <a:ext cx="2407647" cy="369332"/>
          </a:xfrm>
          <a:prstGeom prst="rect">
            <a:avLst/>
          </a:prstGeom>
        </p:spPr>
        <p:txBody>
          <a:bodyPr wrap="none">
            <a:spAutoFit/>
          </a:bodyPr>
          <a:lstStyle/>
          <a:p>
            <a:pPr defTabSz="932597">
              <a:defRPr/>
            </a:pPr>
            <a:r>
              <a:rPr lang="fr-FR" dirty="0">
                <a:solidFill>
                  <a:srgbClr val="0070C0"/>
                </a:solidFill>
                <a:latin typeface="Segoe UI" panose="020B0502040204020203" pitchFamily="34" charset="0"/>
                <a:cs typeface="Segoe UI" panose="020B0502040204020203" pitchFamily="34" charset="0"/>
                <a:hlinkClick r:id="rId6"/>
              </a:rPr>
              <a:t>http://sealcrypto.org</a:t>
            </a:r>
            <a:r>
              <a:rPr lang="fr-FR" dirty="0">
                <a:solidFill>
                  <a:srgbClr val="0070C0"/>
                </a:solidFill>
                <a:latin typeface="Segoe UI" panose="020B0502040204020203" pitchFamily="34" charset="0"/>
                <a:cs typeface="Segoe UI" panose="020B0502040204020203" pitchFamily="34" charset="0"/>
              </a:rPr>
              <a:t>  </a:t>
            </a:r>
          </a:p>
        </p:txBody>
      </p:sp>
      <p:sp>
        <p:nvSpPr>
          <p:cNvPr id="7" name="Rectangle 6">
            <a:extLst>
              <a:ext uri="{FF2B5EF4-FFF2-40B4-BE49-F238E27FC236}">
                <a16:creationId xmlns:a16="http://schemas.microsoft.com/office/drawing/2014/main" id="{570332CA-38BA-4C24-8127-D16B56C234FB}"/>
              </a:ext>
            </a:extLst>
          </p:cNvPr>
          <p:cNvSpPr/>
          <p:nvPr/>
        </p:nvSpPr>
        <p:spPr bwMode="auto">
          <a:xfrm>
            <a:off x="6589" y="4717005"/>
            <a:ext cx="12436475" cy="227752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9" name="Rectangle 8">
            <a:extLst>
              <a:ext uri="{FF2B5EF4-FFF2-40B4-BE49-F238E27FC236}">
                <a16:creationId xmlns:a16="http://schemas.microsoft.com/office/drawing/2014/main" id="{046E9DC7-DDBC-44FB-945C-6C56E1A0B601}"/>
              </a:ext>
            </a:extLst>
          </p:cNvPr>
          <p:cNvSpPr/>
          <p:nvPr/>
        </p:nvSpPr>
        <p:spPr bwMode="auto">
          <a:xfrm>
            <a:off x="378829" y="4737224"/>
            <a:ext cx="4267199" cy="2277520"/>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Written in C++ 17</a:t>
            </a:r>
            <a:r>
              <a:rPr lang="en-US" sz="1400" dirty="0">
                <a:solidFill>
                  <a:srgbClr val="000000"/>
                </a:solidFill>
              </a:rPr>
              <a:t>; includes .NET Standard wrapper for public API (&gt; SEAL 3.2)</a:t>
            </a:r>
          </a:p>
          <a:p>
            <a:pPr marL="285750" indent="-285750">
              <a:spcBef>
                <a:spcPts val="392"/>
              </a:spcBef>
              <a:buFont typeface="Arial" panose="020B0604020202020204" pitchFamily="34" charset="0"/>
              <a:buChar char="•"/>
            </a:pPr>
            <a:r>
              <a:rPr lang="en-US" sz="1200" dirty="0">
                <a:solidFill>
                  <a:srgbClr val="000000"/>
                </a:solidFill>
              </a:rPr>
              <a:t>Supporting Azure Functions : serverless Secure Compute</a:t>
            </a:r>
          </a:p>
          <a:p>
            <a:pPr>
              <a:spcBef>
                <a:spcPts val="392"/>
              </a:spcBef>
            </a:pPr>
            <a:r>
              <a:rPr lang="en-US" sz="1400" dirty="0">
                <a:solidFill>
                  <a:srgbClr val="000000"/>
                </a:solidFill>
              </a:rPr>
              <a:t>From open source community:</a:t>
            </a:r>
          </a:p>
          <a:p>
            <a:pPr marL="285750" indent="-285750">
              <a:spcBef>
                <a:spcPts val="392"/>
              </a:spcBef>
              <a:buFont typeface="Arial" panose="020B0604020202020204" pitchFamily="34" charset="0"/>
              <a:buChar char="•"/>
            </a:pPr>
            <a:r>
              <a:rPr lang="en-US" sz="1200" dirty="0" err="1">
                <a:solidFill>
                  <a:srgbClr val="000000"/>
                </a:solidFill>
                <a:hlinkClick r:id="rId7"/>
              </a:rPr>
              <a:t>PyHeal</a:t>
            </a:r>
            <a:r>
              <a:rPr lang="en-US" sz="1200" dirty="0">
                <a:solidFill>
                  <a:srgbClr val="000000"/>
                </a:solidFill>
              </a:rPr>
              <a:t> (Python wrappers from Accenture), </a:t>
            </a:r>
            <a:r>
              <a:rPr lang="en-US" sz="1200" dirty="0">
                <a:solidFill>
                  <a:srgbClr val="000000"/>
                </a:solidFill>
                <a:hlinkClick r:id="rId8"/>
              </a:rPr>
              <a:t>SEAL-python</a:t>
            </a:r>
            <a:r>
              <a:rPr lang="en-US" sz="1200" dirty="0">
                <a:solidFill>
                  <a:srgbClr val="000000"/>
                </a:solidFill>
              </a:rPr>
              <a:t> (yet another wrapper </a:t>
            </a:r>
            <a:r>
              <a:rPr lang="en-US" sz="1200" dirty="0" err="1">
                <a:solidFill>
                  <a:srgbClr val="000000"/>
                </a:solidFill>
              </a:rPr>
              <a:t>fpr</a:t>
            </a:r>
            <a:r>
              <a:rPr lang="en-US" sz="1200" dirty="0">
                <a:solidFill>
                  <a:srgbClr val="000000"/>
                </a:solidFill>
              </a:rPr>
              <a:t> SEAL 3.4.5) </a:t>
            </a:r>
          </a:p>
          <a:p>
            <a:pPr marL="285750" indent="-285750">
              <a:spcBef>
                <a:spcPts val="392"/>
              </a:spcBef>
              <a:buFont typeface="Arial" panose="020B0604020202020204" pitchFamily="34" charset="0"/>
              <a:buChar char="•"/>
            </a:pPr>
            <a:r>
              <a:rPr lang="en-US" sz="1200" dirty="0">
                <a:solidFill>
                  <a:srgbClr val="000000"/>
                </a:solidFill>
                <a:hlinkClick r:id="rId9"/>
              </a:rPr>
              <a:t>node-seal</a:t>
            </a:r>
            <a:r>
              <a:rPr lang="en-US" sz="1200" dirty="0">
                <a:solidFill>
                  <a:srgbClr val="000000"/>
                </a:solidFill>
              </a:rPr>
              <a:t> (JavaScript wrappers)</a:t>
            </a:r>
          </a:p>
          <a:p>
            <a:pPr marL="285750" indent="-285750">
              <a:spcBef>
                <a:spcPts val="392"/>
              </a:spcBef>
              <a:buFont typeface="Arial" panose="020B0604020202020204" pitchFamily="34" charset="0"/>
              <a:buChar char="•"/>
            </a:pPr>
            <a:r>
              <a:rPr lang="en-US" sz="1200" dirty="0" err="1">
                <a:solidFill>
                  <a:srgbClr val="000000"/>
                </a:solidFill>
                <a:hlinkClick r:id="rId10"/>
              </a:rPr>
              <a:t>nGraph</a:t>
            </a:r>
            <a:r>
              <a:rPr lang="en-US" sz="1200" dirty="0">
                <a:solidFill>
                  <a:srgbClr val="000000"/>
                </a:solidFill>
                <a:hlinkClick r:id="rId10"/>
              </a:rPr>
              <a:t> HE Transformer</a:t>
            </a:r>
            <a:r>
              <a:rPr lang="en-US" sz="1200" dirty="0">
                <a:solidFill>
                  <a:srgbClr val="000000"/>
                </a:solidFill>
              </a:rPr>
              <a:t> (from Intel)</a:t>
            </a:r>
          </a:p>
          <a:p>
            <a:pPr marL="285750" indent="-285750">
              <a:spcBef>
                <a:spcPts val="392"/>
              </a:spcBef>
              <a:buFont typeface="Arial" panose="020B0604020202020204" pitchFamily="34" charset="0"/>
              <a:buChar char="•"/>
            </a:pPr>
            <a:r>
              <a:rPr lang="en-US" sz="1200" dirty="0" err="1">
                <a:solidFill>
                  <a:srgbClr val="000000"/>
                </a:solidFill>
              </a:rPr>
              <a:t>TenSEAL</a:t>
            </a:r>
            <a:r>
              <a:rPr lang="en-US" sz="1200" dirty="0">
                <a:solidFill>
                  <a:srgbClr val="000000"/>
                </a:solidFill>
              </a:rPr>
              <a:t> (from </a:t>
            </a:r>
            <a:r>
              <a:rPr lang="en-US" sz="1200" dirty="0" err="1">
                <a:solidFill>
                  <a:srgbClr val="000000"/>
                </a:solidFill>
              </a:rPr>
              <a:t>OpenMinded</a:t>
            </a:r>
            <a:r>
              <a:rPr lang="en-US" sz="1200" dirty="0">
                <a:solidFill>
                  <a:srgbClr val="000000"/>
                </a:solidFill>
              </a:rPr>
              <a:t>)</a:t>
            </a:r>
          </a:p>
        </p:txBody>
      </p:sp>
      <p:sp>
        <p:nvSpPr>
          <p:cNvPr id="10" name="Rectangle 9">
            <a:extLst>
              <a:ext uri="{FF2B5EF4-FFF2-40B4-BE49-F238E27FC236}">
                <a16:creationId xmlns:a16="http://schemas.microsoft.com/office/drawing/2014/main" id="{9C297C74-0949-4031-B998-4CC2679A6B0D}"/>
              </a:ext>
            </a:extLst>
          </p:cNvPr>
          <p:cNvSpPr/>
          <p:nvPr/>
        </p:nvSpPr>
        <p:spPr bwMode="auto">
          <a:xfrm>
            <a:off x="8504237" y="4792663"/>
            <a:ext cx="3830524" cy="133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Samples’ repos on GitHub:</a:t>
            </a: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en-US" sz="1400" dirty="0">
                <a:solidFill>
                  <a:srgbClr val="000000"/>
                </a:solidFill>
                <a:hlinkClick r:id="rId11"/>
              </a:rPr>
              <a:t>SEAL-Demo</a:t>
            </a:r>
            <a:endParaRPr lang="en-US" sz="1400" dirty="0">
              <a:solidFill>
                <a:srgbClr val="000000"/>
              </a:solidFill>
            </a:endParaRP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fr-FR" sz="1400" u="sng" dirty="0">
                <a:solidFill>
                  <a:srgbClr val="0563C1"/>
                </a:solidFill>
                <a:ea typeface="Calibri" panose="020F0502020204030204" pitchFamily="34" charset="0"/>
                <a:hlinkClick r:id="rId12"/>
              </a:rPr>
              <a:t>algorithms-in-SEAL</a:t>
            </a:r>
            <a:endParaRPr lang="fr-FR" sz="1400" u="sng" dirty="0">
              <a:solidFill>
                <a:srgbClr val="0563C1"/>
              </a:solidFill>
              <a:ea typeface="Calibri" panose="020F0502020204030204" pitchFamily="34" charset="0"/>
            </a:endParaRP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fr-FR" sz="1400" u="sng" dirty="0">
                <a:solidFill>
                  <a:srgbClr val="0563C1"/>
                </a:solidFill>
                <a:ea typeface="Calibri" panose="020F0502020204030204" pitchFamily="34" charset="0"/>
                <a:hlinkClick r:id="rId13"/>
              </a:rPr>
              <a:t>bootcamp</a:t>
            </a:r>
            <a:endParaRPr lang="fr-FR" sz="1400" u="sng" dirty="0">
              <a:solidFill>
                <a:srgbClr val="0563C1"/>
              </a:solidFill>
              <a:ea typeface="Calibri" panose="020F0502020204030204" pitchFamily="34" charset="0"/>
            </a:endParaRP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Etc.</a:t>
            </a:r>
          </a:p>
        </p:txBody>
      </p:sp>
      <p:sp>
        <p:nvSpPr>
          <p:cNvPr id="12" name="Rectangle 11">
            <a:extLst>
              <a:ext uri="{FF2B5EF4-FFF2-40B4-BE49-F238E27FC236}">
                <a16:creationId xmlns:a16="http://schemas.microsoft.com/office/drawing/2014/main" id="{7FFECAB4-3441-401F-8BE0-6B3646226310}"/>
              </a:ext>
            </a:extLst>
          </p:cNvPr>
          <p:cNvSpPr/>
          <p:nvPr/>
        </p:nvSpPr>
        <p:spPr bwMode="auto">
          <a:xfrm>
            <a:off x="4851718" y="4772444"/>
            <a:ext cx="3438638" cy="1090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Support to:</a:t>
            </a:r>
          </a:p>
          <a:p>
            <a:pPr marL="285750" indent="-285750">
              <a:lnSpc>
                <a:spcPct val="90000"/>
              </a:lnSpc>
              <a:spcBef>
                <a:spcPts val="392"/>
              </a:spcBef>
              <a:buFont typeface="Arial" panose="020B0604020202020204" pitchFamily="34" charset="0"/>
              <a:buChar char="•"/>
              <a:defRPr/>
            </a:pPr>
            <a:r>
              <a:rPr lang="en-US" sz="1400" dirty="0">
                <a:solidFill>
                  <a:srgbClr val="000000"/>
                </a:solidFill>
              </a:rPr>
              <a:t>Operating System: Windows, Linux, macOS, FreeBSD</a:t>
            </a:r>
          </a:p>
          <a:p>
            <a:pPr marL="285750" indent="-285750">
              <a:lnSpc>
                <a:spcPct val="90000"/>
              </a:lnSpc>
              <a:spcBef>
                <a:spcPts val="392"/>
              </a:spcBef>
              <a:buFont typeface="Arial" panose="020B0604020202020204" pitchFamily="34" charset="0"/>
              <a:buChar char="•"/>
              <a:defRPr/>
            </a:pPr>
            <a:r>
              <a:rPr lang="en-US" sz="1400" dirty="0">
                <a:solidFill>
                  <a:srgbClr val="000000"/>
                </a:solidFill>
              </a:rPr>
              <a:t>Smartphones : Android </a:t>
            </a:r>
          </a:p>
        </p:txBody>
      </p:sp>
    </p:spTree>
    <p:extLst>
      <p:ext uri="{BB962C8B-B14F-4D97-AF65-F5344CB8AC3E}">
        <p14:creationId xmlns:p14="http://schemas.microsoft.com/office/powerpoint/2010/main" val="2855336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E32644-A504-4C1C-A78F-6CF411EF2FB3}"/>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B74A527A-E04C-47B9-94F6-91AA45C98E72}"/>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A70C006-B85F-4FB5-A1E5-AD37C7B3AE3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84C39689-D941-41B5-BE21-4E856D7C0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5E6C845-B154-4B0C-B38C-8FFDE8EF368E}"/>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First illustrations of Microsoft SEAL</a:t>
            </a:r>
          </a:p>
          <a:p>
            <a:pPr marL="0" indent="0">
              <a:buNone/>
            </a:pPr>
            <a:endParaRPr lang="en-US" dirty="0">
              <a:solidFill>
                <a:schemeClr val="tx1"/>
              </a:solidFill>
            </a:endParaRPr>
          </a:p>
        </p:txBody>
      </p:sp>
      <p:pic>
        <p:nvPicPr>
          <p:cNvPr id="4" name="Google Shape;156;p35">
            <a:extLst>
              <a:ext uri="{FF2B5EF4-FFF2-40B4-BE49-F238E27FC236}">
                <a16:creationId xmlns:a16="http://schemas.microsoft.com/office/drawing/2014/main" id="{A3BB62D5-CF8B-4464-8FB9-FBC091921ED5}"/>
              </a:ext>
            </a:extLst>
          </p:cNvPr>
          <p:cNvPicPr preferRelativeResize="0"/>
          <p:nvPr/>
        </p:nvPicPr>
        <p:blipFill rotWithShape="1">
          <a:blip r:embed="rId5">
            <a:alphaModFix/>
          </a:blip>
          <a:srcRect t="15038"/>
          <a:stretch/>
        </p:blipFill>
        <p:spPr>
          <a:xfrm>
            <a:off x="1146675" y="4019394"/>
            <a:ext cx="4260300" cy="2036832"/>
          </a:xfrm>
          <a:prstGeom prst="rect">
            <a:avLst/>
          </a:prstGeom>
          <a:noFill/>
          <a:ln>
            <a:noFill/>
          </a:ln>
        </p:spPr>
      </p:pic>
    </p:spTree>
    <p:extLst>
      <p:ext uri="{BB962C8B-B14F-4D97-AF65-F5344CB8AC3E}">
        <p14:creationId xmlns:p14="http://schemas.microsoft.com/office/powerpoint/2010/main" val="318136539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a:t>
            </a:r>
            <a:endParaRPr lang="en-US" dirty="0"/>
          </a:p>
        </p:txBody>
      </p:sp>
      <p:sp>
        <p:nvSpPr>
          <p:cNvPr id="40" name="Arrow: Striped Right 39">
            <a:extLst>
              <a:ext uri="{FF2B5EF4-FFF2-40B4-BE49-F238E27FC236}">
                <a16:creationId xmlns:a16="http://schemas.microsoft.com/office/drawing/2014/main" id="{ED338890-CE63-45CB-8AE8-7E1C7DDC1F93}"/>
              </a:ext>
            </a:extLst>
          </p:cNvPr>
          <p:cNvSpPr/>
          <p:nvPr/>
        </p:nvSpPr>
        <p:spPr>
          <a:xfrm>
            <a:off x="3674065" y="359850"/>
            <a:ext cx="8453981" cy="5867039"/>
          </a:xfrm>
          <a:prstGeom prst="stripedRightArrow">
            <a:avLst>
              <a:gd name="adj1" fmla="val 50000"/>
              <a:gd name="adj2" fmla="val 15893"/>
            </a:avLst>
          </a:prstGeom>
          <a:gradFill flip="none" rotWithShape="1">
            <a:gsLst>
              <a:gs pos="0">
                <a:srgbClr val="A5A5A5">
                  <a:lumMod val="5000"/>
                  <a:lumOff val="95000"/>
                </a:srgbClr>
              </a:gs>
              <a:gs pos="100000">
                <a:srgbClr val="A5A5A5">
                  <a:lumMod val="30000"/>
                  <a:lumOff val="70000"/>
                </a:srgbClr>
              </a:gs>
            </a:gsLst>
            <a:lin ang="13500000" scaled="1"/>
            <a:tileRect/>
          </a:gradFill>
          <a:ln w="12700" cap="flat" cmpd="sng" algn="ctr">
            <a:solidFill>
              <a:sysClr val="window" lastClr="FFFFFF">
                <a:lumMod val="85000"/>
                <a:alpha val="4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41" name="Rectangle 40">
            <a:extLst>
              <a:ext uri="{FF2B5EF4-FFF2-40B4-BE49-F238E27FC236}">
                <a16:creationId xmlns:a16="http://schemas.microsoft.com/office/drawing/2014/main" id="{35429A01-7C97-4A84-BA72-657866E599ED}"/>
              </a:ext>
            </a:extLst>
          </p:cNvPr>
          <p:cNvSpPr/>
          <p:nvPr/>
        </p:nvSpPr>
        <p:spPr>
          <a:xfrm>
            <a:off x="5511253" y="1876147"/>
            <a:ext cx="3427716" cy="269304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Privacy problems:</a:t>
            </a:r>
            <a:endParaRPr kumimoji="0" lang="en-US" sz="24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During inferencing, prediction data is exposed to the model owner​</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Training data is exposed to the model builder</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AI model can leak sensitive data</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endParaRPr>
          </a:p>
        </p:txBody>
      </p:sp>
      <p:sp>
        <p:nvSpPr>
          <p:cNvPr id="42" name="Rectangle 41">
            <a:extLst>
              <a:ext uri="{FF2B5EF4-FFF2-40B4-BE49-F238E27FC236}">
                <a16:creationId xmlns:a16="http://schemas.microsoft.com/office/drawing/2014/main" id="{CD9CC368-4B1C-40B2-B789-917866B4FDA4}"/>
              </a:ext>
            </a:extLst>
          </p:cNvPr>
          <p:cNvSpPr/>
          <p:nvPr/>
        </p:nvSpPr>
        <p:spPr>
          <a:xfrm>
            <a:off x="9026447" y="1876146"/>
            <a:ext cx="2886444" cy="269304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Target scenarios:</a:t>
            </a:r>
            <a:endParaRPr kumimoji="0" lang="en-US" sz="24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Private prediction / inferencing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Collaborative and private model training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AI model protection</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1" i="0" u="none" strike="noStrike" kern="0" cap="none" spc="0" normalizeH="0" baseline="0" noProof="0" dirty="0">
              <a:ln>
                <a:noFill/>
              </a:ln>
              <a:solidFill>
                <a:srgbClr val="4472C4"/>
              </a:solidFill>
              <a:effectLst/>
              <a:uLnTx/>
              <a:uFillTx/>
            </a:endParaRPr>
          </a:p>
        </p:txBody>
      </p:sp>
      <p:cxnSp>
        <p:nvCxnSpPr>
          <p:cNvPr id="43" name="Straight Connector 42">
            <a:extLst>
              <a:ext uri="{FF2B5EF4-FFF2-40B4-BE49-F238E27FC236}">
                <a16:creationId xmlns:a16="http://schemas.microsoft.com/office/drawing/2014/main" id="{3CB34C71-D94E-4713-B133-8B0C59822D5D}"/>
              </a:ext>
            </a:extLst>
          </p:cNvPr>
          <p:cNvCxnSpPr>
            <a:cxnSpLocks/>
          </p:cNvCxnSpPr>
          <p:nvPr/>
        </p:nvCxnSpPr>
        <p:spPr>
          <a:xfrm flipH="1">
            <a:off x="8971308" y="1945766"/>
            <a:ext cx="22800" cy="2687861"/>
          </a:xfrm>
          <a:prstGeom prst="line">
            <a:avLst/>
          </a:prstGeom>
          <a:noFill/>
          <a:ln w="31750" cap="flat" cmpd="sng" algn="ctr">
            <a:solidFill>
              <a:sysClr val="window" lastClr="FFFFFF">
                <a:lumMod val="85000"/>
              </a:sysClr>
            </a:solidFill>
            <a:prstDash val="solid"/>
            <a:miter lim="800000"/>
          </a:ln>
          <a:effectLst/>
        </p:spPr>
      </p:cxnSp>
      <p:graphicFrame>
        <p:nvGraphicFramePr>
          <p:cNvPr id="44" name="Diagram 43">
            <a:extLst>
              <a:ext uri="{FF2B5EF4-FFF2-40B4-BE49-F238E27FC236}">
                <a16:creationId xmlns:a16="http://schemas.microsoft.com/office/drawing/2014/main" id="{53FF4CD2-F0CD-4C2C-9F92-C591D003C73B}"/>
              </a:ext>
            </a:extLst>
          </p:cNvPr>
          <p:cNvGraphicFramePr/>
          <p:nvPr/>
        </p:nvGraphicFramePr>
        <p:xfrm>
          <a:off x="-1616320" y="1004886"/>
          <a:ext cx="8915162" cy="5587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5" name="Group 44">
            <a:extLst>
              <a:ext uri="{FF2B5EF4-FFF2-40B4-BE49-F238E27FC236}">
                <a16:creationId xmlns:a16="http://schemas.microsoft.com/office/drawing/2014/main" id="{CBB69233-7578-4D0E-821A-66E6E19798BC}"/>
              </a:ext>
            </a:extLst>
          </p:cNvPr>
          <p:cNvGrpSpPr/>
          <p:nvPr/>
        </p:nvGrpSpPr>
        <p:grpSpPr>
          <a:xfrm>
            <a:off x="228293" y="1727410"/>
            <a:ext cx="2894163" cy="4452272"/>
            <a:chOff x="778919" y="1893300"/>
            <a:chExt cx="2894163" cy="4452272"/>
          </a:xfrm>
          <a:solidFill>
            <a:srgbClr val="5B9BD5">
              <a:lumMod val="60000"/>
              <a:lumOff val="40000"/>
              <a:alpha val="41000"/>
            </a:srgbClr>
          </a:solidFill>
        </p:grpSpPr>
        <p:sp>
          <p:nvSpPr>
            <p:cNvPr id="46" name="Oval 45">
              <a:extLst>
                <a:ext uri="{FF2B5EF4-FFF2-40B4-BE49-F238E27FC236}">
                  <a16:creationId xmlns:a16="http://schemas.microsoft.com/office/drawing/2014/main" id="{BE18DD06-D376-47B5-8837-1040F9B422CF}"/>
                </a:ext>
              </a:extLst>
            </p:cNvPr>
            <p:cNvSpPr/>
            <p:nvPr/>
          </p:nvSpPr>
          <p:spPr>
            <a:xfrm>
              <a:off x="778919" y="3181049"/>
              <a:ext cx="212547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47" name="Oval 46">
              <a:extLst>
                <a:ext uri="{FF2B5EF4-FFF2-40B4-BE49-F238E27FC236}">
                  <a16:creationId xmlns:a16="http://schemas.microsoft.com/office/drawing/2014/main" id="{B6E92251-DB27-4556-B057-1C326D3A543E}"/>
                </a:ext>
              </a:extLst>
            </p:cNvPr>
            <p:cNvSpPr/>
            <p:nvPr/>
          </p:nvSpPr>
          <p:spPr>
            <a:xfrm rot="18405808">
              <a:off x="1532824" y="4576541"/>
              <a:ext cx="212547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48" name="Oval 47">
              <a:extLst>
                <a:ext uri="{FF2B5EF4-FFF2-40B4-BE49-F238E27FC236}">
                  <a16:creationId xmlns:a16="http://schemas.microsoft.com/office/drawing/2014/main" id="{F9B9E648-E267-48BC-9E63-20C1899DA71D}"/>
                </a:ext>
              </a:extLst>
            </p:cNvPr>
            <p:cNvSpPr/>
            <p:nvPr/>
          </p:nvSpPr>
          <p:spPr>
            <a:xfrm rot="2424259">
              <a:off x="1559933" y="1893300"/>
              <a:ext cx="211314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p:txBody>
        </p:sp>
      </p:grpSp>
      <p:sp>
        <p:nvSpPr>
          <p:cNvPr id="49" name="Oval 48">
            <a:extLst>
              <a:ext uri="{FF2B5EF4-FFF2-40B4-BE49-F238E27FC236}">
                <a16:creationId xmlns:a16="http://schemas.microsoft.com/office/drawing/2014/main" id="{7E8D0964-4148-491A-B41B-71C6D621DFB3}"/>
              </a:ext>
            </a:extLst>
          </p:cNvPr>
          <p:cNvSpPr/>
          <p:nvPr/>
        </p:nvSpPr>
        <p:spPr>
          <a:xfrm rot="7757930">
            <a:off x="2600440" y="1727410"/>
            <a:ext cx="2113149" cy="1412584"/>
          </a:xfrm>
          <a:prstGeom prst="ellipse">
            <a:avLst/>
          </a:prstGeom>
          <a:solidFill>
            <a:srgbClr val="5B9BD5">
              <a:lumMod val="60000"/>
              <a:lumOff val="40000"/>
              <a:alpha val="41000"/>
            </a:srgbClr>
          </a:solid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p:txBody>
      </p:sp>
      <p:sp>
        <p:nvSpPr>
          <p:cNvPr id="4" name="Text Placeholder 3">
            <a:extLst>
              <a:ext uri="{FF2B5EF4-FFF2-40B4-BE49-F238E27FC236}">
                <a16:creationId xmlns:a16="http://schemas.microsoft.com/office/drawing/2014/main" id="{66E39100-4142-4986-84DE-F1B6191B9064}"/>
              </a:ext>
            </a:extLst>
          </p:cNvPr>
          <p:cNvSpPr>
            <a:spLocks noGrp="1"/>
          </p:cNvSpPr>
          <p:nvPr>
            <p:ph type="body" sz="quarter" idx="10"/>
          </p:nvPr>
        </p:nvSpPr>
        <p:spPr>
          <a:xfrm>
            <a:off x="5037735" y="5414160"/>
            <a:ext cx="7162800" cy="1255728"/>
          </a:xfrm>
        </p:spPr>
        <p:txBody>
          <a:bodyPr/>
          <a:lstStyle/>
          <a:p>
            <a:r>
              <a:rPr lang="en-US" sz="2400" dirty="0">
                <a:solidFill>
                  <a:schemeClr val="tx1"/>
                </a:solidFill>
                <a:latin typeface="Segoe UI Semibold" panose="020B0702040204020203" pitchFamily="34" charset="0"/>
                <a:cs typeface="Segoe UI Semibold" panose="020B0702040204020203" pitchFamily="34" charset="0"/>
              </a:rPr>
              <a:t>Protect privacy </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 the entire Machine Learning process and </a:t>
            </a:r>
            <a:r>
              <a:rPr lang="en-US" sz="2400" dirty="0">
                <a:solidFill>
                  <a:schemeClr val="tx1"/>
                </a:solidFill>
                <a:latin typeface="Segoe UI Semibold" panose="020B0702040204020203" pitchFamily="34" charset="0"/>
                <a:cs typeface="Segoe UI Semibold" panose="020B0702040204020203" pitchFamily="34" charset="0"/>
              </a:rPr>
              <a:t>remove the data sharing and privacy barriers</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to adoption of AI</a:t>
            </a:r>
          </a:p>
          <a:p>
            <a:endParaRPr lang="en-US" dirty="0"/>
          </a:p>
        </p:txBody>
      </p:sp>
    </p:spTree>
    <p:extLst>
      <p:ext uri="{BB962C8B-B14F-4D97-AF65-F5344CB8AC3E}">
        <p14:creationId xmlns:p14="http://schemas.microsoft.com/office/powerpoint/2010/main" val="267458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par>
                                <p:cTn id="10" presetID="22" presetClass="entr" presetSubtype="8"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customer scenarios we are focusing on</a:t>
            </a:r>
            <a:endParaRPr lang="en-US" dirty="0"/>
          </a:p>
        </p:txBody>
      </p:sp>
      <p:pic>
        <p:nvPicPr>
          <p:cNvPr id="7" name="Picture 6">
            <a:extLst>
              <a:ext uri="{FF2B5EF4-FFF2-40B4-BE49-F238E27FC236}">
                <a16:creationId xmlns:a16="http://schemas.microsoft.com/office/drawing/2014/main" id="{3FD09702-7234-4E6C-8E27-00BD4C47486E}"/>
              </a:ext>
            </a:extLst>
          </p:cNvPr>
          <p:cNvPicPr>
            <a:picLocks noChangeAspect="1"/>
          </p:cNvPicPr>
          <p:nvPr/>
        </p:nvPicPr>
        <p:blipFill rotWithShape="1">
          <a:blip r:embed="rId3"/>
          <a:srcRect t="10302"/>
          <a:stretch/>
        </p:blipFill>
        <p:spPr>
          <a:xfrm>
            <a:off x="764523" y="2127692"/>
            <a:ext cx="10905066" cy="4450628"/>
          </a:xfrm>
          <a:prstGeom prst="rect">
            <a:avLst/>
          </a:prstGeom>
        </p:spPr>
      </p:pic>
      <p:sp>
        <p:nvSpPr>
          <p:cNvPr id="10" name="Text Placeholder 2">
            <a:extLst>
              <a:ext uri="{FF2B5EF4-FFF2-40B4-BE49-F238E27FC236}">
                <a16:creationId xmlns:a16="http://schemas.microsoft.com/office/drawing/2014/main" id="{A719861B-1401-4166-A25A-AC9FD44F1B91}"/>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1" name="Text Placeholder 2">
            <a:extLst>
              <a:ext uri="{FF2B5EF4-FFF2-40B4-BE49-F238E27FC236}">
                <a16:creationId xmlns:a16="http://schemas.microsoft.com/office/drawing/2014/main" id="{E3E03170-FE96-4685-9299-EF67480D0EF5}"/>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3" name="Text Placeholder 2">
            <a:extLst>
              <a:ext uri="{FF2B5EF4-FFF2-40B4-BE49-F238E27FC236}">
                <a16:creationId xmlns:a16="http://schemas.microsoft.com/office/drawing/2014/main" id="{23C173E9-403D-4CB5-BEF1-2CEF6183476E}"/>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41703166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Cloud data threads</a:t>
            </a:r>
          </a:p>
        </p:txBody>
      </p:sp>
      <p:sp>
        <p:nvSpPr>
          <p:cNvPr id="13" name="Espace réservé du texte 12"/>
          <p:cNvSpPr>
            <a:spLocks noGrp="1"/>
          </p:cNvSpPr>
          <p:nvPr>
            <p:ph type="body" sz="quarter" idx="10"/>
          </p:nvPr>
        </p:nvSpPr>
        <p:spPr>
          <a:xfrm>
            <a:off x="274638" y="1212850"/>
            <a:ext cx="5791199" cy="517065"/>
          </a:xfrm>
        </p:spPr>
        <p:txBody>
          <a:bodyPr/>
          <a:lstStyle/>
          <a:p>
            <a:pPr>
              <a:spcBef>
                <a:spcPts val="1800"/>
              </a:spcBef>
            </a:pPr>
            <a:r>
              <a:rPr lang="en-US" sz="2400" dirty="0"/>
              <a:t>Customers are concerned about:</a:t>
            </a:r>
          </a:p>
        </p:txBody>
      </p:sp>
      <p:grpSp>
        <p:nvGrpSpPr>
          <p:cNvPr id="19" name="Group 18">
            <a:extLst>
              <a:ext uri="{FF2B5EF4-FFF2-40B4-BE49-F238E27FC236}">
                <a16:creationId xmlns:a16="http://schemas.microsoft.com/office/drawing/2014/main" id="{6853EF49-92D7-4E67-9E09-8B369215A9F0}"/>
              </a:ext>
            </a:extLst>
          </p:cNvPr>
          <p:cNvGrpSpPr/>
          <p:nvPr/>
        </p:nvGrpSpPr>
        <p:grpSpPr>
          <a:xfrm>
            <a:off x="4879426" y="1975904"/>
            <a:ext cx="2792844" cy="1913334"/>
            <a:chOff x="4585957" y="2524934"/>
            <a:chExt cx="2792844" cy="1913334"/>
          </a:xfrm>
        </p:grpSpPr>
        <p:sp>
          <p:nvSpPr>
            <p:cNvPr id="20" name="Rectangle 19">
              <a:extLst>
                <a:ext uri="{FF2B5EF4-FFF2-40B4-BE49-F238E27FC236}">
                  <a16:creationId xmlns:a16="http://schemas.microsoft.com/office/drawing/2014/main" id="{0B153A0B-01E6-484A-BCB8-731D3CA5E474}"/>
                </a:ext>
              </a:extLst>
            </p:cNvPr>
            <p:cNvSpPr/>
            <p:nvPr/>
          </p:nvSpPr>
          <p:spPr>
            <a:xfrm>
              <a:off x="4585958" y="3590728"/>
              <a:ext cx="2792843" cy="847540"/>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Hackers</a:t>
              </a:r>
              <a:r>
                <a:rPr kumimoji="0" lang="en-US" sz="2000" b="0" i="0" u="none" strike="noStrike" kern="0" cap="none" spc="0" normalizeH="0" baseline="0" noProof="0" dirty="0">
                  <a:ln>
                    <a:noFill/>
                  </a:ln>
                  <a:solidFill>
                    <a:srgbClr val="3C3C41"/>
                  </a:solidFill>
                  <a:effectLst/>
                  <a:uLnTx/>
                  <a:uFillTx/>
                  <a:cs typeface="Segoe UI Semibold" panose="020B0702040204020203" pitchFamily="34" charset="0"/>
                </a:rPr>
                <a:t>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exploiting bugs in the Hypervisor/OS of cloud fabric</a:t>
              </a:r>
            </a:p>
          </p:txBody>
        </p:sp>
        <p:cxnSp>
          <p:nvCxnSpPr>
            <p:cNvPr id="21" name="Straight Connector 20">
              <a:extLst>
                <a:ext uri="{FF2B5EF4-FFF2-40B4-BE49-F238E27FC236}">
                  <a16:creationId xmlns:a16="http://schemas.microsoft.com/office/drawing/2014/main" id="{36B14309-2ECD-4A2A-A15D-115FCB600324}"/>
                </a:ext>
              </a:extLst>
            </p:cNvPr>
            <p:cNvCxnSpPr>
              <a:cxnSpLocks/>
            </p:cNvCxnSpPr>
            <p:nvPr/>
          </p:nvCxnSpPr>
          <p:spPr>
            <a:xfrm>
              <a:off x="4585957" y="3382138"/>
              <a:ext cx="874067" cy="0"/>
            </a:xfrm>
            <a:prstGeom prst="line">
              <a:avLst/>
            </a:prstGeom>
            <a:noFill/>
            <a:ln w="19050" cap="flat" cmpd="sng" algn="ctr">
              <a:solidFill>
                <a:srgbClr val="000041"/>
              </a:solidFill>
              <a:prstDash val="solid"/>
              <a:headEnd type="none" w="lg" len="med"/>
              <a:tailEnd type="none" w="lg" len="med"/>
            </a:ln>
            <a:effectLst/>
          </p:spPr>
        </p:cxnSp>
        <p:pic>
          <p:nvPicPr>
            <p:cNvPr id="22" name="Picture 21">
              <a:extLst>
                <a:ext uri="{FF2B5EF4-FFF2-40B4-BE49-F238E27FC236}">
                  <a16:creationId xmlns:a16="http://schemas.microsoft.com/office/drawing/2014/main" id="{882C99C2-1468-4A16-9041-37E6084CE8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5957" y="2524934"/>
              <a:ext cx="594360" cy="594360"/>
            </a:xfrm>
            <a:prstGeom prst="rect">
              <a:avLst/>
            </a:prstGeom>
          </p:spPr>
        </p:pic>
      </p:grpSp>
      <p:grpSp>
        <p:nvGrpSpPr>
          <p:cNvPr id="23" name="Group 22">
            <a:extLst>
              <a:ext uri="{FF2B5EF4-FFF2-40B4-BE49-F238E27FC236}">
                <a16:creationId xmlns:a16="http://schemas.microsoft.com/office/drawing/2014/main" id="{B80823B7-268E-4482-A4D9-49C523838229}"/>
              </a:ext>
            </a:extLst>
          </p:cNvPr>
          <p:cNvGrpSpPr/>
          <p:nvPr/>
        </p:nvGrpSpPr>
        <p:grpSpPr>
          <a:xfrm>
            <a:off x="923698" y="1943248"/>
            <a:ext cx="2350039" cy="1652569"/>
            <a:chOff x="630229" y="2492278"/>
            <a:chExt cx="2350039" cy="1652569"/>
          </a:xfrm>
        </p:grpSpPr>
        <p:sp>
          <p:nvSpPr>
            <p:cNvPr id="24" name="Rectangle 23">
              <a:extLst>
                <a:ext uri="{FF2B5EF4-FFF2-40B4-BE49-F238E27FC236}">
                  <a16:creationId xmlns:a16="http://schemas.microsoft.com/office/drawing/2014/main" id="{ED86ED81-4762-4E2C-A49D-97265FAF0006}"/>
                </a:ext>
              </a:extLst>
            </p:cNvPr>
            <p:cNvSpPr/>
            <p:nvPr/>
          </p:nvSpPr>
          <p:spPr>
            <a:xfrm>
              <a:off x="630230" y="3590849"/>
              <a:ext cx="2350038" cy="553998"/>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Malicious</a:t>
              </a:r>
              <a:r>
                <a:rPr kumimoji="0" lang="en-US" sz="2000" b="0" i="0" u="none" strike="noStrike" kern="0" cap="none" spc="0" normalizeH="0" baseline="0" noProof="0" dirty="0">
                  <a:ln>
                    <a:noFill/>
                  </a:ln>
                  <a:solidFill>
                    <a:srgbClr val="3C3C41"/>
                  </a:solidFill>
                  <a:effectLst/>
                  <a:uLnTx/>
                  <a:uFillTx/>
                  <a:cs typeface="Segoe UI Semibold" panose="020B0702040204020203" pitchFamily="34" charset="0"/>
                </a:rPr>
                <a:t>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privileged </a:t>
              </a:r>
              <a:b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b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admins or insiders</a:t>
              </a:r>
            </a:p>
          </p:txBody>
        </p:sp>
        <p:cxnSp>
          <p:nvCxnSpPr>
            <p:cNvPr id="25" name="Straight Connector 24">
              <a:extLst>
                <a:ext uri="{FF2B5EF4-FFF2-40B4-BE49-F238E27FC236}">
                  <a16:creationId xmlns:a16="http://schemas.microsoft.com/office/drawing/2014/main" id="{3DE902DF-4088-41F9-87C8-98F980BC682C}"/>
                </a:ext>
              </a:extLst>
            </p:cNvPr>
            <p:cNvCxnSpPr>
              <a:cxnSpLocks/>
            </p:cNvCxnSpPr>
            <p:nvPr/>
          </p:nvCxnSpPr>
          <p:spPr>
            <a:xfrm>
              <a:off x="630229" y="3382139"/>
              <a:ext cx="874067" cy="0"/>
            </a:xfrm>
            <a:prstGeom prst="line">
              <a:avLst/>
            </a:prstGeom>
            <a:noFill/>
            <a:ln w="19050" cap="flat" cmpd="sng" algn="ctr">
              <a:solidFill>
                <a:srgbClr val="000041"/>
              </a:solidFill>
              <a:prstDash val="solid"/>
              <a:headEnd type="none" w="lg" len="med"/>
              <a:tailEnd type="none" w="lg" len="med"/>
            </a:ln>
            <a:effectLst/>
          </p:spPr>
        </p:cxnSp>
        <p:pic>
          <p:nvPicPr>
            <p:cNvPr id="26" name="Picture 25">
              <a:extLst>
                <a:ext uri="{FF2B5EF4-FFF2-40B4-BE49-F238E27FC236}">
                  <a16:creationId xmlns:a16="http://schemas.microsoft.com/office/drawing/2014/main" id="{03A37DC1-3666-430A-811F-D7A3B9CBD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229" y="2492278"/>
              <a:ext cx="594360" cy="594360"/>
            </a:xfrm>
            <a:prstGeom prst="rect">
              <a:avLst/>
            </a:prstGeom>
          </p:spPr>
        </p:pic>
      </p:grpSp>
      <p:grpSp>
        <p:nvGrpSpPr>
          <p:cNvPr id="27" name="Group 26">
            <a:extLst>
              <a:ext uri="{FF2B5EF4-FFF2-40B4-BE49-F238E27FC236}">
                <a16:creationId xmlns:a16="http://schemas.microsoft.com/office/drawing/2014/main" id="{25A1C1BB-A26A-4AE4-8286-3BC9F3832F66}"/>
              </a:ext>
            </a:extLst>
          </p:cNvPr>
          <p:cNvGrpSpPr/>
          <p:nvPr/>
        </p:nvGrpSpPr>
        <p:grpSpPr>
          <a:xfrm>
            <a:off x="9113837" y="1975904"/>
            <a:ext cx="2570121" cy="3309357"/>
            <a:chOff x="8820368" y="2524934"/>
            <a:chExt cx="2570121" cy="3309357"/>
          </a:xfrm>
        </p:grpSpPr>
        <p:sp>
          <p:nvSpPr>
            <p:cNvPr id="28" name="Rectangle 27">
              <a:extLst>
                <a:ext uri="{FF2B5EF4-FFF2-40B4-BE49-F238E27FC236}">
                  <a16:creationId xmlns:a16="http://schemas.microsoft.com/office/drawing/2014/main" id="{21E92F19-0A5B-4C43-8AD6-42E62FA3E5F6}"/>
                </a:ext>
              </a:extLst>
            </p:cNvPr>
            <p:cNvSpPr/>
            <p:nvPr/>
          </p:nvSpPr>
          <p:spPr>
            <a:xfrm>
              <a:off x="8820368" y="3590728"/>
              <a:ext cx="2570121" cy="2243563"/>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Third parties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accessing it without customer consent</a:t>
              </a:r>
            </a:p>
            <a:p>
              <a:pPr marL="0" marR="0" lvl="1" indent="0" defTabSz="932114" eaLnBrk="1" fontAlgn="base" latinLnBrk="0" hangingPunct="1">
                <a:lnSpc>
                  <a:spcPct val="90000"/>
                </a:lnSpc>
                <a:spcBef>
                  <a:spcPct val="0"/>
                </a:spcBef>
                <a:spcAft>
                  <a:spcPct val="0"/>
                </a:spcAft>
                <a:buClrTx/>
                <a:buSzTx/>
                <a:buFontTx/>
                <a:buNone/>
                <a:tabLst/>
                <a:defRPr/>
              </a:pPr>
              <a:endParaRPr lang="en-US" sz="2000" kern="0" dirty="0">
                <a:solidFill>
                  <a:srgbClr val="000000"/>
                </a:solidFill>
                <a:cs typeface="Segoe UI Semibold" panose="020B0702040204020203" pitchFamily="34" charset="0"/>
              </a:endParaRPr>
            </a:p>
            <a:p>
              <a:pPr marL="0" lvl="1" defTabSz="932114" fontAlgn="base">
                <a:lnSpc>
                  <a:spcPct val="90000"/>
                </a:lnSpc>
                <a:spcBef>
                  <a:spcPct val="0"/>
                </a:spcBef>
                <a:spcAft>
                  <a:spcPct val="0"/>
                </a:spcAft>
                <a:defRPr/>
              </a:pPr>
              <a:r>
                <a:rPr lang="en-US" sz="2000" kern="0" dirty="0">
                  <a:solidFill>
                    <a:srgbClr val="0078D3"/>
                  </a:solidFill>
                  <a:latin typeface="Segoe UI Semibold"/>
                  <a:cs typeface="Segoe UI Semibold" panose="020B0702040204020203" pitchFamily="34" charset="0"/>
                </a:rPr>
                <a:t>Loss of control </a:t>
              </a:r>
              <a:r>
                <a:rPr lang="en-US" dirty="0">
                  <a:solidFill>
                    <a:srgbClr val="000000"/>
                  </a:solidFill>
                  <a:cs typeface="Segoe UI Semibold" panose="020B0702040204020203" pitchFamily="34" charset="0"/>
                </a:rPr>
                <a:t>over data due to legal requirements</a:t>
              </a:r>
            </a:p>
            <a:p>
              <a:pPr marL="0" marR="0" lvl="1" indent="0" defTabSz="932114"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cs typeface="Segoe UI Semibold" panose="020B0702040204020203" pitchFamily="34" charset="0"/>
              </a:endParaRPr>
            </a:p>
          </p:txBody>
        </p:sp>
        <p:cxnSp>
          <p:nvCxnSpPr>
            <p:cNvPr id="29" name="Straight Connector 28">
              <a:extLst>
                <a:ext uri="{FF2B5EF4-FFF2-40B4-BE49-F238E27FC236}">
                  <a16:creationId xmlns:a16="http://schemas.microsoft.com/office/drawing/2014/main" id="{DB30C557-7D23-4DBD-87BD-BF6D32CCC041}"/>
                </a:ext>
              </a:extLst>
            </p:cNvPr>
            <p:cNvCxnSpPr>
              <a:cxnSpLocks/>
            </p:cNvCxnSpPr>
            <p:nvPr/>
          </p:nvCxnSpPr>
          <p:spPr>
            <a:xfrm>
              <a:off x="8820369" y="3382137"/>
              <a:ext cx="742599" cy="0"/>
            </a:xfrm>
            <a:prstGeom prst="line">
              <a:avLst/>
            </a:prstGeom>
            <a:noFill/>
            <a:ln w="19050" cap="flat" cmpd="sng" algn="ctr">
              <a:solidFill>
                <a:srgbClr val="000041"/>
              </a:solidFill>
              <a:prstDash val="solid"/>
              <a:headEnd type="none" w="lg" len="med"/>
              <a:tailEnd type="none" w="lg" len="med"/>
            </a:ln>
            <a:effectLst/>
          </p:spPr>
        </p:cxnSp>
        <p:pic>
          <p:nvPicPr>
            <p:cNvPr id="30" name="Picture 29">
              <a:extLst>
                <a:ext uri="{FF2B5EF4-FFF2-40B4-BE49-F238E27FC236}">
                  <a16:creationId xmlns:a16="http://schemas.microsoft.com/office/drawing/2014/main" id="{C9B77EBE-2E05-45C2-BDF2-02700EC27B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flipV="1">
              <a:off x="8820368" y="2524934"/>
              <a:ext cx="594360" cy="594360"/>
            </a:xfrm>
            <a:prstGeom prst="rect">
              <a:avLst/>
            </a:prstGeom>
          </p:spPr>
        </p:pic>
      </p:grpSp>
      <p:grpSp>
        <p:nvGrpSpPr>
          <p:cNvPr id="33" name="Group 32">
            <a:extLst>
              <a:ext uri="{FF2B5EF4-FFF2-40B4-BE49-F238E27FC236}">
                <a16:creationId xmlns:a16="http://schemas.microsoft.com/office/drawing/2014/main" id="{15030DC3-50AE-4FC9-A413-BA5D1162563E}"/>
              </a:ext>
            </a:extLst>
          </p:cNvPr>
          <p:cNvGrpSpPr/>
          <p:nvPr/>
        </p:nvGrpSpPr>
        <p:grpSpPr>
          <a:xfrm>
            <a:off x="-30163" y="5359410"/>
            <a:ext cx="12465756" cy="1640063"/>
            <a:chOff x="-30439" y="5254800"/>
            <a:chExt cx="12222439" cy="1608051"/>
          </a:xfrm>
        </p:grpSpPr>
        <p:sp>
          <p:nvSpPr>
            <p:cNvPr id="34" name="Rectangle 33">
              <a:extLst>
                <a:ext uri="{FF2B5EF4-FFF2-40B4-BE49-F238E27FC236}">
                  <a16:creationId xmlns:a16="http://schemas.microsoft.com/office/drawing/2014/main" id="{72215AE6-8B19-4FAF-B2FB-FC7DA8FF39D1}"/>
                </a:ext>
              </a:extLst>
            </p:cNvPr>
            <p:cNvSpPr/>
            <p:nvPr/>
          </p:nvSpPr>
          <p:spPr bwMode="auto">
            <a:xfrm>
              <a:off x="0" y="5254800"/>
              <a:ext cx="12192000" cy="160805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endParaRPr>
            </a:p>
          </p:txBody>
        </p:sp>
        <p:sp>
          <p:nvSpPr>
            <p:cNvPr id="35" name="Content Placeholder 2">
              <a:extLst>
                <a:ext uri="{FF2B5EF4-FFF2-40B4-BE49-F238E27FC236}">
                  <a16:creationId xmlns:a16="http://schemas.microsoft.com/office/drawing/2014/main" id="{B04EE7AC-2D2A-4728-8907-09C0C15CC8D8}"/>
                </a:ext>
              </a:extLst>
            </p:cNvPr>
            <p:cNvSpPr txBox="1">
              <a:spLocks/>
            </p:cNvSpPr>
            <p:nvPr/>
          </p:nvSpPr>
          <p:spPr>
            <a:xfrm>
              <a:off x="-30439" y="5801747"/>
              <a:ext cx="12191999" cy="55399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Data breach regularly tops list for top cloud threat </a:t>
              </a:r>
            </a:p>
          </p:txBody>
        </p:sp>
      </p:grpSp>
    </p:spTree>
    <p:extLst>
      <p:ext uri="{BB962C8B-B14F-4D97-AF65-F5344CB8AC3E}">
        <p14:creationId xmlns:p14="http://schemas.microsoft.com/office/powerpoint/2010/main" val="1129537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750" fill="hold"/>
                                        <p:tgtEl>
                                          <p:spTgt spid="33"/>
                                        </p:tgtEl>
                                        <p:attrNameLst>
                                          <p:attrName>ppt_x</p:attrName>
                                        </p:attrNameLst>
                                      </p:cBhvr>
                                      <p:tavLst>
                                        <p:tav tm="0">
                                          <p:val>
                                            <p:strVal val="#ppt_x"/>
                                          </p:val>
                                        </p:tav>
                                        <p:tav tm="100000">
                                          <p:val>
                                            <p:strVal val="#ppt_x"/>
                                          </p:val>
                                        </p:tav>
                                      </p:tavLst>
                                    </p:anim>
                                    <p:anim calcmode="lin" valueType="num">
                                      <p:cBhvr additive="base">
                                        <p:cTn id="22" dur="75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1</a:t>
            </a:r>
            <a:endParaRPr lang="en-US" dirty="0"/>
          </a:p>
        </p:txBody>
      </p:sp>
      <p:pic>
        <p:nvPicPr>
          <p:cNvPr id="3" name="Picture 2">
            <a:extLst>
              <a:ext uri="{FF2B5EF4-FFF2-40B4-BE49-F238E27FC236}">
                <a16:creationId xmlns:a16="http://schemas.microsoft.com/office/drawing/2014/main" id="{7B7BDB23-EFFD-48C0-958F-990B1CA4C983}"/>
              </a:ext>
            </a:extLst>
          </p:cNvPr>
          <p:cNvPicPr>
            <a:picLocks noChangeAspect="1"/>
          </p:cNvPicPr>
          <p:nvPr/>
        </p:nvPicPr>
        <p:blipFill rotWithShape="1">
          <a:blip r:embed="rId3"/>
          <a:srcRect t="10302"/>
          <a:stretch/>
        </p:blipFill>
        <p:spPr>
          <a:xfrm>
            <a:off x="764523" y="1944264"/>
            <a:ext cx="10905066" cy="4450628"/>
          </a:xfrm>
          <a:prstGeom prst="rect">
            <a:avLst/>
          </a:prstGeom>
        </p:spPr>
      </p:pic>
      <p:sp>
        <p:nvSpPr>
          <p:cNvPr id="4" name="Rectangle 3">
            <a:extLst>
              <a:ext uri="{FF2B5EF4-FFF2-40B4-BE49-F238E27FC236}">
                <a16:creationId xmlns:a16="http://schemas.microsoft.com/office/drawing/2014/main" id="{4AAE0BD8-1C1F-4FE1-9D5F-830C75B96857}"/>
              </a:ext>
            </a:extLst>
          </p:cNvPr>
          <p:cNvSpPr/>
          <p:nvPr/>
        </p:nvSpPr>
        <p:spPr bwMode="auto">
          <a:xfrm>
            <a:off x="4829589" y="1944264"/>
            <a:ext cx="684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982C8A7C-3CC8-447F-8545-5AED5C5A0D81}"/>
              </a:ext>
            </a:extLst>
          </p:cNvPr>
          <p:cNvSpPr/>
          <p:nvPr/>
        </p:nvSpPr>
        <p:spPr bwMode="auto">
          <a:xfrm>
            <a:off x="1341437" y="1944264"/>
            <a:ext cx="3488152"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9" name="Text Placeholder 2">
            <a:extLst>
              <a:ext uri="{FF2B5EF4-FFF2-40B4-BE49-F238E27FC236}">
                <a16:creationId xmlns:a16="http://schemas.microsoft.com/office/drawing/2014/main" id="{A6E260CC-3031-489F-BDA2-A69238E63821}"/>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0" name="Text Placeholder 2">
            <a:extLst>
              <a:ext uri="{FF2B5EF4-FFF2-40B4-BE49-F238E27FC236}">
                <a16:creationId xmlns:a16="http://schemas.microsoft.com/office/drawing/2014/main" id="{4C265042-7E55-4A23-BC16-2B7B1049FDB4}"/>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1" name="Text Placeholder 2">
            <a:extLst>
              <a:ext uri="{FF2B5EF4-FFF2-40B4-BE49-F238E27FC236}">
                <a16:creationId xmlns:a16="http://schemas.microsoft.com/office/drawing/2014/main" id="{EE98BBD7-6295-4833-9679-1CF02EFEFDB4}"/>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25485306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sureRun-Demo-Mar05-2019">
            <a:hlinkClick r:id="" action="ppaction://media"/>
            <a:extLst>
              <a:ext uri="{FF2B5EF4-FFF2-40B4-BE49-F238E27FC236}">
                <a16:creationId xmlns:a16="http://schemas.microsoft.com/office/drawing/2014/main" id="{03675D70-239B-4489-A5C0-72E9201D2B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13037" y="296862"/>
            <a:ext cx="9324469" cy="5245103"/>
          </a:xfrm>
          <a:prstGeom prst="rect">
            <a:avLst/>
          </a:prstGeom>
        </p:spPr>
      </p:pic>
      <p:sp>
        <p:nvSpPr>
          <p:cNvPr id="7" name="TextBox 6">
            <a:extLst>
              <a:ext uri="{FF2B5EF4-FFF2-40B4-BE49-F238E27FC236}">
                <a16:creationId xmlns:a16="http://schemas.microsoft.com/office/drawing/2014/main" id="{0DCB1D48-7704-41A8-992D-00FF172A005D}"/>
              </a:ext>
            </a:extLst>
          </p:cNvPr>
          <p:cNvSpPr txBox="1"/>
          <p:nvPr/>
        </p:nvSpPr>
        <p:spPr>
          <a:xfrm>
            <a:off x="427037" y="6011862"/>
            <a:ext cx="8382000" cy="523220"/>
          </a:xfrm>
          <a:prstGeom prst="rect">
            <a:avLst/>
          </a:prstGeom>
          <a:noFill/>
        </p:spPr>
        <p:txBody>
          <a:bodyPr wrap="square">
            <a:spAutoFit/>
          </a:bodyPr>
          <a:lstStyle/>
          <a:p>
            <a:r>
              <a:rPr lang="en-US" sz="2800"/>
              <a:t>Applications of homomorphic encryption</a:t>
            </a:r>
          </a:p>
        </p:txBody>
      </p:sp>
      <p:sp>
        <p:nvSpPr>
          <p:cNvPr id="5" name="Title 4">
            <a:extLst>
              <a:ext uri="{FF2B5EF4-FFF2-40B4-BE49-F238E27FC236}">
                <a16:creationId xmlns:a16="http://schemas.microsoft.com/office/drawing/2014/main" id="{6C3464D4-5C01-40D0-B791-D3AE43B508FA}"/>
              </a:ext>
            </a:extLst>
          </p:cNvPr>
          <p:cNvSpPr>
            <a:spLocks noGrp="1"/>
          </p:cNvSpPr>
          <p:nvPr>
            <p:ph type="title"/>
          </p:nvPr>
        </p:nvSpPr>
        <p:spPr/>
        <p:txBody>
          <a:bodyPr/>
          <a:lstStyle/>
          <a:p>
            <a:r>
              <a:rPr lang="en-US" spc="-102" dirty="0">
                <a:solidFill>
                  <a:schemeClr val="tx1"/>
                </a:solidFill>
              </a:rPr>
              <a:t>Video</a:t>
            </a:r>
            <a:endParaRPr lang="en-US" dirty="0"/>
          </a:p>
        </p:txBody>
      </p:sp>
    </p:spTree>
    <p:extLst>
      <p:ext uri="{BB962C8B-B14F-4D97-AF65-F5344CB8AC3E}">
        <p14:creationId xmlns:p14="http://schemas.microsoft.com/office/powerpoint/2010/main" val="161272567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2</a:t>
            </a:r>
            <a:endParaRPr lang="en-US" dirty="0"/>
          </a:p>
        </p:txBody>
      </p:sp>
      <p:pic>
        <p:nvPicPr>
          <p:cNvPr id="6" name="Picture 5">
            <a:extLst>
              <a:ext uri="{FF2B5EF4-FFF2-40B4-BE49-F238E27FC236}">
                <a16:creationId xmlns:a16="http://schemas.microsoft.com/office/drawing/2014/main" id="{35FFE2AD-9A01-4CD7-BEC4-1CDADBA8B5F3}"/>
              </a:ext>
            </a:extLst>
          </p:cNvPr>
          <p:cNvPicPr>
            <a:picLocks noChangeAspect="1"/>
          </p:cNvPicPr>
          <p:nvPr/>
        </p:nvPicPr>
        <p:blipFill rotWithShape="1">
          <a:blip r:embed="rId3"/>
          <a:srcRect t="10302"/>
          <a:stretch/>
        </p:blipFill>
        <p:spPr>
          <a:xfrm>
            <a:off x="764523" y="1975292"/>
            <a:ext cx="10905066" cy="4450628"/>
          </a:xfrm>
          <a:prstGeom prst="rect">
            <a:avLst/>
          </a:prstGeom>
        </p:spPr>
      </p:pic>
      <p:sp>
        <p:nvSpPr>
          <p:cNvPr id="7" name="Rectangle 6">
            <a:extLst>
              <a:ext uri="{FF2B5EF4-FFF2-40B4-BE49-F238E27FC236}">
                <a16:creationId xmlns:a16="http://schemas.microsoft.com/office/drawing/2014/main" id="{1C49FB1F-6147-45BF-ADD4-B86507BBB52F}"/>
              </a:ext>
            </a:extLst>
          </p:cNvPr>
          <p:cNvSpPr/>
          <p:nvPr/>
        </p:nvSpPr>
        <p:spPr bwMode="auto">
          <a:xfrm>
            <a:off x="8199437" y="1975292"/>
            <a:ext cx="3456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334B471A-34B0-4694-9B38-D5A1C73BB8A8}"/>
              </a:ext>
            </a:extLst>
          </p:cNvPr>
          <p:cNvSpPr/>
          <p:nvPr/>
        </p:nvSpPr>
        <p:spPr bwMode="auto">
          <a:xfrm>
            <a:off x="1417637" y="1975292"/>
            <a:ext cx="342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A7143505-1B8C-4E05-882B-81DB3F07D247}"/>
              </a:ext>
            </a:extLst>
          </p:cNvPr>
          <p:cNvSpPr/>
          <p:nvPr/>
        </p:nvSpPr>
        <p:spPr bwMode="auto">
          <a:xfrm>
            <a:off x="4846637" y="1975292"/>
            <a:ext cx="3352800"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10" name="Text Placeholder 2">
            <a:extLst>
              <a:ext uri="{FF2B5EF4-FFF2-40B4-BE49-F238E27FC236}">
                <a16:creationId xmlns:a16="http://schemas.microsoft.com/office/drawing/2014/main" id="{1BFC2AC0-9AFD-4B27-8CBD-F6C82A4932C7}"/>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1" name="Text Placeholder 2">
            <a:extLst>
              <a:ext uri="{FF2B5EF4-FFF2-40B4-BE49-F238E27FC236}">
                <a16:creationId xmlns:a16="http://schemas.microsoft.com/office/drawing/2014/main" id="{8CB1A906-1BE4-426B-AB09-B4958B52998F}"/>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3" name="Text Placeholder 2">
            <a:extLst>
              <a:ext uri="{FF2B5EF4-FFF2-40B4-BE49-F238E27FC236}">
                <a16:creationId xmlns:a16="http://schemas.microsoft.com/office/drawing/2014/main" id="{8882DF0B-874E-4F38-9074-2BC70C6AA6C9}"/>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106159429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E32644-A504-4C1C-A78F-6CF411EF2FB3}"/>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B74A527A-E04C-47B9-94F6-91AA45C98E72}"/>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A70C006-B85F-4FB5-A1E5-AD37C7B3AE3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84C39689-D941-41B5-BE21-4E856D7C0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5E6C845-B154-4B0C-B38C-8FFDE8EF368E}"/>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latin typeface="+mn-lt"/>
              </a:rPr>
              <a:t>Homomorphic Random Forests</a:t>
            </a:r>
          </a:p>
          <a:p>
            <a:pPr marL="0" indent="0">
              <a:buNone/>
            </a:pPr>
            <a:endParaRPr lang="en-US" dirty="0">
              <a:solidFill>
                <a:schemeClr val="tx1"/>
              </a:solidFill>
              <a:latin typeface="+mn-lt"/>
            </a:endParaRPr>
          </a:p>
          <a:p>
            <a:pPr marL="0" indent="0">
              <a:buNone/>
            </a:pPr>
            <a:r>
              <a:rPr lang="en-US" sz="2000" dirty="0">
                <a:solidFill>
                  <a:schemeClr val="tx1"/>
                </a:solidFill>
                <a:latin typeface="+mn-lt"/>
              </a:rPr>
              <a:t>Paper available at:</a:t>
            </a:r>
          </a:p>
          <a:p>
            <a:pPr marL="0" indent="0">
              <a:buNone/>
            </a:pPr>
            <a:r>
              <a:rPr lang="en-US" sz="2000" dirty="0">
                <a:solidFill>
                  <a:schemeClr val="tx1"/>
                </a:solidFill>
              </a:rPr>
              <a:t>https://arxiv.org/pdf/2006.08299.pdf</a:t>
            </a:r>
          </a:p>
          <a:p>
            <a:pPr marL="0" indent="0">
              <a:buNone/>
            </a:pPr>
            <a:endParaRPr lang="en-US" sz="2000" dirty="0">
              <a:solidFill>
                <a:schemeClr val="tx1"/>
              </a:solidFill>
            </a:endParaRPr>
          </a:p>
          <a:p>
            <a:pPr marL="0" indent="0">
              <a:buNone/>
            </a:pPr>
            <a:r>
              <a:rPr lang="en-US" sz="2000" b="1" dirty="0">
                <a:solidFill>
                  <a:schemeClr val="tx1"/>
                </a:solidFill>
              </a:rPr>
              <a:t>Code available at:</a:t>
            </a:r>
            <a:endParaRPr lang="en-US" sz="2000" dirty="0">
              <a:solidFill>
                <a:schemeClr val="tx1"/>
              </a:solidFill>
            </a:endParaRPr>
          </a:p>
          <a:p>
            <a:pPr marL="0" indent="0">
              <a:buNone/>
            </a:pPr>
            <a:r>
              <a:rPr lang="en-US" sz="2000" b="1" dirty="0">
                <a:solidFill>
                  <a:schemeClr val="tx1"/>
                </a:solidFill>
              </a:rPr>
              <a:t>https://github.com/dhuynh95/cryptotree</a:t>
            </a:r>
          </a:p>
          <a:p>
            <a:pPr marL="0" indent="0">
              <a:buNone/>
            </a:pPr>
            <a:endParaRPr lang="en-US" sz="2000" b="1" dirty="0">
              <a:solidFill>
                <a:schemeClr val="tx1"/>
              </a:solidFill>
            </a:endParaRPr>
          </a:p>
        </p:txBody>
      </p:sp>
    </p:spTree>
    <p:extLst>
      <p:ext uri="{BB962C8B-B14F-4D97-AF65-F5344CB8AC3E}">
        <p14:creationId xmlns:p14="http://schemas.microsoft.com/office/powerpoint/2010/main" val="18248622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DCB1D48-7704-41A8-992D-00FF172A005D}"/>
              </a:ext>
            </a:extLst>
          </p:cNvPr>
          <p:cNvSpPr txBox="1"/>
          <p:nvPr/>
        </p:nvSpPr>
        <p:spPr>
          <a:xfrm>
            <a:off x="350837" y="6032871"/>
            <a:ext cx="8382000" cy="523220"/>
          </a:xfrm>
          <a:prstGeom prst="rect">
            <a:avLst/>
          </a:prstGeom>
          <a:noFill/>
        </p:spPr>
        <p:txBody>
          <a:bodyPr wrap="square">
            <a:spAutoFit/>
          </a:bodyPr>
          <a:lstStyle/>
          <a:p>
            <a:r>
              <a:rPr lang="en-US" sz="2800" dirty="0"/>
              <a:t>Applications of homomorphic encryption</a:t>
            </a:r>
          </a:p>
        </p:txBody>
      </p:sp>
      <p:pic>
        <p:nvPicPr>
          <p:cNvPr id="5" name="chest x-ray2">
            <a:hlinkClick r:id="" action="ppaction://media"/>
            <a:extLst>
              <a:ext uri="{FF2B5EF4-FFF2-40B4-BE49-F238E27FC236}">
                <a16:creationId xmlns:a16="http://schemas.microsoft.com/office/drawing/2014/main" id="{8E5642B1-39C4-4628-BC53-2D60A520C2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2202" y="403167"/>
            <a:ext cx="9144000" cy="5143587"/>
          </a:xfrm>
          <a:prstGeom prst="rect">
            <a:avLst/>
          </a:prstGeom>
        </p:spPr>
      </p:pic>
      <p:sp>
        <p:nvSpPr>
          <p:cNvPr id="3" name="Title 2">
            <a:extLst>
              <a:ext uri="{FF2B5EF4-FFF2-40B4-BE49-F238E27FC236}">
                <a16:creationId xmlns:a16="http://schemas.microsoft.com/office/drawing/2014/main" id="{B30A925E-56B4-466E-9816-E6F1FDF218C3}"/>
              </a:ext>
            </a:extLst>
          </p:cNvPr>
          <p:cNvSpPr>
            <a:spLocks noGrp="1"/>
          </p:cNvSpPr>
          <p:nvPr>
            <p:ph type="title"/>
          </p:nvPr>
        </p:nvSpPr>
        <p:spPr/>
        <p:txBody>
          <a:bodyPr/>
          <a:lstStyle/>
          <a:p>
            <a:r>
              <a:rPr lang="en-US" spc="-102" dirty="0">
                <a:solidFill>
                  <a:schemeClr val="tx1"/>
                </a:solidFill>
              </a:rPr>
              <a:t>Video</a:t>
            </a:r>
            <a:endParaRPr lang="en-US" dirty="0"/>
          </a:p>
        </p:txBody>
      </p:sp>
    </p:spTree>
    <p:extLst>
      <p:ext uri="{BB962C8B-B14F-4D97-AF65-F5344CB8AC3E}">
        <p14:creationId xmlns:p14="http://schemas.microsoft.com/office/powerpoint/2010/main" val="80770662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3</a:t>
            </a:r>
            <a:endParaRPr lang="en-US" dirty="0"/>
          </a:p>
        </p:txBody>
      </p:sp>
      <p:pic>
        <p:nvPicPr>
          <p:cNvPr id="3" name="Picture 2">
            <a:extLst>
              <a:ext uri="{FF2B5EF4-FFF2-40B4-BE49-F238E27FC236}">
                <a16:creationId xmlns:a16="http://schemas.microsoft.com/office/drawing/2014/main" id="{7B7BDB23-EFFD-48C0-958F-990B1CA4C983}"/>
              </a:ext>
            </a:extLst>
          </p:cNvPr>
          <p:cNvPicPr>
            <a:picLocks noChangeAspect="1"/>
          </p:cNvPicPr>
          <p:nvPr/>
        </p:nvPicPr>
        <p:blipFill rotWithShape="1">
          <a:blip r:embed="rId3"/>
          <a:srcRect t="10302"/>
          <a:stretch/>
        </p:blipFill>
        <p:spPr>
          <a:xfrm>
            <a:off x="764523" y="1944264"/>
            <a:ext cx="10905066" cy="4450628"/>
          </a:xfrm>
          <a:prstGeom prst="rect">
            <a:avLst/>
          </a:prstGeom>
        </p:spPr>
      </p:pic>
      <p:sp>
        <p:nvSpPr>
          <p:cNvPr id="4" name="Rectangle 3">
            <a:extLst>
              <a:ext uri="{FF2B5EF4-FFF2-40B4-BE49-F238E27FC236}">
                <a16:creationId xmlns:a16="http://schemas.microsoft.com/office/drawing/2014/main" id="{4AAE0BD8-1C1F-4FE1-9D5F-830C75B96857}"/>
              </a:ext>
            </a:extLst>
          </p:cNvPr>
          <p:cNvSpPr/>
          <p:nvPr/>
        </p:nvSpPr>
        <p:spPr bwMode="auto">
          <a:xfrm>
            <a:off x="1359437" y="1944264"/>
            <a:ext cx="684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982C8A7C-3CC8-447F-8545-5AED5C5A0D81}"/>
              </a:ext>
            </a:extLst>
          </p:cNvPr>
          <p:cNvSpPr/>
          <p:nvPr/>
        </p:nvSpPr>
        <p:spPr bwMode="auto">
          <a:xfrm>
            <a:off x="8216485" y="1944264"/>
            <a:ext cx="3488152"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9" name="Text Placeholder 2">
            <a:extLst>
              <a:ext uri="{FF2B5EF4-FFF2-40B4-BE49-F238E27FC236}">
                <a16:creationId xmlns:a16="http://schemas.microsoft.com/office/drawing/2014/main" id="{87A7F873-C6A6-4614-AB52-F03CDF34BDEA}"/>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0" name="Text Placeholder 2">
            <a:extLst>
              <a:ext uri="{FF2B5EF4-FFF2-40B4-BE49-F238E27FC236}">
                <a16:creationId xmlns:a16="http://schemas.microsoft.com/office/drawing/2014/main" id="{0F5A7F1B-2575-47CB-A07B-3236C36BE9C1}"/>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1" name="Text Placeholder 2">
            <a:extLst>
              <a:ext uri="{FF2B5EF4-FFF2-40B4-BE49-F238E27FC236}">
                <a16:creationId xmlns:a16="http://schemas.microsoft.com/office/drawing/2014/main" id="{971DA7EE-5069-4F1C-8ADF-0E193DBBF9CF}"/>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30022479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DCB1D48-7704-41A8-992D-00FF172A005D}"/>
              </a:ext>
            </a:extLst>
          </p:cNvPr>
          <p:cNvSpPr txBox="1"/>
          <p:nvPr/>
        </p:nvSpPr>
        <p:spPr>
          <a:xfrm>
            <a:off x="350837" y="6032871"/>
            <a:ext cx="8382000" cy="523220"/>
          </a:xfrm>
          <a:prstGeom prst="rect">
            <a:avLst/>
          </a:prstGeom>
          <a:noFill/>
        </p:spPr>
        <p:txBody>
          <a:bodyPr wrap="square">
            <a:spAutoFit/>
          </a:bodyPr>
          <a:lstStyle/>
          <a:p>
            <a:r>
              <a:rPr lang="en-US" sz="2800" dirty="0"/>
              <a:t>Applications of homomorphic encryption</a:t>
            </a:r>
          </a:p>
        </p:txBody>
      </p:sp>
      <p:sp>
        <p:nvSpPr>
          <p:cNvPr id="3" name="Title 2">
            <a:extLst>
              <a:ext uri="{FF2B5EF4-FFF2-40B4-BE49-F238E27FC236}">
                <a16:creationId xmlns:a16="http://schemas.microsoft.com/office/drawing/2014/main" id="{B30A925E-56B4-466E-9816-E6F1FDF218C3}"/>
              </a:ext>
            </a:extLst>
          </p:cNvPr>
          <p:cNvSpPr>
            <a:spLocks noGrp="1"/>
          </p:cNvSpPr>
          <p:nvPr>
            <p:ph type="title"/>
          </p:nvPr>
        </p:nvSpPr>
        <p:spPr/>
        <p:txBody>
          <a:bodyPr/>
          <a:lstStyle/>
          <a:p>
            <a:r>
              <a:rPr lang="en-US" spc="-102" dirty="0">
                <a:solidFill>
                  <a:schemeClr val="tx1"/>
                </a:solidFill>
              </a:rPr>
              <a:t>Video</a:t>
            </a:r>
            <a:endParaRPr lang="en-US" dirty="0"/>
          </a:p>
        </p:txBody>
      </p:sp>
      <p:pic>
        <p:nvPicPr>
          <p:cNvPr id="6" name="Secure-Weather-Mar05-2019">
            <a:hlinkClick r:id="" action="ppaction://media"/>
            <a:extLst>
              <a:ext uri="{FF2B5EF4-FFF2-40B4-BE49-F238E27FC236}">
                <a16:creationId xmlns:a16="http://schemas.microsoft.com/office/drawing/2014/main" id="{DE643592-BDD0-4266-A948-EA5065A0F3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2202" y="449262"/>
            <a:ext cx="9144000" cy="5143587"/>
          </a:xfrm>
          <a:prstGeom prst="rect">
            <a:avLst/>
          </a:prstGeom>
        </p:spPr>
      </p:pic>
    </p:spTree>
    <p:extLst>
      <p:ext uri="{BB962C8B-B14F-4D97-AF65-F5344CB8AC3E}">
        <p14:creationId xmlns:p14="http://schemas.microsoft.com/office/powerpoint/2010/main" val="29648600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Solution Limitations</a:t>
            </a:r>
            <a:endParaRPr lang="en-US" dirty="0"/>
          </a:p>
        </p:txBody>
      </p:sp>
      <p:graphicFrame>
        <p:nvGraphicFramePr>
          <p:cNvPr id="5" name="Table 4">
            <a:extLst>
              <a:ext uri="{FF2B5EF4-FFF2-40B4-BE49-F238E27FC236}">
                <a16:creationId xmlns:a16="http://schemas.microsoft.com/office/drawing/2014/main" id="{D2835876-D8DE-4B08-9907-73866FC4F948}"/>
              </a:ext>
            </a:extLst>
          </p:cNvPr>
          <p:cNvGraphicFramePr>
            <a:graphicFrameLocks noGrp="1"/>
          </p:cNvGraphicFramePr>
          <p:nvPr/>
        </p:nvGraphicFramePr>
        <p:xfrm>
          <a:off x="472222" y="1516062"/>
          <a:ext cx="11489667" cy="4755257"/>
        </p:xfrm>
        <a:graphic>
          <a:graphicData uri="http://schemas.openxmlformats.org/drawingml/2006/table">
            <a:tbl>
              <a:tblPr bandRow="1">
                <a:tableStyleId>{BC89EF96-8CEA-46FF-86C4-4CE0E7609802}</a:tableStyleId>
              </a:tblPr>
              <a:tblGrid>
                <a:gridCol w="1343205">
                  <a:extLst>
                    <a:ext uri="{9D8B030D-6E8A-4147-A177-3AD203B41FA5}">
                      <a16:colId xmlns:a16="http://schemas.microsoft.com/office/drawing/2014/main" val="686084002"/>
                    </a:ext>
                  </a:extLst>
                </a:gridCol>
                <a:gridCol w="3021068">
                  <a:extLst>
                    <a:ext uri="{9D8B030D-6E8A-4147-A177-3AD203B41FA5}">
                      <a16:colId xmlns:a16="http://schemas.microsoft.com/office/drawing/2014/main" val="3365780304"/>
                    </a:ext>
                  </a:extLst>
                </a:gridCol>
                <a:gridCol w="3554102">
                  <a:extLst>
                    <a:ext uri="{9D8B030D-6E8A-4147-A177-3AD203B41FA5}">
                      <a16:colId xmlns:a16="http://schemas.microsoft.com/office/drawing/2014/main" val="1605803879"/>
                    </a:ext>
                  </a:extLst>
                </a:gridCol>
                <a:gridCol w="3571292">
                  <a:extLst>
                    <a:ext uri="{9D8B030D-6E8A-4147-A177-3AD203B41FA5}">
                      <a16:colId xmlns:a16="http://schemas.microsoft.com/office/drawing/2014/main" val="3077748048"/>
                    </a:ext>
                  </a:extLst>
                </a:gridCol>
              </a:tblGrid>
              <a:tr h="1361825">
                <a:tc>
                  <a:txBody>
                    <a:bodyPr/>
                    <a:lstStyle/>
                    <a:p>
                      <a:pPr algn="ctr"/>
                      <a:r>
                        <a:rPr lang="en-US" sz="1800" dirty="0">
                          <a:solidFill>
                            <a:schemeClr val="tx1">
                              <a:lumMod val="50000"/>
                            </a:schemeClr>
                          </a:solidFill>
                          <a:latin typeface="Segoe UI Semibold" panose="020B0702040204020203" pitchFamily="34" charset="0"/>
                          <a:cs typeface="Segoe UI Semibold" panose="020B0702040204020203" pitchFamily="34" charset="0"/>
                        </a:rPr>
                        <a:t>Workload Tradeoff</a:t>
                      </a:r>
                    </a:p>
                  </a:txBody>
                  <a:tcPr anchor="ctr"/>
                </a:tc>
                <a:tc>
                  <a:txBody>
                    <a:bodyPr/>
                    <a:lstStyle/>
                    <a:p>
                      <a:pPr marL="457200" indent="-457200">
                        <a:buFont typeface="Arial" panose="020B0604020202020204" pitchFamily="34" charset="0"/>
                        <a:buChar char="•"/>
                      </a:pPr>
                      <a:r>
                        <a:rPr lang="en-US" sz="1600" b="0" dirty="0">
                          <a:solidFill>
                            <a:schemeClr val="tx1">
                              <a:lumMod val="50000"/>
                            </a:schemeClr>
                          </a:solidFill>
                        </a:rPr>
                        <a:t>Compute service provider bears more workload</a:t>
                      </a:r>
                    </a:p>
                    <a:p>
                      <a:pPr marL="457200" indent="-457200">
                        <a:buFont typeface="Arial" panose="020B0604020202020204" pitchFamily="34" charset="0"/>
                        <a:buChar char="•"/>
                      </a:pPr>
                      <a:r>
                        <a:rPr lang="en-US" sz="1600" b="0" dirty="0">
                          <a:solidFill>
                            <a:schemeClr val="tx1">
                              <a:lumMod val="50000"/>
                            </a:schemeClr>
                          </a:solidFill>
                        </a:rPr>
                        <a:t>Model run as-is by service provider</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Data owner bears more workload</a:t>
                      </a: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dirty="0">
                        <a:solidFill>
                          <a:schemeClr val="tx1">
                            <a:lumMod val="50000"/>
                          </a:schemeClr>
                        </a:solidFill>
                      </a:endParaRP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Requires splitting the model</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Compute service provider bears more workload</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extLst>
                  <a:ext uri="{0D108BD9-81ED-4DB2-BD59-A6C34878D82A}">
                    <a16:rowId xmlns:a16="http://schemas.microsoft.com/office/drawing/2014/main" val="1719664366"/>
                  </a:ext>
                </a:extLst>
              </a:tr>
              <a:tr h="1575445">
                <a:tc>
                  <a:txBody>
                    <a:bodyPr/>
                    <a:lstStyle/>
                    <a:p>
                      <a:pPr algn="ctr"/>
                      <a:endParaRPr lang="en-US" sz="1800" b="1" dirty="0">
                        <a:solidFill>
                          <a:schemeClr val="tx1">
                            <a:lumMod val="50000"/>
                          </a:schemeClr>
                        </a:solidFill>
                      </a:endParaRPr>
                    </a:p>
                    <a:p>
                      <a:pPr marL="0" algn="ctr" defTabSz="932742" rtl="0" eaLnBrk="1" latinLnBrk="0" hangingPunct="1"/>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Limitations</a:t>
                      </a:r>
                    </a:p>
                    <a:p>
                      <a:pPr algn="ctr"/>
                      <a:endParaRPr lang="en-US" sz="1800" b="1" i="1" dirty="0">
                        <a:solidFill>
                          <a:schemeClr val="tx1">
                            <a:lumMod val="50000"/>
                          </a:schemeClr>
                        </a:solidFill>
                        <a:latin typeface="Segoe UI Light" panose="020B0502040204020203" pitchFamily="34" charset="0"/>
                        <a:cs typeface="Segoe UI Light" panose="020B0502040204020203" pitchFamily="34" charset="0"/>
                      </a:endParaRPr>
                    </a:p>
                  </a:txBody>
                  <a:tcPr anchor="ctr"/>
                </a:tc>
                <a:tc>
                  <a:txBody>
                    <a:bodyPr/>
                    <a:lstStyle/>
                    <a:p>
                      <a:pPr marL="457200" indent="-457200">
                        <a:buFont typeface="Arial" panose="020B0604020202020204" pitchFamily="34" charset="0"/>
                        <a:buChar char="•"/>
                      </a:pPr>
                      <a:r>
                        <a:rPr lang="en-US" sz="1600">
                          <a:solidFill>
                            <a:schemeClr val="tx1">
                              <a:lumMod val="50000"/>
                            </a:schemeClr>
                          </a:solidFill>
                        </a:rPr>
                        <a:t>Linear Regression</a:t>
                      </a:r>
                    </a:p>
                    <a:p>
                      <a:pPr marL="457200" indent="-457200">
                        <a:buFont typeface="Arial" panose="020B0604020202020204" pitchFamily="34" charset="0"/>
                        <a:buChar char="•"/>
                      </a:pPr>
                      <a:r>
                        <a:rPr lang="en-US" sz="1600">
                          <a:solidFill>
                            <a:schemeClr val="tx1">
                              <a:lumMod val="50000"/>
                            </a:schemeClr>
                          </a:solidFill>
                        </a:rPr>
                        <a:t>Shallow DNNs, &lt;=5 Layer CNNs</a:t>
                      </a:r>
                    </a:p>
                    <a:p>
                      <a:pPr marL="457200" indent="-457200">
                        <a:buFont typeface="Arial" panose="020B0604020202020204" pitchFamily="34" charset="0"/>
                        <a:buChar char="•"/>
                      </a:pPr>
                      <a:r>
                        <a:rPr lang="en-US" sz="1600">
                          <a:solidFill>
                            <a:schemeClr val="tx1">
                              <a:lumMod val="50000"/>
                            </a:schemeClr>
                          </a:solidFill>
                        </a:rPr>
                        <a:t>Activation functions like ReLU not supported</a:t>
                      </a:r>
                      <a:endParaRPr lang="en-US" sz="160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Complex models supported – deep DNNs, &gt;5-layer CNNs</a:t>
                      </a:r>
                      <a:endParaRPr lang="en-US" sz="160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571500" indent="-571500">
                        <a:buFont typeface="Arial" panose="020B0604020202020204" pitchFamily="34" charset="0"/>
                        <a:buChar char="•"/>
                      </a:pPr>
                      <a:r>
                        <a:rPr lang="en-US" sz="1600" kern="1200" dirty="0">
                          <a:solidFill>
                            <a:schemeClr val="tx1">
                              <a:lumMod val="50000"/>
                            </a:schemeClr>
                          </a:solidFill>
                        </a:rPr>
                        <a:t>Best if Party A has a smaller set of data (ideally &lt; 10,000 elements)</a:t>
                      </a:r>
                    </a:p>
                    <a:p>
                      <a:pPr marL="571500" indent="-571500">
                        <a:buFont typeface="Arial" panose="020B0604020202020204" pitchFamily="34" charset="0"/>
                        <a:buChar char="•"/>
                      </a:pPr>
                      <a:r>
                        <a:rPr lang="en-US" sz="1600" kern="1200" dirty="0">
                          <a:solidFill>
                            <a:schemeClr val="tx1">
                              <a:lumMod val="50000"/>
                            </a:schemeClr>
                          </a:solidFill>
                        </a:rPr>
                        <a:t>Party B can have huge set</a:t>
                      </a:r>
                      <a:br>
                        <a:rPr lang="en-US" sz="1600" kern="1200" dirty="0">
                          <a:solidFill>
                            <a:schemeClr val="tx1">
                              <a:lumMod val="50000"/>
                            </a:schemeClr>
                          </a:solidFill>
                        </a:rPr>
                      </a:br>
                      <a:r>
                        <a:rPr lang="en-US" sz="1600" kern="1200" dirty="0">
                          <a:solidFill>
                            <a:schemeClr val="tx1">
                              <a:lumMod val="50000"/>
                            </a:schemeClr>
                          </a:solidFill>
                        </a:rPr>
                        <a:t>(≈ 1,000,000,000 elements)</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1491593874"/>
                  </a:ext>
                </a:extLst>
              </a:tr>
              <a:tr h="1201611">
                <a:tc>
                  <a:txBody>
                    <a:bodyPr/>
                    <a:lstStyle/>
                    <a:p>
                      <a:pPr marL="0" algn="ctr" defTabSz="932742" rtl="0" eaLnBrk="1" latinLnBrk="0" hangingPunct="1"/>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Industry Focus</a:t>
                      </a:r>
                    </a:p>
                  </a:txBody>
                  <a:tcPr anchor="ctr"/>
                </a:tc>
                <a:tc>
                  <a:txBody>
                    <a:bodyPr/>
                    <a:lstStyle/>
                    <a:p>
                      <a:pPr marL="457200" indent="-457200">
                        <a:buFont typeface="Arial" panose="020B0604020202020204" pitchFamily="34" charset="0"/>
                        <a:buChar char="•"/>
                      </a:pPr>
                      <a:r>
                        <a:rPr lang="en-US" sz="1600">
                          <a:solidFill>
                            <a:schemeClr val="tx1">
                              <a:lumMod val="50000"/>
                            </a:schemeClr>
                          </a:solidFill>
                        </a:rPr>
                        <a:t>Healthcare, Manufacturing, Finance, IoT</a:t>
                      </a:r>
                    </a:p>
                    <a:p>
                      <a:pPr marL="457200" indent="-457200">
                        <a:buFont typeface="Arial" panose="020B0604020202020204" pitchFamily="34" charset="0"/>
                        <a:buChar char="•"/>
                      </a:pPr>
                      <a:r>
                        <a:rPr lang="en-US" sz="1600" kern="1200">
                          <a:solidFill>
                            <a:schemeClr val="tx1">
                              <a:lumMod val="50000"/>
                            </a:schemeClr>
                          </a:solidFill>
                        </a:rPr>
                        <a:t>Patient hospital stay duration prediction</a:t>
                      </a:r>
                      <a:endParaRPr lang="en-US" sz="1600" i="0" kern="120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Healthcare, Manufacturing, Finance, IoT</a:t>
                      </a:r>
                    </a:p>
                    <a:p>
                      <a:pPr marL="457200" indent="-457200">
                        <a:buFont typeface="Arial" panose="020B0604020202020204" pitchFamily="34" charset="0"/>
                        <a:buChar char="•"/>
                      </a:pPr>
                      <a:r>
                        <a:rPr lang="en-US" sz="1600" kern="1200" dirty="0">
                          <a:solidFill>
                            <a:schemeClr val="tx1">
                              <a:lumMod val="50000"/>
                            </a:schemeClr>
                          </a:solidFill>
                        </a:rPr>
                        <a:t>Diabetic Retinopathy Diagnostic</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Consumer Applications</a:t>
                      </a: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lumMod val="50000"/>
                            </a:schemeClr>
                          </a:solidFill>
                        </a:rPr>
                        <a:t>Extracting credit score using Social Security Number</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2766795928"/>
                  </a:ext>
                </a:extLst>
              </a:tr>
              <a:tr h="507347">
                <a:tc>
                  <a:txBody>
                    <a:bodyPr/>
                    <a:lstStyle/>
                    <a:p>
                      <a:pPr algn="ctr"/>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Samples</a:t>
                      </a:r>
                    </a:p>
                  </a:txBody>
                  <a:tcPr anchor="ctr"/>
                </a:tc>
                <a:tc>
                  <a:txBody>
                    <a:bodyPr/>
                    <a:lstStyle/>
                    <a:p>
                      <a:pPr marL="457200" indent="-457200">
                        <a:buFont typeface="Arial" panose="020B0604020202020204" pitchFamily="34" charset="0"/>
                        <a:buChar char="•"/>
                      </a:pPr>
                      <a:r>
                        <a:rPr lang="en-US" sz="1600" kern="1200">
                          <a:solidFill>
                            <a:schemeClr val="tx1">
                              <a:lumMod val="50000"/>
                            </a:schemeClr>
                          </a:solidFill>
                        </a:rPr>
                        <a:t>AsureRun Fitness App</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kern="1200" dirty="0">
                          <a:solidFill>
                            <a:schemeClr val="tx1">
                              <a:lumMod val="50000"/>
                            </a:schemeClr>
                          </a:solidFill>
                        </a:rPr>
                        <a:t>Chest X-Ray</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kern="1200" dirty="0">
                          <a:solidFill>
                            <a:schemeClr val="tx1">
                              <a:lumMod val="50000"/>
                            </a:schemeClr>
                          </a:solidFill>
                        </a:rPr>
                        <a:t>Secure Weather</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3689302662"/>
                  </a:ext>
                </a:extLst>
              </a:tr>
            </a:tbl>
          </a:graphicData>
        </a:graphic>
      </p:graphicFrame>
    </p:spTree>
    <p:extLst>
      <p:ext uri="{BB962C8B-B14F-4D97-AF65-F5344CB8AC3E}">
        <p14:creationId xmlns:p14="http://schemas.microsoft.com/office/powerpoint/2010/main" val="304734931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Implementing Private AI</a:t>
            </a:r>
            <a:endParaRPr lang="fr-FR" spc="-49" dirty="0">
              <a:solidFill>
                <a:srgbClr val="0072C6"/>
              </a:solidFill>
              <a:latin typeface="Segoe UI" panose="020B0502040204020203" pitchFamily="34" charset="0"/>
            </a:endParaRPr>
          </a:p>
        </p:txBody>
      </p:sp>
      <p:sp>
        <p:nvSpPr>
          <p:cNvPr id="3" name="Espace réservé du texte 2"/>
          <p:cNvSpPr>
            <a:spLocks noGrp="1"/>
          </p:cNvSpPr>
          <p:nvPr>
            <p:ph type="body" sz="quarter" idx="10"/>
          </p:nvPr>
        </p:nvSpPr>
        <p:spPr>
          <a:xfrm>
            <a:off x="272274" y="1058862"/>
            <a:ext cx="11887200" cy="5859462"/>
          </a:xfrm>
        </p:spPr>
        <p:txBody>
          <a:bodyPr>
            <a:normAutofit fontScale="92500" lnSpcReduction="20000"/>
          </a:bodyPr>
          <a:lstStyle/>
          <a:p>
            <a:pPr>
              <a:lnSpc>
                <a:spcPct val="120000"/>
              </a:lnSpc>
              <a:spcBef>
                <a:spcPts val="600"/>
              </a:spcBef>
            </a:pPr>
            <a:r>
              <a:rPr lang="en-US" sz="2600" dirty="0"/>
              <a:t>Implementing neural networks directly against SEAL is very challenging… </a:t>
            </a:r>
          </a:p>
          <a:p>
            <a:pPr lvl="0">
              <a:lnSpc>
                <a:spcPct val="120000"/>
              </a:lnSpc>
              <a:spcBef>
                <a:spcPts val="600"/>
              </a:spcBef>
            </a:pPr>
            <a:r>
              <a:rPr lang="en-US" sz="2600" dirty="0"/>
              <a:t>CHET is an optimizing compiler for fully-homomorphic neural-network inferencing</a:t>
            </a:r>
            <a:endParaRPr lang="fr-FR" sz="2600" dirty="0"/>
          </a:p>
          <a:p>
            <a:pPr lvl="1">
              <a:lnSpc>
                <a:spcPct val="120000"/>
              </a:lnSpc>
              <a:defRPr/>
            </a:pPr>
            <a:r>
              <a:rPr lang="en-US" sz="1700" dirty="0"/>
              <a:t>ONNX Runtime is Microsoft’s open-source inference engine for ONNX, see </a:t>
            </a:r>
            <a:r>
              <a:rPr lang="en-US" sz="1700" dirty="0">
                <a:hlinkClick r:id="rId3"/>
              </a:rPr>
              <a:t>RendezVous S03R03</a:t>
            </a:r>
            <a:r>
              <a:rPr lang="en-US" sz="1700" dirty="0"/>
              <a:t> “</a:t>
            </a:r>
            <a:r>
              <a:rPr lang="fr-FR" sz="1700" dirty="0"/>
              <a:t>Open Neural Network </a:t>
            </a:r>
            <a:r>
              <a:rPr lang="fr-FR" sz="1700" dirty="0" err="1"/>
              <a:t>eXchange</a:t>
            </a:r>
            <a:r>
              <a:rPr lang="fr-FR" sz="1700" dirty="0"/>
              <a:t> (ONNX) </a:t>
            </a:r>
            <a:r>
              <a:rPr lang="fr-FR" sz="1700" dirty="0">
                <a:latin typeface="+mn-lt"/>
              </a:rPr>
              <a:t>De quoi s’agit-il ?"</a:t>
            </a:r>
            <a:endParaRPr lang="en-US" sz="1700" dirty="0"/>
          </a:p>
          <a:p>
            <a:pPr lvl="1">
              <a:lnSpc>
                <a:spcPct val="120000"/>
              </a:lnSpc>
              <a:defRPr/>
            </a:pPr>
            <a:r>
              <a:rPr lang="en-US" sz="1700" dirty="0"/>
              <a:t>An integration into ONNX Runtime allows our Private AI efforts to benefit from the large ecosystem around ONNX, which implies</a:t>
            </a:r>
            <a:r>
              <a:rPr lang="fr-FR" sz="1700" dirty="0"/>
              <a:t> to </a:t>
            </a:r>
            <a:r>
              <a:rPr lang="en-US" sz="1700" dirty="0"/>
              <a:t>expose capabilities for encrypted inferencing in ONNX Runtime:</a:t>
            </a:r>
          </a:p>
          <a:p>
            <a:pPr marL="285750" lvl="1" indent="-285750">
              <a:lnSpc>
                <a:spcPct val="120000"/>
              </a:lnSpc>
              <a:spcBef>
                <a:spcPts val="392"/>
              </a:spcBef>
              <a:buFont typeface="Arial" panose="020B0604020202020204" pitchFamily="34" charset="0"/>
              <a:buChar char="•"/>
              <a:defRPr/>
            </a:pPr>
            <a:r>
              <a:rPr lang="en-US" sz="1800" dirty="0"/>
              <a:t>Adding a CHET </a:t>
            </a:r>
            <a:r>
              <a:rPr lang="en-US" sz="1800" dirty="0">
                <a:hlinkClick r:id="rId4"/>
              </a:rPr>
              <a:t>execution provider</a:t>
            </a:r>
            <a:endParaRPr lang="en-US" sz="1800" dirty="0"/>
          </a:p>
          <a:p>
            <a:pPr marL="285750" lvl="1" indent="-285750">
              <a:lnSpc>
                <a:spcPct val="120000"/>
              </a:lnSpc>
              <a:spcBef>
                <a:spcPts val="392"/>
              </a:spcBef>
              <a:buFont typeface="Arial" panose="020B0604020202020204" pitchFamily="34" charset="0"/>
              <a:buChar char="•"/>
              <a:defRPr/>
            </a:pPr>
            <a:r>
              <a:rPr lang="en-US" sz="1800" dirty="0"/>
              <a:t>Extending handling of encrypted inputs and outputs in ONNX Runtime</a:t>
            </a:r>
          </a:p>
          <a:p>
            <a:pPr marL="285750" lvl="1" indent="-285750">
              <a:buFont typeface="Arial" panose="020B0604020202020204" pitchFamily="34" charset="0"/>
              <a:buChar char="•"/>
              <a:defRPr/>
            </a:pPr>
            <a:endParaRPr lang="en-US" sz="1800" dirty="0"/>
          </a:p>
          <a:p>
            <a:pPr lvl="1" fontAlgn="base"/>
            <a:r>
              <a:rPr lang="en-US" sz="1900" dirty="0"/>
              <a:t>For models that CHET provides kernels for, compatible ONNX models and data will be provided. </a:t>
            </a:r>
          </a:p>
          <a:p>
            <a:pPr>
              <a:lnSpc>
                <a:spcPct val="120000"/>
              </a:lnSpc>
              <a:spcBef>
                <a:spcPts val="600"/>
              </a:spcBef>
            </a:pPr>
            <a:r>
              <a:rPr lang="en-US" sz="2600" dirty="0"/>
              <a:t>EVA is a generic low-level language for homomorphic encryption</a:t>
            </a:r>
          </a:p>
          <a:p>
            <a:pPr lvl="1">
              <a:lnSpc>
                <a:spcPct val="120000"/>
              </a:lnSpc>
              <a:defRPr/>
            </a:pPr>
            <a:r>
              <a:rPr lang="en-US" sz="1700" dirty="0"/>
              <a:t>CHET compiles neural networks into EVA programs</a:t>
            </a:r>
          </a:p>
          <a:p>
            <a:pPr lvl="1">
              <a:lnSpc>
                <a:spcPct val="120000"/>
              </a:lnSpc>
              <a:defRPr/>
            </a:pPr>
            <a:r>
              <a:rPr lang="en-US" sz="1700" dirty="0"/>
              <a:t>EVA programs are optimized and compiled into SEAL API calls</a:t>
            </a:r>
          </a:p>
          <a:p>
            <a:pPr>
              <a:lnSpc>
                <a:spcPct val="120000"/>
              </a:lnSpc>
              <a:spcBef>
                <a:spcPts val="600"/>
              </a:spcBef>
            </a:pPr>
            <a:r>
              <a:rPr lang="en-US" sz="2600" dirty="0"/>
              <a:t>SECLUD is a PaaS offering that will offer powerful but easy-to-understand privacy-preserving services through Azure</a:t>
            </a:r>
          </a:p>
          <a:p>
            <a:pPr lvl="1">
              <a:lnSpc>
                <a:spcPct val="120000"/>
              </a:lnSpc>
              <a:spcBef>
                <a:spcPts val="384"/>
              </a:spcBef>
              <a:defRPr/>
            </a:pPr>
            <a:r>
              <a:rPr lang="en-US" sz="1700" dirty="0"/>
              <a:t>Private data lookup, statistics, data collaboration, and ML predictions</a:t>
            </a:r>
          </a:p>
          <a:p>
            <a:pPr lvl="1">
              <a:lnSpc>
                <a:spcPct val="120000"/>
              </a:lnSpc>
              <a:spcBef>
                <a:spcPts val="384"/>
              </a:spcBef>
              <a:defRPr/>
            </a:pPr>
            <a:r>
              <a:rPr lang="en-US" sz="1700" dirty="0"/>
              <a:t>One core area of investment is enabling CHET-based inferencing in SECLUD, and thus integrating encrypted ONNX Runtime inferencing</a:t>
            </a:r>
            <a:endParaRPr lang="en-US" sz="1800" dirty="0"/>
          </a:p>
        </p:txBody>
      </p:sp>
    </p:spTree>
    <p:extLst>
      <p:ext uri="{BB962C8B-B14F-4D97-AF65-F5344CB8AC3E}">
        <p14:creationId xmlns:p14="http://schemas.microsoft.com/office/powerpoint/2010/main" val="163869287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AFE6FE2-FB2D-4C76-893A-1BECF07B84BC}"/>
              </a:ext>
            </a:extLst>
          </p:cNvPr>
          <p:cNvGrpSpPr/>
          <p:nvPr/>
        </p:nvGrpSpPr>
        <p:grpSpPr>
          <a:xfrm>
            <a:off x="1112837" y="399552"/>
            <a:ext cx="9799637" cy="6217862"/>
            <a:chOff x="828629" y="182967"/>
            <a:chExt cx="10534742" cy="6429527"/>
          </a:xfrm>
        </p:grpSpPr>
        <p:pic>
          <p:nvPicPr>
            <p:cNvPr id="27" name="Picture 2">
              <a:extLst>
                <a:ext uri="{FF2B5EF4-FFF2-40B4-BE49-F238E27FC236}">
                  <a16:creationId xmlns:a16="http://schemas.microsoft.com/office/drawing/2014/main" id="{EA9871CF-03FC-4787-9968-855C2FB3B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29" y="182967"/>
              <a:ext cx="10534742" cy="496902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1BAA9071-8EF6-42DA-9230-7684D083C936}"/>
                </a:ext>
              </a:extLst>
            </p:cNvPr>
            <p:cNvSpPr/>
            <p:nvPr/>
          </p:nvSpPr>
          <p:spPr>
            <a:xfrm>
              <a:off x="8315354" y="3946469"/>
              <a:ext cx="713662" cy="530281"/>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ea typeface="+mn-ea"/>
                  <a:cs typeface="+mn-cs"/>
                </a:rPr>
                <a:t>CHET</a:t>
              </a:r>
            </a:p>
          </p:txBody>
        </p:sp>
        <p:sp>
          <p:nvSpPr>
            <p:cNvPr id="29" name="Rectangle 28">
              <a:extLst>
                <a:ext uri="{FF2B5EF4-FFF2-40B4-BE49-F238E27FC236}">
                  <a16:creationId xmlns:a16="http://schemas.microsoft.com/office/drawing/2014/main" id="{EE95DCE9-EB1B-40C3-AB87-8E8F5A7E2A29}"/>
                </a:ext>
              </a:extLst>
            </p:cNvPr>
            <p:cNvSpPr/>
            <p:nvPr/>
          </p:nvSpPr>
          <p:spPr>
            <a:xfrm>
              <a:off x="828629" y="3343258"/>
              <a:ext cx="1000171"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Encrypted Inputs</a:t>
              </a:r>
            </a:p>
          </p:txBody>
        </p:sp>
        <p:sp>
          <p:nvSpPr>
            <p:cNvPr id="30" name="Rectangle 29">
              <a:extLst>
                <a:ext uri="{FF2B5EF4-FFF2-40B4-BE49-F238E27FC236}">
                  <a16:creationId xmlns:a16="http://schemas.microsoft.com/office/drawing/2014/main" id="{FAD14480-02B6-4236-B9D3-320D5FD67D1D}"/>
                </a:ext>
              </a:extLst>
            </p:cNvPr>
            <p:cNvSpPr/>
            <p:nvPr/>
          </p:nvSpPr>
          <p:spPr>
            <a:xfrm>
              <a:off x="10363200" y="3343258"/>
              <a:ext cx="1000171"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Encrypted Result</a:t>
              </a:r>
            </a:p>
          </p:txBody>
        </p:sp>
        <p:sp>
          <p:nvSpPr>
            <p:cNvPr id="31" name="Arrow: Right 30">
              <a:extLst>
                <a:ext uri="{FF2B5EF4-FFF2-40B4-BE49-F238E27FC236}">
                  <a16:creationId xmlns:a16="http://schemas.microsoft.com/office/drawing/2014/main" id="{B226856F-DC4B-434B-B8DA-01482987467C}"/>
                </a:ext>
              </a:extLst>
            </p:cNvPr>
            <p:cNvSpPr/>
            <p:nvPr/>
          </p:nvSpPr>
          <p:spPr>
            <a:xfrm>
              <a:off x="1865022" y="3535921"/>
              <a:ext cx="738451" cy="217886"/>
            </a:xfrm>
            <a:prstGeom prst="rightArrow">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32" name="Arrow: Right 31">
              <a:extLst>
                <a:ext uri="{FF2B5EF4-FFF2-40B4-BE49-F238E27FC236}">
                  <a16:creationId xmlns:a16="http://schemas.microsoft.com/office/drawing/2014/main" id="{4436E674-6FA6-4ADB-8BDD-B3AA76DA1E08}"/>
                </a:ext>
              </a:extLst>
            </p:cNvPr>
            <p:cNvSpPr/>
            <p:nvPr/>
          </p:nvSpPr>
          <p:spPr>
            <a:xfrm>
              <a:off x="9606727" y="3535921"/>
              <a:ext cx="738451" cy="217886"/>
            </a:xfrm>
            <a:prstGeom prst="rightArrow">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3F11CC4D-5C5A-472D-9C5A-925216ADBBF5}"/>
                </a:ext>
              </a:extLst>
            </p:cNvPr>
            <p:cNvSpPr/>
            <p:nvPr/>
          </p:nvSpPr>
          <p:spPr>
            <a:xfrm>
              <a:off x="3295650" y="5334000"/>
              <a:ext cx="984250" cy="478392"/>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CHET</a:t>
              </a:r>
            </a:p>
          </p:txBody>
        </p:sp>
        <p:sp>
          <p:nvSpPr>
            <p:cNvPr id="34" name="Rectangle 33">
              <a:extLst>
                <a:ext uri="{FF2B5EF4-FFF2-40B4-BE49-F238E27FC236}">
                  <a16:creationId xmlns:a16="http://schemas.microsoft.com/office/drawing/2014/main" id="{5D7F6336-0F45-46AB-B49C-E13276B2C897}"/>
                </a:ext>
              </a:extLst>
            </p:cNvPr>
            <p:cNvSpPr/>
            <p:nvPr/>
          </p:nvSpPr>
          <p:spPr>
            <a:xfrm>
              <a:off x="7818110" y="5276850"/>
              <a:ext cx="1327150" cy="6604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Runtime</a:t>
              </a:r>
            </a:p>
          </p:txBody>
        </p:sp>
        <p:sp>
          <p:nvSpPr>
            <p:cNvPr id="35" name="Flowchart: Document 34">
              <a:extLst>
                <a:ext uri="{FF2B5EF4-FFF2-40B4-BE49-F238E27FC236}">
                  <a16:creationId xmlns:a16="http://schemas.microsoft.com/office/drawing/2014/main" id="{CFC63392-8800-4D4C-BD62-4BCA5D05CD72}"/>
                </a:ext>
              </a:extLst>
            </p:cNvPr>
            <p:cNvSpPr/>
            <p:nvPr/>
          </p:nvSpPr>
          <p:spPr>
            <a:xfrm>
              <a:off x="5318755" y="5334000"/>
              <a:ext cx="1651000" cy="534583"/>
            </a:xfrm>
            <a:prstGeom prst="flowChartDocumen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Executable</a:t>
              </a:r>
            </a:p>
          </p:txBody>
        </p:sp>
        <p:sp>
          <p:nvSpPr>
            <p:cNvPr id="36" name="Rectangle 35">
              <a:extLst>
                <a:ext uri="{FF2B5EF4-FFF2-40B4-BE49-F238E27FC236}">
                  <a16:creationId xmlns:a16="http://schemas.microsoft.com/office/drawing/2014/main" id="{59405B8C-D906-4812-9576-31225054E228}"/>
                </a:ext>
              </a:extLst>
            </p:cNvPr>
            <p:cNvSpPr/>
            <p:nvPr/>
          </p:nvSpPr>
          <p:spPr>
            <a:xfrm>
              <a:off x="3124200" y="5952094"/>
              <a:ext cx="1327150" cy="6604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Compiler</a:t>
              </a:r>
            </a:p>
          </p:txBody>
        </p:sp>
        <p:sp>
          <p:nvSpPr>
            <p:cNvPr id="37" name="Rectangle 36">
              <a:extLst>
                <a:ext uri="{FF2B5EF4-FFF2-40B4-BE49-F238E27FC236}">
                  <a16:creationId xmlns:a16="http://schemas.microsoft.com/office/drawing/2014/main" id="{0EC89F75-0161-4D53-BDB5-335B55CED9A0}"/>
                </a:ext>
              </a:extLst>
            </p:cNvPr>
            <p:cNvSpPr/>
            <p:nvPr/>
          </p:nvSpPr>
          <p:spPr>
            <a:xfrm>
              <a:off x="8021310" y="6119338"/>
              <a:ext cx="913140" cy="493156"/>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SEAL</a:t>
              </a:r>
            </a:p>
          </p:txBody>
        </p:sp>
        <p:cxnSp>
          <p:nvCxnSpPr>
            <p:cNvPr id="38" name="Connector: Elbow 37">
              <a:extLst>
                <a:ext uri="{FF2B5EF4-FFF2-40B4-BE49-F238E27FC236}">
                  <a16:creationId xmlns:a16="http://schemas.microsoft.com/office/drawing/2014/main" id="{99AACEE0-1B8B-4F0E-964D-B7D300AE1DEB}"/>
                </a:ext>
              </a:extLst>
            </p:cNvPr>
            <p:cNvCxnSpPr>
              <a:stCxn id="28" idx="2"/>
              <a:endCxn id="33" idx="0"/>
            </p:cNvCxnSpPr>
            <p:nvPr/>
          </p:nvCxnSpPr>
          <p:spPr>
            <a:xfrm rot="5400000">
              <a:off x="5801355" y="2463170"/>
              <a:ext cx="857250" cy="4884410"/>
            </a:xfrm>
            <a:prstGeom prst="bentConnector3">
              <a:avLst/>
            </a:prstGeom>
            <a:noFill/>
            <a:ln w="28575" cap="flat" cmpd="sng" algn="ctr">
              <a:solidFill>
                <a:srgbClr val="70AD47"/>
              </a:solidFill>
              <a:prstDash val="solid"/>
              <a:miter lim="800000"/>
              <a:tailEnd type="triangle"/>
            </a:ln>
            <a:effectLst/>
          </p:spPr>
        </p:cxnSp>
        <p:cxnSp>
          <p:nvCxnSpPr>
            <p:cNvPr id="39" name="Connector: Elbow 38">
              <a:extLst>
                <a:ext uri="{FF2B5EF4-FFF2-40B4-BE49-F238E27FC236}">
                  <a16:creationId xmlns:a16="http://schemas.microsoft.com/office/drawing/2014/main" id="{FA82AF66-3416-48B2-9449-BF68A5B748FE}"/>
                </a:ext>
              </a:extLst>
            </p:cNvPr>
            <p:cNvCxnSpPr>
              <a:cxnSpLocks/>
              <a:stCxn id="28" idx="2"/>
              <a:endCxn id="35" idx="0"/>
            </p:cNvCxnSpPr>
            <p:nvPr/>
          </p:nvCxnSpPr>
          <p:spPr>
            <a:xfrm rot="5400000">
              <a:off x="6979595" y="3641410"/>
              <a:ext cx="857250" cy="2527930"/>
            </a:xfrm>
            <a:prstGeom prst="bentConnector3">
              <a:avLst>
                <a:gd name="adj1" fmla="val 50000"/>
              </a:avLst>
            </a:prstGeom>
            <a:noFill/>
            <a:ln w="28575" cap="flat" cmpd="sng" algn="ctr">
              <a:solidFill>
                <a:srgbClr val="70AD47"/>
              </a:solidFill>
              <a:prstDash val="solid"/>
              <a:miter lim="800000"/>
              <a:tailEnd type="triangle"/>
            </a:ln>
            <a:effectLst/>
          </p:spPr>
        </p:cxnSp>
        <p:cxnSp>
          <p:nvCxnSpPr>
            <p:cNvPr id="40" name="Connector: Elbow 39">
              <a:extLst>
                <a:ext uri="{FF2B5EF4-FFF2-40B4-BE49-F238E27FC236}">
                  <a16:creationId xmlns:a16="http://schemas.microsoft.com/office/drawing/2014/main" id="{DA2AFBCE-5EC4-47D5-89D1-6706E4876563}"/>
                </a:ext>
              </a:extLst>
            </p:cNvPr>
            <p:cNvCxnSpPr>
              <a:cxnSpLocks/>
              <a:stCxn id="28" idx="2"/>
              <a:endCxn id="34" idx="0"/>
            </p:cNvCxnSpPr>
            <p:nvPr/>
          </p:nvCxnSpPr>
          <p:spPr>
            <a:xfrm rot="5400000">
              <a:off x="8176885" y="4781550"/>
              <a:ext cx="800100" cy="190500"/>
            </a:xfrm>
            <a:prstGeom prst="bentConnector3">
              <a:avLst>
                <a:gd name="adj1" fmla="val 53968"/>
              </a:avLst>
            </a:prstGeom>
            <a:noFill/>
            <a:ln w="28575" cap="flat" cmpd="sng" algn="ctr">
              <a:solidFill>
                <a:srgbClr val="70AD47"/>
              </a:solidFill>
              <a:prstDash val="solid"/>
              <a:miter lim="800000"/>
              <a:tailEnd type="triangle"/>
            </a:ln>
            <a:effectLst/>
          </p:spPr>
        </p:cxnSp>
        <p:cxnSp>
          <p:nvCxnSpPr>
            <p:cNvPr id="41" name="Connector: Elbow 40">
              <a:extLst>
                <a:ext uri="{FF2B5EF4-FFF2-40B4-BE49-F238E27FC236}">
                  <a16:creationId xmlns:a16="http://schemas.microsoft.com/office/drawing/2014/main" id="{A0288DEB-9497-4211-BC9D-9900D7F53626}"/>
                </a:ext>
              </a:extLst>
            </p:cNvPr>
            <p:cNvCxnSpPr>
              <a:cxnSpLocks/>
              <a:stCxn id="36" idx="3"/>
              <a:endCxn id="35" idx="1"/>
            </p:cNvCxnSpPr>
            <p:nvPr/>
          </p:nvCxnSpPr>
          <p:spPr>
            <a:xfrm flipV="1">
              <a:off x="4451350" y="5601292"/>
              <a:ext cx="867405" cy="681002"/>
            </a:xfrm>
            <a:prstGeom prst="bentConnector3">
              <a:avLst>
                <a:gd name="adj1" fmla="val 50000"/>
              </a:avLst>
            </a:prstGeom>
            <a:noFill/>
            <a:ln w="28575" cap="flat" cmpd="sng" algn="ctr">
              <a:solidFill>
                <a:srgbClr val="4472C4"/>
              </a:solidFill>
              <a:prstDash val="solid"/>
              <a:miter lim="800000"/>
              <a:tailEnd type="triangle"/>
            </a:ln>
            <a:effectLst/>
          </p:spPr>
        </p:cxnSp>
        <p:cxnSp>
          <p:nvCxnSpPr>
            <p:cNvPr id="42" name="Straight Arrow Connector 41">
              <a:extLst>
                <a:ext uri="{FF2B5EF4-FFF2-40B4-BE49-F238E27FC236}">
                  <a16:creationId xmlns:a16="http://schemas.microsoft.com/office/drawing/2014/main" id="{B30F13E2-9B68-4690-87E1-080629A72BE7}"/>
                </a:ext>
              </a:extLst>
            </p:cNvPr>
            <p:cNvCxnSpPr>
              <a:stCxn id="33" idx="2"/>
              <a:endCxn id="36" idx="0"/>
            </p:cNvCxnSpPr>
            <p:nvPr/>
          </p:nvCxnSpPr>
          <p:spPr>
            <a:xfrm>
              <a:off x="3787775" y="5812392"/>
              <a:ext cx="0" cy="139702"/>
            </a:xfrm>
            <a:prstGeom prst="straightConnector1">
              <a:avLst/>
            </a:prstGeom>
            <a:noFill/>
            <a:ln w="28575" cap="flat" cmpd="sng" algn="ctr">
              <a:solidFill>
                <a:srgbClr val="4472C4"/>
              </a:solidFill>
              <a:prstDash val="solid"/>
              <a:miter lim="800000"/>
              <a:tailEnd type="triangle"/>
            </a:ln>
            <a:effectLst/>
          </p:spPr>
        </p:cxnSp>
        <p:cxnSp>
          <p:nvCxnSpPr>
            <p:cNvPr id="43" name="Straight Arrow Connector 42">
              <a:extLst>
                <a:ext uri="{FF2B5EF4-FFF2-40B4-BE49-F238E27FC236}">
                  <a16:creationId xmlns:a16="http://schemas.microsoft.com/office/drawing/2014/main" id="{42796A5E-07E5-40AF-A716-4CDAC5547B38}"/>
                </a:ext>
              </a:extLst>
            </p:cNvPr>
            <p:cNvCxnSpPr>
              <a:cxnSpLocks/>
              <a:stCxn id="35" idx="3"/>
              <a:endCxn id="34" idx="1"/>
            </p:cNvCxnSpPr>
            <p:nvPr/>
          </p:nvCxnSpPr>
          <p:spPr>
            <a:xfrm>
              <a:off x="6969755" y="5601292"/>
              <a:ext cx="848355" cy="5758"/>
            </a:xfrm>
            <a:prstGeom prst="straightConnector1">
              <a:avLst/>
            </a:prstGeom>
            <a:noFill/>
            <a:ln w="28575" cap="flat" cmpd="sng" algn="ctr">
              <a:solidFill>
                <a:srgbClr val="4472C4"/>
              </a:solidFill>
              <a:prstDash val="solid"/>
              <a:miter lim="800000"/>
              <a:tailEnd type="triangle"/>
            </a:ln>
            <a:effectLst/>
          </p:spPr>
        </p:cxnSp>
        <p:cxnSp>
          <p:nvCxnSpPr>
            <p:cNvPr id="44" name="Straight Arrow Connector 43">
              <a:extLst>
                <a:ext uri="{FF2B5EF4-FFF2-40B4-BE49-F238E27FC236}">
                  <a16:creationId xmlns:a16="http://schemas.microsoft.com/office/drawing/2014/main" id="{FFCF8320-1B52-43D0-8925-034AC4594A57}"/>
                </a:ext>
              </a:extLst>
            </p:cNvPr>
            <p:cNvCxnSpPr>
              <a:cxnSpLocks/>
              <a:stCxn id="34" idx="2"/>
              <a:endCxn id="37" idx="0"/>
            </p:cNvCxnSpPr>
            <p:nvPr/>
          </p:nvCxnSpPr>
          <p:spPr>
            <a:xfrm flipH="1">
              <a:off x="8477880" y="5937250"/>
              <a:ext cx="3805" cy="182088"/>
            </a:xfrm>
            <a:prstGeom prst="straightConnector1">
              <a:avLst/>
            </a:prstGeom>
            <a:noFill/>
            <a:ln w="28575" cap="flat" cmpd="sng" algn="ctr">
              <a:solidFill>
                <a:srgbClr val="4472C4"/>
              </a:solidFill>
              <a:prstDash val="solid"/>
              <a:miter lim="800000"/>
              <a:tailEnd type="triangle"/>
            </a:ln>
            <a:effectLst/>
          </p:spPr>
        </p:cxnSp>
        <p:sp>
          <p:nvSpPr>
            <p:cNvPr id="45" name="Rectangle 44">
              <a:extLst>
                <a:ext uri="{FF2B5EF4-FFF2-40B4-BE49-F238E27FC236}">
                  <a16:creationId xmlns:a16="http://schemas.microsoft.com/office/drawing/2014/main" id="{AF08DE5B-CCBB-458D-89B9-91E12A07ED63}"/>
                </a:ext>
              </a:extLst>
            </p:cNvPr>
            <p:cNvSpPr/>
            <p:nvPr/>
          </p:nvSpPr>
          <p:spPr>
            <a:xfrm>
              <a:off x="4696687" y="182967"/>
              <a:ext cx="905828"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CHET Metadata</a:t>
              </a:r>
            </a:p>
          </p:txBody>
        </p:sp>
        <p:cxnSp>
          <p:nvCxnSpPr>
            <p:cNvPr id="46" name="Connector: Elbow 45">
              <a:extLst>
                <a:ext uri="{FF2B5EF4-FFF2-40B4-BE49-F238E27FC236}">
                  <a16:creationId xmlns:a16="http://schemas.microsoft.com/office/drawing/2014/main" id="{471B5A06-5D9A-4EE2-8DB6-86DB890F6A27}"/>
                </a:ext>
              </a:extLst>
            </p:cNvPr>
            <p:cNvCxnSpPr>
              <a:cxnSpLocks/>
              <a:stCxn id="45" idx="2"/>
            </p:cNvCxnSpPr>
            <p:nvPr/>
          </p:nvCxnSpPr>
          <p:spPr>
            <a:xfrm rot="5400000">
              <a:off x="4442608" y="879286"/>
              <a:ext cx="800101" cy="613887"/>
            </a:xfrm>
            <a:prstGeom prst="bentConnector3">
              <a:avLst>
                <a:gd name="adj1" fmla="val 34581"/>
              </a:avLst>
            </a:prstGeom>
            <a:noFill/>
            <a:ln w="28575" cap="flat" cmpd="sng" algn="ctr">
              <a:solidFill>
                <a:srgbClr val="70AD47"/>
              </a:solidFill>
              <a:prstDash val="solid"/>
              <a:miter lim="800000"/>
              <a:tailEnd type="triangle"/>
            </a:ln>
            <a:effectLst/>
          </p:spPr>
        </p:cxnSp>
      </p:grpSp>
      <p:sp>
        <p:nvSpPr>
          <p:cNvPr id="2" name="TextBox 1">
            <a:extLst>
              <a:ext uri="{FF2B5EF4-FFF2-40B4-BE49-F238E27FC236}">
                <a16:creationId xmlns:a16="http://schemas.microsoft.com/office/drawing/2014/main" id="{8D22EFBD-F7E5-41AB-94DF-C11462CE277F}"/>
              </a:ext>
            </a:extLst>
          </p:cNvPr>
          <p:cNvSpPr txBox="1"/>
          <p:nvPr/>
        </p:nvSpPr>
        <p:spPr>
          <a:xfrm>
            <a:off x="5175877" y="6605851"/>
            <a:ext cx="1840247"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MICROSOFT CONFIDENTIAL</a:t>
            </a:r>
          </a:p>
        </p:txBody>
      </p:sp>
    </p:spTree>
    <p:extLst>
      <p:ext uri="{BB962C8B-B14F-4D97-AF65-F5344CB8AC3E}">
        <p14:creationId xmlns:p14="http://schemas.microsoft.com/office/powerpoint/2010/main" val="41397295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Connector: Elbow 61">
            <a:extLst>
              <a:ext uri="{FF2B5EF4-FFF2-40B4-BE49-F238E27FC236}">
                <a16:creationId xmlns:a16="http://schemas.microsoft.com/office/drawing/2014/main" id="{746237C3-0CF8-4509-BF76-AE46E66D560A}"/>
              </a:ext>
            </a:extLst>
          </p:cNvPr>
          <p:cNvCxnSpPr>
            <a:cxnSpLocks/>
            <a:stCxn id="19" idx="3"/>
            <a:endCxn id="63" idx="1"/>
          </p:cNvCxnSpPr>
          <p:nvPr/>
        </p:nvCxnSpPr>
        <p:spPr>
          <a:xfrm>
            <a:off x="6656849" y="6301933"/>
            <a:ext cx="364531" cy="94680"/>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9C1CF-B86C-4463-BCF2-ADD0691B9D5F}"/>
              </a:ext>
            </a:extLst>
          </p:cNvPr>
          <p:cNvCxnSpPr>
            <a:cxnSpLocks/>
            <a:stCxn id="10" idx="3"/>
          </p:cNvCxnSpPr>
          <p:nvPr/>
        </p:nvCxnSpPr>
        <p:spPr>
          <a:xfrm>
            <a:off x="6656848" y="5370324"/>
            <a:ext cx="364530" cy="126017"/>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E424E59-B70E-439A-A533-66C70ED41BED}"/>
              </a:ext>
            </a:extLst>
          </p:cNvPr>
          <p:cNvCxnSpPr>
            <a:cxnSpLocks/>
          </p:cNvCxnSpPr>
          <p:nvPr/>
        </p:nvCxnSpPr>
        <p:spPr>
          <a:xfrm>
            <a:off x="6656848" y="3224579"/>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26BC2C3-6634-4954-93D5-77E3DA5F1FD4}"/>
              </a:ext>
            </a:extLst>
          </p:cNvPr>
          <p:cNvCxnSpPr>
            <a:cxnSpLocks/>
          </p:cNvCxnSpPr>
          <p:nvPr/>
        </p:nvCxnSpPr>
        <p:spPr>
          <a:xfrm>
            <a:off x="6656848" y="2293177"/>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2C8BC792-E4F7-410A-8319-FF4865C497FF}"/>
              </a:ext>
            </a:extLst>
          </p:cNvPr>
          <p:cNvCxnSpPr>
            <a:cxnSpLocks/>
          </p:cNvCxnSpPr>
          <p:nvPr/>
        </p:nvCxnSpPr>
        <p:spPr>
          <a:xfrm>
            <a:off x="6648105" y="4384818"/>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0CCC32B-B78C-4DAF-B41A-8C99D9931110}"/>
              </a:ext>
            </a:extLst>
          </p:cNvPr>
          <p:cNvSpPr>
            <a:spLocks noGrp="1"/>
          </p:cNvSpPr>
          <p:nvPr>
            <p:ph type="title"/>
          </p:nvPr>
        </p:nvSpPr>
        <p:spPr/>
        <p:txBody>
          <a:bodyPr/>
          <a:lstStyle/>
          <a:p>
            <a:r>
              <a:rPr lang="en-US" dirty="0"/>
              <a:t>Encryption at rest</a:t>
            </a:r>
          </a:p>
        </p:txBody>
      </p:sp>
      <p:sp>
        <p:nvSpPr>
          <p:cNvPr id="51" name="Freeform 16">
            <a:extLst>
              <a:ext uri="{FF2B5EF4-FFF2-40B4-BE49-F238E27FC236}">
                <a16:creationId xmlns:a16="http://schemas.microsoft.com/office/drawing/2014/main" id="{70D744AC-0182-4DB4-A28A-0F3D54B301C9}"/>
              </a:ext>
            </a:extLst>
          </p:cNvPr>
          <p:cNvSpPr/>
          <p:nvPr/>
        </p:nvSpPr>
        <p:spPr>
          <a:xfrm>
            <a:off x="7003891" y="3029380"/>
            <a:ext cx="5164395" cy="520397"/>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BYO Encryption </a:t>
            </a:r>
            <a:r>
              <a:rPr lang="en-US" sz="1428" dirty="0">
                <a:solidFill>
                  <a:srgbClr val="000000">
                    <a:hueOff val="0"/>
                    <a:satOff val="0"/>
                    <a:lumOff val="0"/>
                    <a:alphaOff val="0"/>
                  </a:srgbClr>
                </a:solidFill>
                <a:latin typeface="Segoe UI"/>
              </a:rPr>
              <a:t>- .NET Libraries, Customer provided, etc. </a:t>
            </a:r>
            <a:endParaRPr lang="en-US" sz="1428" b="1" dirty="0">
              <a:solidFill>
                <a:srgbClr val="000000">
                  <a:hueOff val="0"/>
                  <a:satOff val="0"/>
                  <a:lumOff val="0"/>
                  <a:alphaOff val="0"/>
                </a:srgbClr>
              </a:solidFill>
              <a:latin typeface="Segoe UI"/>
            </a:endParaRPr>
          </a:p>
        </p:txBody>
      </p:sp>
      <p:sp>
        <p:nvSpPr>
          <p:cNvPr id="52" name="Freeform 18">
            <a:extLst>
              <a:ext uri="{FF2B5EF4-FFF2-40B4-BE49-F238E27FC236}">
                <a16:creationId xmlns:a16="http://schemas.microsoft.com/office/drawing/2014/main" id="{F5338533-0A24-469A-AA17-663C2A3C971E}"/>
              </a:ext>
            </a:extLst>
          </p:cNvPr>
          <p:cNvSpPr/>
          <p:nvPr/>
        </p:nvSpPr>
        <p:spPr>
          <a:xfrm>
            <a:off x="7003892" y="3768528"/>
            <a:ext cx="5164395" cy="957270"/>
          </a:xfrm>
          <a:custGeom>
            <a:avLst/>
            <a:gdLst>
              <a:gd name="connsiteX0" fmla="*/ 0 w 9089739"/>
              <a:gd name="connsiteY0" fmla="*/ 0 h 1000299"/>
              <a:gd name="connsiteX1" fmla="*/ 9089739 w 9089739"/>
              <a:gd name="connsiteY1" fmla="*/ 0 h 1000299"/>
              <a:gd name="connsiteX2" fmla="*/ 9089739 w 9089739"/>
              <a:gd name="connsiteY2" fmla="*/ 1000299 h 1000299"/>
              <a:gd name="connsiteX3" fmla="*/ 0 w 9089739"/>
              <a:gd name="connsiteY3" fmla="*/ 1000299 h 1000299"/>
              <a:gd name="connsiteX4" fmla="*/ 0 w 9089739"/>
              <a:gd name="connsiteY4" fmla="*/ 0 h 1000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000299">
                <a:moveTo>
                  <a:pt x="0" y="0"/>
                </a:moveTo>
                <a:lnTo>
                  <a:pt x="9089739" y="0"/>
                </a:lnTo>
                <a:lnTo>
                  <a:pt x="9089739" y="1000299"/>
                </a:lnTo>
                <a:lnTo>
                  <a:pt x="0" y="100029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SQL</a:t>
            </a:r>
            <a:r>
              <a:rPr lang="en-US" sz="1428"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3"/>
              </a:rPr>
              <a:t>Transparent Data Encryption</a:t>
            </a:r>
            <a:r>
              <a:rPr lang="en-US" sz="1428"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4"/>
              </a:rPr>
              <a:t>Always Encrypted</a:t>
            </a:r>
            <a:r>
              <a:rPr lang="en-US" sz="1428" dirty="0">
                <a:solidFill>
                  <a:srgbClr val="000000">
                    <a:hueOff val="0"/>
                    <a:satOff val="0"/>
                    <a:lumOff val="0"/>
                    <a:alphaOff val="0"/>
                  </a:srgbClr>
                </a:solidFill>
                <a:latin typeface="Segoe UI"/>
              </a:rPr>
              <a:t>&gt;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5"/>
              </a:rPr>
              <a:t>HDInsight </a:t>
            </a:r>
            <a:r>
              <a:rPr lang="en-US" sz="1428" dirty="0">
                <a:solidFill>
                  <a:srgbClr val="000000">
                    <a:hueOff val="0"/>
                    <a:satOff val="0"/>
                    <a:lumOff val="0"/>
                    <a:alphaOff val="0"/>
                  </a:srgbClr>
                </a:solidFill>
                <a:latin typeface="Segoe UI"/>
                <a:hlinkClick r:id="rId5"/>
              </a:rPr>
              <a:t>Encryption</a:t>
            </a:r>
            <a:endParaRPr lang="en-US" sz="1428" dirty="0">
              <a:solidFill>
                <a:srgbClr val="000000">
                  <a:hueOff val="0"/>
                  <a:satOff val="0"/>
                  <a:lumOff val="0"/>
                  <a:alphaOff val="0"/>
                </a:srgbClr>
              </a:solidFill>
              <a:latin typeface="Segoe UI"/>
            </a:endParaRP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Azure Backup </a:t>
            </a:r>
            <a:r>
              <a:rPr lang="en-US" sz="1428" dirty="0">
                <a:solidFill>
                  <a:srgbClr val="000000">
                    <a:hueOff val="0"/>
                    <a:satOff val="0"/>
                    <a:lumOff val="0"/>
                    <a:alphaOff val="0"/>
                  </a:srgbClr>
                </a:solidFill>
                <a:latin typeface="Segoe UI"/>
                <a:hlinkClick r:id="rId6"/>
              </a:rPr>
              <a:t>Encrypted at Rest</a:t>
            </a:r>
            <a:r>
              <a:rPr lang="en-US" sz="1428" b="1"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7"/>
              </a:rPr>
              <a:t>Encrypted VM support</a:t>
            </a:r>
            <a:endParaRPr lang="en-US" sz="1428" i="1" dirty="0">
              <a:solidFill>
                <a:srgbClr val="000000">
                  <a:hueOff val="0"/>
                  <a:satOff val="0"/>
                  <a:lumOff val="0"/>
                  <a:alphaOff val="0"/>
                </a:srgbClr>
              </a:solidFill>
              <a:latin typeface="Segoe UI"/>
            </a:endParaRPr>
          </a:p>
        </p:txBody>
      </p:sp>
      <p:sp>
        <p:nvSpPr>
          <p:cNvPr id="53" name="Freeform 20">
            <a:extLst>
              <a:ext uri="{FF2B5EF4-FFF2-40B4-BE49-F238E27FC236}">
                <a16:creationId xmlns:a16="http://schemas.microsoft.com/office/drawing/2014/main" id="{E3765448-121C-44A1-8312-40CAEB690C9B}"/>
              </a:ext>
            </a:extLst>
          </p:cNvPr>
          <p:cNvSpPr/>
          <p:nvPr/>
        </p:nvSpPr>
        <p:spPr>
          <a:xfrm>
            <a:off x="7021380" y="4810554"/>
            <a:ext cx="5146907" cy="1214074"/>
          </a:xfrm>
          <a:custGeom>
            <a:avLst/>
            <a:gdLst>
              <a:gd name="connsiteX0" fmla="*/ 0 w 9089739"/>
              <a:gd name="connsiteY0" fmla="*/ 0 h 944863"/>
              <a:gd name="connsiteX1" fmla="*/ 9089739 w 9089739"/>
              <a:gd name="connsiteY1" fmla="*/ 0 h 944863"/>
              <a:gd name="connsiteX2" fmla="*/ 9089739 w 9089739"/>
              <a:gd name="connsiteY2" fmla="*/ 944863 h 944863"/>
              <a:gd name="connsiteX3" fmla="*/ 0 w 9089739"/>
              <a:gd name="connsiteY3" fmla="*/ 944863 h 944863"/>
              <a:gd name="connsiteX4" fmla="*/ 0 w 9089739"/>
              <a:gd name="connsiteY4" fmla="*/ 0 h 94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944863">
                <a:moveTo>
                  <a:pt x="0" y="0"/>
                </a:moveTo>
                <a:lnTo>
                  <a:pt x="9089739" y="0"/>
                </a:lnTo>
                <a:lnTo>
                  <a:pt x="9089739" y="944863"/>
                </a:lnTo>
                <a:lnTo>
                  <a:pt x="0" y="944863"/>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8"/>
              </a:rPr>
              <a:t>Azure Disk Encryption </a:t>
            </a:r>
            <a:r>
              <a:rPr lang="en-US" sz="1428" dirty="0">
                <a:solidFill>
                  <a:srgbClr val="000000">
                    <a:hueOff val="0"/>
                    <a:satOff val="0"/>
                    <a:lumOff val="0"/>
                    <a:alphaOff val="0"/>
                  </a:srgbClr>
                </a:solidFill>
                <a:latin typeface="Segoe UI"/>
              </a:rPr>
              <a:t>- &lt;</a:t>
            </a:r>
            <a:r>
              <a:rPr lang="en-US" sz="1428" i="1" dirty="0">
                <a:solidFill>
                  <a:srgbClr val="000000">
                    <a:hueOff val="0"/>
                    <a:satOff val="0"/>
                    <a:lumOff val="0"/>
                    <a:alphaOff val="0"/>
                  </a:srgbClr>
                </a:solidFill>
                <a:latin typeface="Segoe UI"/>
              </a:rPr>
              <a:t>BitLocker [Windows], DM-Crypt [Linux]</a:t>
            </a:r>
            <a:r>
              <a:rPr lang="en-US" sz="1428" b="1" i="1" dirty="0">
                <a:solidFill>
                  <a:srgbClr val="000000">
                    <a:hueOff val="0"/>
                    <a:satOff val="0"/>
                    <a:lumOff val="0"/>
                    <a:alphaOff val="0"/>
                  </a:srgbClr>
                </a:solidFill>
                <a:latin typeface="Segoe UI"/>
              </a:rPr>
              <a:t>&gt;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Partner Volume Encryption</a:t>
            </a:r>
            <a:r>
              <a:rPr lang="en-US" sz="1428" dirty="0">
                <a:solidFill>
                  <a:srgbClr val="000000">
                    <a:hueOff val="0"/>
                    <a:satOff val="0"/>
                    <a:lumOff val="0"/>
                    <a:alphaOff val="0"/>
                  </a:srgbClr>
                </a:solidFill>
                <a:latin typeface="Segoe UI"/>
              </a:rPr>
              <a:t> – &lt;</a:t>
            </a:r>
            <a:r>
              <a:rPr lang="en-US" sz="1428" dirty="0" err="1">
                <a:solidFill>
                  <a:srgbClr val="000000">
                    <a:hueOff val="0"/>
                    <a:satOff val="0"/>
                    <a:lumOff val="0"/>
                    <a:alphaOff val="0"/>
                  </a:srgbClr>
                </a:solidFill>
                <a:latin typeface="Segoe UI"/>
              </a:rPr>
              <a:t>CloudLink</a:t>
            </a:r>
            <a:r>
              <a:rPr lang="en-US" sz="1428" baseline="30000" dirty="0">
                <a:solidFill>
                  <a:srgbClr val="000000">
                    <a:hueOff val="0"/>
                    <a:satOff val="0"/>
                    <a:lumOff val="0"/>
                    <a:alphaOff val="0"/>
                  </a:srgbClr>
                </a:solidFill>
                <a:latin typeface="Segoe UI"/>
              </a:rPr>
              <a:t>®</a:t>
            </a:r>
            <a:r>
              <a:rPr lang="en-US" sz="1428" dirty="0">
                <a:solidFill>
                  <a:srgbClr val="000000">
                    <a:hueOff val="0"/>
                    <a:satOff val="0"/>
                    <a:lumOff val="0"/>
                    <a:alphaOff val="0"/>
                  </a:srgbClr>
                </a:solidFill>
                <a:latin typeface="Segoe UI"/>
              </a:rPr>
              <a:t> </a:t>
            </a:r>
            <a:r>
              <a:rPr lang="en-US" sz="1428" dirty="0" err="1">
                <a:solidFill>
                  <a:srgbClr val="000000">
                    <a:hueOff val="0"/>
                    <a:satOff val="0"/>
                    <a:lumOff val="0"/>
                    <a:alphaOff val="0"/>
                  </a:srgbClr>
                </a:solidFill>
                <a:latin typeface="Segoe UI"/>
              </a:rPr>
              <a:t>SecureVM</a:t>
            </a:r>
            <a:r>
              <a:rPr lang="en-US" sz="1428" dirty="0">
                <a:solidFill>
                  <a:srgbClr val="000000">
                    <a:hueOff val="0"/>
                    <a:satOff val="0"/>
                    <a:lumOff val="0"/>
                    <a:alphaOff val="0"/>
                  </a:srgbClr>
                </a:solidFill>
                <a:latin typeface="Segoe UI"/>
              </a:rPr>
              <a:t>, Vormetric, etc.&gt;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BYO Encryption</a:t>
            </a:r>
            <a:r>
              <a:rPr lang="en-US" sz="1428" dirty="0">
                <a:solidFill>
                  <a:srgbClr val="000000">
                    <a:hueOff val="0"/>
                    <a:satOff val="0"/>
                    <a:lumOff val="0"/>
                    <a:alphaOff val="0"/>
                  </a:srgbClr>
                </a:solidFill>
                <a:latin typeface="Segoe UI"/>
              </a:rPr>
              <a:t> – &lt;Customer provided&gt;</a:t>
            </a:r>
          </a:p>
        </p:txBody>
      </p:sp>
      <p:sp>
        <p:nvSpPr>
          <p:cNvPr id="55" name="Rectangle 54">
            <a:extLst>
              <a:ext uri="{FF2B5EF4-FFF2-40B4-BE49-F238E27FC236}">
                <a16:creationId xmlns:a16="http://schemas.microsoft.com/office/drawing/2014/main" id="{16048EF7-4E9E-4849-89F0-9CECE6F1DBC3}"/>
              </a:ext>
            </a:extLst>
          </p:cNvPr>
          <p:cNvSpPr/>
          <p:nvPr/>
        </p:nvSpPr>
        <p:spPr>
          <a:xfrm>
            <a:off x="1735915" y="1280771"/>
            <a:ext cx="4137773" cy="382308"/>
          </a:xfrm>
          <a:prstGeom prst="rect">
            <a:avLst/>
          </a:prstGeom>
        </p:spPr>
        <p:txBody>
          <a:bodyPr wrap="none">
            <a:spAutoFit/>
          </a:bodyPr>
          <a:lstStyle/>
          <a:p>
            <a:pPr defTabSz="932563"/>
            <a:r>
              <a:rPr lang="en-US" sz="1836" b="1" dirty="0">
                <a:solidFill>
                  <a:srgbClr val="3C3C41"/>
                </a:solidFill>
                <a:latin typeface="Segoe UI"/>
              </a:rPr>
              <a:t>Layers (and why each is important)</a:t>
            </a:r>
          </a:p>
        </p:txBody>
      </p:sp>
      <p:sp>
        <p:nvSpPr>
          <p:cNvPr id="56" name="Rectangle 55">
            <a:extLst>
              <a:ext uri="{FF2B5EF4-FFF2-40B4-BE49-F238E27FC236}">
                <a16:creationId xmlns:a16="http://schemas.microsoft.com/office/drawing/2014/main" id="{BF1E7814-AB42-4A3F-B39D-A654773296E3}"/>
              </a:ext>
            </a:extLst>
          </p:cNvPr>
          <p:cNvSpPr/>
          <p:nvPr/>
        </p:nvSpPr>
        <p:spPr>
          <a:xfrm>
            <a:off x="8140178" y="1621495"/>
            <a:ext cx="2947137" cy="382254"/>
          </a:xfrm>
          <a:prstGeom prst="rect">
            <a:avLst/>
          </a:prstGeom>
        </p:spPr>
        <p:txBody>
          <a:bodyPr wrap="none">
            <a:spAutoFit/>
          </a:bodyPr>
          <a:lstStyle/>
          <a:p>
            <a:pPr defTabSz="932563"/>
            <a:r>
              <a:rPr lang="en-US" sz="1836" b="1" dirty="0">
                <a:solidFill>
                  <a:srgbClr val="3C3C41"/>
                </a:solidFill>
                <a:latin typeface="Segoe UI"/>
              </a:rPr>
              <a:t>Encryption Technologies</a:t>
            </a:r>
          </a:p>
        </p:txBody>
      </p:sp>
      <p:sp>
        <p:nvSpPr>
          <p:cNvPr id="57" name="Freeform 16">
            <a:extLst>
              <a:ext uri="{FF2B5EF4-FFF2-40B4-BE49-F238E27FC236}">
                <a16:creationId xmlns:a16="http://schemas.microsoft.com/office/drawing/2014/main" id="{BA54507E-0639-4CE6-9020-657ABE17E4AF}"/>
              </a:ext>
            </a:extLst>
          </p:cNvPr>
          <p:cNvSpPr/>
          <p:nvPr/>
        </p:nvSpPr>
        <p:spPr>
          <a:xfrm>
            <a:off x="7003891" y="2190238"/>
            <a:ext cx="5164395" cy="509464"/>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dirty="0">
                <a:solidFill>
                  <a:srgbClr val="000000">
                    <a:hueOff val="0"/>
                    <a:satOff val="0"/>
                    <a:lumOff val="0"/>
                    <a:alphaOff val="0"/>
                  </a:srgbClr>
                </a:solidFill>
                <a:latin typeface="Segoe UI"/>
                <a:hlinkClick r:id="rId9"/>
              </a:rPr>
              <a:t>Azure Information Protection (AIP)</a:t>
            </a:r>
            <a:r>
              <a:rPr lang="en-US" sz="1428" dirty="0">
                <a:solidFill>
                  <a:srgbClr val="000000">
                    <a:hueOff val="0"/>
                    <a:satOff val="0"/>
                    <a:lumOff val="0"/>
                    <a:alphaOff val="0"/>
                  </a:srgbClr>
                </a:solidFill>
                <a:latin typeface="Segoe UI"/>
              </a:rPr>
              <a:t> or 3</a:t>
            </a:r>
            <a:r>
              <a:rPr lang="en-US" sz="1428" baseline="30000" dirty="0">
                <a:solidFill>
                  <a:srgbClr val="000000">
                    <a:hueOff val="0"/>
                    <a:satOff val="0"/>
                    <a:lumOff val="0"/>
                    <a:alphaOff val="0"/>
                  </a:srgbClr>
                </a:solidFill>
                <a:latin typeface="Segoe UI"/>
              </a:rPr>
              <a:t>rd</a:t>
            </a:r>
            <a:r>
              <a:rPr lang="en-US" sz="1428" dirty="0">
                <a:solidFill>
                  <a:srgbClr val="000000">
                    <a:hueOff val="0"/>
                    <a:satOff val="0"/>
                    <a:lumOff val="0"/>
                    <a:alphaOff val="0"/>
                  </a:srgbClr>
                </a:solidFill>
                <a:latin typeface="Segoe UI"/>
              </a:rPr>
              <a:t> party solutions</a:t>
            </a:r>
          </a:p>
        </p:txBody>
      </p:sp>
      <p:sp>
        <p:nvSpPr>
          <p:cNvPr id="63" name="Rectangle 62">
            <a:extLst>
              <a:ext uri="{FF2B5EF4-FFF2-40B4-BE49-F238E27FC236}">
                <a16:creationId xmlns:a16="http://schemas.microsoft.com/office/drawing/2014/main" id="{D260983F-AB4B-43E6-B534-20DA2264F534}"/>
              </a:ext>
            </a:extLst>
          </p:cNvPr>
          <p:cNvSpPr/>
          <p:nvPr/>
        </p:nvSpPr>
        <p:spPr bwMode="auto">
          <a:xfrm>
            <a:off x="7021381" y="6104724"/>
            <a:ext cx="5164394" cy="583778"/>
          </a:xfrm>
          <a:prstGeom prst="rect">
            <a:avLst/>
          </a:prstGeom>
          <a:solidFill>
            <a:srgbClr val="FFFFFF"/>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233104" lvl="1" indent="-233104" defTabSz="906517">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10"/>
              </a:rPr>
              <a:t>Azure Storage Service Encryption </a:t>
            </a:r>
            <a:r>
              <a:rPr lang="en-US" sz="1428" dirty="0">
                <a:solidFill>
                  <a:srgbClr val="000000">
                    <a:hueOff val="0"/>
                    <a:satOff val="0"/>
                    <a:lumOff val="0"/>
                    <a:alphaOff val="0"/>
                  </a:srgbClr>
                </a:solidFill>
                <a:latin typeface="Segoe UI"/>
              </a:rPr>
              <a:t>– </a:t>
            </a:r>
            <a:r>
              <a:rPr lang="en-US" sz="1428" i="1" dirty="0">
                <a:solidFill>
                  <a:srgbClr val="000000">
                    <a:hueOff val="0"/>
                    <a:satOff val="0"/>
                    <a:lumOff val="0"/>
                    <a:alphaOff val="0"/>
                  </a:srgbClr>
                </a:solidFill>
                <a:latin typeface="Segoe UI"/>
              </a:rPr>
              <a:t>&lt;AES-256, Block, Append, and page Blobs&gt; </a:t>
            </a:r>
            <a:endParaRPr lang="en-US" sz="1428" dirty="0">
              <a:solidFill>
                <a:srgbClr val="000000">
                  <a:hueOff val="0"/>
                  <a:satOff val="0"/>
                  <a:lumOff val="0"/>
                  <a:alphaOff val="0"/>
                </a:srgbClr>
              </a:solidFill>
              <a:latin typeface="Segoe UI"/>
            </a:endParaRPr>
          </a:p>
        </p:txBody>
      </p:sp>
      <p:sp>
        <p:nvSpPr>
          <p:cNvPr id="50" name="Rectangle 49">
            <a:extLst>
              <a:ext uri="{FF2B5EF4-FFF2-40B4-BE49-F238E27FC236}">
                <a16:creationId xmlns:a16="http://schemas.microsoft.com/office/drawing/2014/main" id="{304E48A5-0B3F-41FC-B8FE-F989F7D67C3F}"/>
              </a:ext>
            </a:extLst>
          </p:cNvPr>
          <p:cNvSpPr/>
          <p:nvPr/>
        </p:nvSpPr>
        <p:spPr bwMode="auto">
          <a:xfrm>
            <a:off x="597509" y="1722092"/>
            <a:ext cx="6059339" cy="1049533"/>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Encrypt Documents and unstructured data</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Regulatory requirements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Data Leakage (malicious or inadvertent)</a:t>
            </a:r>
          </a:p>
        </p:txBody>
      </p:sp>
      <p:sp>
        <p:nvSpPr>
          <p:cNvPr id="5" name="Rectangle 4">
            <a:extLst>
              <a:ext uri="{FF2B5EF4-FFF2-40B4-BE49-F238E27FC236}">
                <a16:creationId xmlns:a16="http://schemas.microsoft.com/office/drawing/2014/main" id="{772FADDF-E747-4875-9A9F-22B99702C41B}"/>
              </a:ext>
            </a:extLst>
          </p:cNvPr>
          <p:cNvSpPr/>
          <p:nvPr/>
        </p:nvSpPr>
        <p:spPr bwMode="auto">
          <a:xfrm>
            <a:off x="597509" y="2839827"/>
            <a:ext cx="6059339" cy="1049533"/>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Application Layer Encryption</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Meet regulatory requirements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Mitigate against attacks on cloud provider/infrastructure</a:t>
            </a:r>
          </a:p>
        </p:txBody>
      </p:sp>
      <p:sp>
        <p:nvSpPr>
          <p:cNvPr id="4" name="Rectangle 3">
            <a:extLst>
              <a:ext uri="{FF2B5EF4-FFF2-40B4-BE49-F238E27FC236}">
                <a16:creationId xmlns:a16="http://schemas.microsoft.com/office/drawing/2014/main" id="{665540C7-5A53-4FD1-894F-E01DEB7E0912}"/>
              </a:ext>
            </a:extLst>
          </p:cNvPr>
          <p:cNvSpPr/>
          <p:nvPr/>
        </p:nvSpPr>
        <p:spPr bwMode="auto">
          <a:xfrm>
            <a:off x="597510" y="3957562"/>
            <a:ext cx="6059339" cy="971067"/>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Azure Service Encryption </a:t>
            </a:r>
          </a:p>
          <a:p>
            <a:pPr marL="291380" indent="-291380" defTabSz="932563">
              <a:buFont typeface="Arial" panose="020B0604020202020204" pitchFamily="34" charset="0"/>
              <a:buChar char="•"/>
            </a:pPr>
            <a:r>
              <a:rPr lang="en-US" sz="1428" dirty="0">
                <a:solidFill>
                  <a:srgbClr val="3C3C41"/>
                </a:solidFill>
                <a:latin typeface="Segoe UI"/>
              </a:rPr>
              <a:t>Same as application layer</a:t>
            </a:r>
          </a:p>
          <a:p>
            <a:pPr marL="291380" indent="-291380" defTabSz="932563">
              <a:buFont typeface="Arial" panose="020B0604020202020204" pitchFamily="34" charset="0"/>
              <a:buChar char="•"/>
            </a:pPr>
            <a:r>
              <a:rPr lang="en-US" sz="1428" dirty="0">
                <a:solidFill>
                  <a:srgbClr val="3C3C41"/>
                </a:solidFill>
                <a:latin typeface="Segoe UI"/>
              </a:rPr>
              <a:t>Near zero management effort (for Microsoft managed key)</a:t>
            </a:r>
            <a:endParaRPr lang="en-US" sz="1428" dirty="0">
              <a:gradFill>
                <a:gsLst>
                  <a:gs pos="83000">
                    <a:srgbClr val="1A1A1A"/>
                  </a:gs>
                  <a:gs pos="100000">
                    <a:srgbClr val="1A1A1A"/>
                  </a:gs>
                </a:gsLst>
                <a:lin ang="5400000" scaled="1"/>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F058DC8-8868-4A44-ABE1-9BD9E7060ABD}"/>
              </a:ext>
            </a:extLst>
          </p:cNvPr>
          <p:cNvSpPr/>
          <p:nvPr/>
        </p:nvSpPr>
        <p:spPr bwMode="auto">
          <a:xfrm>
            <a:off x="597509" y="4996830"/>
            <a:ext cx="6059339" cy="746984"/>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Virtual Machine / Operating Systems</a:t>
            </a:r>
            <a:endParaRPr lang="en-US" sz="1632" b="1" dirty="0">
              <a:solidFill>
                <a:srgbClr val="FF0000"/>
              </a:solidFill>
              <a:latin typeface="Segoe UI"/>
              <a:ea typeface="Segoe UI" pitchFamily="34" charset="0"/>
              <a:cs typeface="Segoe UI" pitchFamily="34" charset="0"/>
            </a:endParaRPr>
          </a:p>
          <a:p>
            <a:pPr marL="233104" indent="-233104" defTabSz="950846" fontAlgn="base">
              <a:spcBef>
                <a:spcPct val="0"/>
              </a:spcBef>
              <a:spcAft>
                <a:spcPts val="612"/>
              </a:spcAft>
              <a:buFont typeface="Arial" panose="020B0604020202020204" pitchFamily="34" charset="0"/>
              <a:buChar char="•"/>
              <a:defRPr/>
            </a:pPr>
            <a:r>
              <a:rPr lang="en-US" sz="1428" dirty="0">
                <a:solidFill>
                  <a:srgbClr val="3C3C41"/>
                </a:solidFill>
                <a:latin typeface="Segoe UI"/>
              </a:rPr>
              <a:t>Mitigate against loss/leakage of VM Disks from storage account</a:t>
            </a:r>
          </a:p>
        </p:txBody>
      </p:sp>
      <p:sp>
        <p:nvSpPr>
          <p:cNvPr id="19" name="Rectangle 18">
            <a:extLst>
              <a:ext uri="{FF2B5EF4-FFF2-40B4-BE49-F238E27FC236}">
                <a16:creationId xmlns:a16="http://schemas.microsoft.com/office/drawing/2014/main" id="{C2088584-5E55-41F6-B3B6-6A1F369793A3}"/>
              </a:ext>
            </a:extLst>
          </p:cNvPr>
          <p:cNvSpPr/>
          <p:nvPr/>
        </p:nvSpPr>
        <p:spPr bwMode="auto">
          <a:xfrm>
            <a:off x="597510" y="5816400"/>
            <a:ext cx="6059339" cy="971067"/>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Storage System</a:t>
            </a:r>
          </a:p>
          <a:p>
            <a:pPr marL="291380" indent="-291380" defTabSz="932563">
              <a:buFont typeface="Arial" panose="020B0604020202020204" pitchFamily="34" charset="0"/>
              <a:buChar char="•"/>
            </a:pPr>
            <a:r>
              <a:rPr lang="en-US" sz="1428" dirty="0">
                <a:solidFill>
                  <a:srgbClr val="3C3C41"/>
                </a:solidFill>
                <a:latin typeface="Segoe UI"/>
              </a:rPr>
              <a:t>Mitigate against attacks on cloud provider/infrastructure</a:t>
            </a:r>
          </a:p>
          <a:p>
            <a:pPr marL="291380" indent="-291380" defTabSz="932563">
              <a:buFont typeface="Arial" panose="020B0604020202020204" pitchFamily="34" charset="0"/>
              <a:buChar char="•"/>
            </a:pPr>
            <a:r>
              <a:rPr lang="en-US" sz="1428" dirty="0">
                <a:solidFill>
                  <a:srgbClr val="3C3C41"/>
                </a:solidFill>
                <a:latin typeface="Segoe UI"/>
              </a:rPr>
              <a:t>On by default and unable to disable</a:t>
            </a:r>
            <a:endParaRPr lang="en-US" sz="1428" dirty="0">
              <a:solidFill>
                <a:srgbClr val="3C3C41"/>
              </a:solidFill>
              <a:highlight>
                <a:srgbClr val="FFFF00"/>
              </a:highlight>
              <a:latin typeface="Segoe UI"/>
            </a:endParaRPr>
          </a:p>
        </p:txBody>
      </p:sp>
    </p:spTree>
    <p:extLst>
      <p:ext uri="{BB962C8B-B14F-4D97-AF65-F5344CB8AC3E}">
        <p14:creationId xmlns:p14="http://schemas.microsoft.com/office/powerpoint/2010/main" val="311780384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B918-45F2-4012-BBEA-E3D8C6144E20}"/>
              </a:ext>
            </a:extLst>
          </p:cNvPr>
          <p:cNvSpPr>
            <a:spLocks noGrp="1"/>
          </p:cNvSpPr>
          <p:nvPr>
            <p:ph type="title"/>
          </p:nvPr>
        </p:nvSpPr>
        <p:spPr/>
        <p:txBody>
          <a:bodyPr/>
          <a:lstStyle/>
          <a:p>
            <a:r>
              <a:rPr lang="en-US" dirty="0"/>
              <a:t>Homomorphic encryption standardization</a:t>
            </a:r>
          </a:p>
        </p:txBody>
      </p:sp>
      <p:sp>
        <p:nvSpPr>
          <p:cNvPr id="3" name="Text Placeholder 2">
            <a:extLst>
              <a:ext uri="{FF2B5EF4-FFF2-40B4-BE49-F238E27FC236}">
                <a16:creationId xmlns:a16="http://schemas.microsoft.com/office/drawing/2014/main" id="{F2BB5AF8-2337-4235-9442-C2508064CE11}"/>
              </a:ext>
            </a:extLst>
          </p:cNvPr>
          <p:cNvSpPr>
            <a:spLocks noGrp="1"/>
          </p:cNvSpPr>
          <p:nvPr>
            <p:ph type="body" sz="quarter" idx="10"/>
          </p:nvPr>
        </p:nvSpPr>
        <p:spPr>
          <a:xfrm>
            <a:off x="274638" y="1212850"/>
            <a:ext cx="5898698" cy="1763560"/>
          </a:xfrm>
        </p:spPr>
        <p:txBody>
          <a:bodyPr/>
          <a:lstStyle/>
          <a:p>
            <a:r>
              <a:rPr lang="en-US" dirty="0"/>
              <a:t>Applications of homomorphic encryption in regulated industries requires standardization</a:t>
            </a:r>
          </a:p>
          <a:p>
            <a:pPr lvl="1"/>
            <a:r>
              <a:rPr lang="en-US" sz="1800" dirty="0"/>
              <a:t>Must guarantee HE to be at least as secure as AES, RSA!</a:t>
            </a:r>
          </a:p>
          <a:p>
            <a:pPr lvl="1"/>
            <a:r>
              <a:rPr lang="en-US" sz="1800" dirty="0"/>
              <a:t>Finance, Healthcare, Government, Military</a:t>
            </a:r>
          </a:p>
          <a:p>
            <a:pPr lvl="1"/>
            <a:endParaRPr lang="en-US" sz="1800" dirty="0">
              <a:gradFill>
                <a:gsLst>
                  <a:gs pos="1250">
                    <a:schemeClr val="tx1"/>
                  </a:gs>
                  <a:gs pos="100000">
                    <a:schemeClr val="tx1"/>
                  </a:gs>
                </a:gsLst>
                <a:lin ang="5400000" scaled="0"/>
              </a:gradFill>
              <a:latin typeface="+mn-lt"/>
              <a:cs typeface="+mn-cs"/>
            </a:endParaRPr>
          </a:p>
        </p:txBody>
      </p:sp>
      <p:pic>
        <p:nvPicPr>
          <p:cNvPr id="5" name="Google Shape;410;p61">
            <a:extLst>
              <a:ext uri="{FF2B5EF4-FFF2-40B4-BE49-F238E27FC236}">
                <a16:creationId xmlns:a16="http://schemas.microsoft.com/office/drawing/2014/main" id="{092DE809-17D8-4C05-9398-8890539E4BC2}"/>
              </a:ext>
            </a:extLst>
          </p:cNvPr>
          <p:cNvPicPr preferRelativeResize="0"/>
          <p:nvPr/>
        </p:nvPicPr>
        <p:blipFill>
          <a:blip r:embed="rId3">
            <a:alphaModFix/>
          </a:blip>
          <a:stretch>
            <a:fillRect/>
          </a:stretch>
        </p:blipFill>
        <p:spPr>
          <a:xfrm>
            <a:off x="6263139" y="1085911"/>
            <a:ext cx="5105399" cy="3116917"/>
          </a:xfrm>
          <a:prstGeom prst="rect">
            <a:avLst/>
          </a:prstGeom>
          <a:noFill/>
          <a:ln w="38100" cap="flat" cmpd="sng">
            <a:noFill/>
            <a:prstDash val="solid"/>
            <a:round/>
            <a:headEnd type="none" w="sm" len="sm"/>
            <a:tailEnd type="none" w="sm" len="sm"/>
          </a:ln>
        </p:spPr>
      </p:pic>
      <p:sp>
        <p:nvSpPr>
          <p:cNvPr id="6" name="Rectangle 5">
            <a:extLst>
              <a:ext uri="{FF2B5EF4-FFF2-40B4-BE49-F238E27FC236}">
                <a16:creationId xmlns:a16="http://schemas.microsoft.com/office/drawing/2014/main" id="{6E20A567-C476-47CD-9CBE-91751435AC7C}"/>
              </a:ext>
            </a:extLst>
          </p:cNvPr>
          <p:cNvSpPr/>
          <p:nvPr/>
        </p:nvSpPr>
        <p:spPr bwMode="auto">
          <a:xfrm>
            <a:off x="0" y="4342927"/>
            <a:ext cx="12436475" cy="26515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7" name="Rectangle 6">
            <a:extLst>
              <a:ext uri="{FF2B5EF4-FFF2-40B4-BE49-F238E27FC236}">
                <a16:creationId xmlns:a16="http://schemas.microsoft.com/office/drawing/2014/main" id="{790A8040-AC0B-4CEA-8DAD-845F4617BBBD}"/>
              </a:ext>
            </a:extLst>
          </p:cNvPr>
          <p:cNvSpPr/>
          <p:nvPr/>
        </p:nvSpPr>
        <p:spPr bwMode="auto">
          <a:xfrm>
            <a:off x="350837" y="4640262"/>
            <a:ext cx="3200400" cy="176661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An Open Industry / Government / Academic Consortium to Advance Secure Computation</a:t>
            </a:r>
          </a:p>
          <a:p>
            <a:pPr defTabSz="913841">
              <a:lnSpc>
                <a:spcPct val="90000"/>
              </a:lnSpc>
              <a:spcBef>
                <a:spcPts val="1200"/>
              </a:spcBef>
              <a:defRPr/>
            </a:pPr>
            <a:r>
              <a:rPr lang="en-US" sz="1400" spc="-20" dirty="0">
                <a:solidFill>
                  <a:srgbClr val="000000"/>
                </a:solidFill>
              </a:rPr>
              <a:t>Attended and endorsed by leading experts in crypto and security</a:t>
            </a:r>
          </a:p>
          <a:p>
            <a:pPr defTabSz="913841">
              <a:lnSpc>
                <a:spcPct val="90000"/>
              </a:lnSpc>
              <a:spcBef>
                <a:spcPts val="1200"/>
              </a:spcBef>
              <a:defRPr/>
            </a:pPr>
            <a:r>
              <a:rPr lang="fr-FR" sz="1600" u="sng" dirty="0">
                <a:solidFill>
                  <a:schemeClr val="hlink"/>
                </a:solidFill>
                <a:latin typeface="Segoe UI Semibold" panose="020B0702040204020203" pitchFamily="34" charset="0"/>
                <a:cs typeface="Segoe UI Semibold" panose="020B0702040204020203" pitchFamily="34" charset="0"/>
                <a:hlinkClick r:id="rId4"/>
              </a:rPr>
              <a:t>HomomorphicEncryption.org</a:t>
            </a:r>
            <a:endParaRPr lang="en-US" sz="1600" spc="-20" dirty="0">
              <a:solidFill>
                <a:srgbClr val="000000"/>
              </a:solidFill>
            </a:endParaRPr>
          </a:p>
        </p:txBody>
      </p:sp>
      <p:sp>
        <p:nvSpPr>
          <p:cNvPr id="8" name="Rectangle 7">
            <a:extLst>
              <a:ext uri="{FF2B5EF4-FFF2-40B4-BE49-F238E27FC236}">
                <a16:creationId xmlns:a16="http://schemas.microsoft.com/office/drawing/2014/main" id="{B8F95DB6-881E-424D-9834-2DE04BB11F45}"/>
              </a:ext>
            </a:extLst>
          </p:cNvPr>
          <p:cNvSpPr/>
          <p:nvPr/>
        </p:nvSpPr>
        <p:spPr bwMode="auto">
          <a:xfrm>
            <a:off x="7768318" y="4621438"/>
            <a:ext cx="4055607" cy="2283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fr-FR" sz="1600" spc="-20" dirty="0">
                <a:solidFill>
                  <a:srgbClr val="0078D3"/>
                </a:solidFill>
                <a:latin typeface="Segoe UI Semibold"/>
              </a:rPr>
              <a:t>A </a:t>
            </a:r>
            <a:r>
              <a:rPr lang="en-US" sz="1600" spc="-20" dirty="0">
                <a:solidFill>
                  <a:srgbClr val="0078D3"/>
                </a:solidFill>
                <a:latin typeface="Segoe UI Semibold"/>
              </a:rPr>
              <a:t>a community standard for homomorphic encryption in development</a:t>
            </a:r>
          </a:p>
          <a:p>
            <a:pPr>
              <a:spcBef>
                <a:spcPts val="1200"/>
              </a:spcBef>
            </a:pPr>
            <a:r>
              <a:rPr lang="en-US" sz="1400" dirty="0">
                <a:hlinkClick r:id="rId5"/>
              </a:rPr>
              <a:t>Homomorphic Encryption Security Standard (November 21, 2018)</a:t>
            </a:r>
            <a:endParaRPr lang="en-US" sz="1400" dirty="0"/>
          </a:p>
          <a:p>
            <a:pPr>
              <a:spcBef>
                <a:spcPts val="600"/>
              </a:spcBef>
            </a:pPr>
            <a:r>
              <a:rPr lang="en-US" sz="1400" dirty="0">
                <a:solidFill>
                  <a:srgbClr val="000000"/>
                </a:solidFill>
              </a:rPr>
              <a:t>Based on three white papers created by the standards’ meetings’ participants: </a:t>
            </a:r>
            <a:r>
              <a:rPr lang="en-US" sz="1400" dirty="0">
                <a:gradFill>
                  <a:gsLst>
                    <a:gs pos="1250">
                      <a:schemeClr val="tx1"/>
                    </a:gs>
                    <a:gs pos="100000">
                      <a:schemeClr val="tx1"/>
                    </a:gs>
                  </a:gsLst>
                  <a:lin ang="5400000" scaled="0"/>
                </a:gradFill>
                <a:hlinkClick r:id="rId6"/>
              </a:rPr>
              <a:t>Security</a:t>
            </a:r>
            <a:r>
              <a:rPr lang="en-US" sz="1400" dirty="0">
                <a:gradFill>
                  <a:gsLst>
                    <a:gs pos="1250">
                      <a:schemeClr val="tx1"/>
                    </a:gs>
                    <a:gs pos="100000">
                      <a:schemeClr val="tx1"/>
                    </a:gs>
                  </a:gsLst>
                  <a:lin ang="5400000" scaled="0"/>
                </a:gradFill>
              </a:rPr>
              <a:t>, </a:t>
            </a:r>
            <a:r>
              <a:rPr lang="en-US" sz="1400" dirty="0">
                <a:gradFill>
                  <a:gsLst>
                    <a:gs pos="1250">
                      <a:schemeClr val="tx1"/>
                    </a:gs>
                    <a:gs pos="100000">
                      <a:schemeClr val="tx1"/>
                    </a:gs>
                  </a:gsLst>
                  <a:lin ang="5400000" scaled="0"/>
                </a:gradFill>
                <a:hlinkClick r:id="rId7"/>
              </a:rPr>
              <a:t>API</a:t>
            </a:r>
            <a:r>
              <a:rPr lang="en-US" sz="1400" dirty="0">
                <a:solidFill>
                  <a:srgbClr val="000000"/>
                </a:solidFill>
              </a:rPr>
              <a:t>, and </a:t>
            </a:r>
            <a:r>
              <a:rPr lang="en-US" sz="1400" dirty="0">
                <a:gradFill>
                  <a:gsLst>
                    <a:gs pos="1250">
                      <a:schemeClr val="tx1"/>
                    </a:gs>
                    <a:gs pos="100000">
                      <a:schemeClr val="tx1"/>
                    </a:gs>
                  </a:gsLst>
                  <a:lin ang="5400000" scaled="0"/>
                </a:gradFill>
                <a:hlinkClick r:id="rId8"/>
              </a:rPr>
              <a:t>Applications</a:t>
            </a:r>
            <a:r>
              <a:rPr lang="en-US" sz="1400" dirty="0">
                <a:gradFill>
                  <a:gsLst>
                    <a:gs pos="1250">
                      <a:schemeClr val="tx1"/>
                    </a:gs>
                    <a:gs pos="100000">
                      <a:schemeClr val="tx1"/>
                    </a:gs>
                  </a:gsLst>
                  <a:lin ang="5400000" scaled="0"/>
                </a:gradFill>
              </a:rPr>
              <a:t> </a:t>
            </a:r>
            <a:endParaRPr lang="en-US" sz="1400" dirty="0">
              <a:solidFill>
                <a:srgbClr val="000000"/>
              </a:solidFill>
            </a:endParaRPr>
          </a:p>
          <a:p>
            <a:pPr defTabSz="913841">
              <a:lnSpc>
                <a:spcPct val="90000"/>
              </a:lnSpc>
              <a:spcBef>
                <a:spcPts val="1200"/>
              </a:spcBef>
              <a:defRPr/>
            </a:pPr>
            <a:endParaRPr lang="en-US" sz="1400" spc="-20" dirty="0">
              <a:solidFill>
                <a:srgbClr val="000000"/>
              </a:solidFill>
              <a:latin typeface="Segoe UI"/>
            </a:endParaRPr>
          </a:p>
        </p:txBody>
      </p:sp>
      <p:sp>
        <p:nvSpPr>
          <p:cNvPr id="10" name="Rectangle 9">
            <a:extLst>
              <a:ext uri="{FF2B5EF4-FFF2-40B4-BE49-F238E27FC236}">
                <a16:creationId xmlns:a16="http://schemas.microsoft.com/office/drawing/2014/main" id="{4EB7B430-8315-482B-BCC5-19F0A7DE5A79}"/>
              </a:ext>
            </a:extLst>
          </p:cNvPr>
          <p:cNvSpPr/>
          <p:nvPr/>
        </p:nvSpPr>
        <p:spPr bwMode="auto">
          <a:xfrm>
            <a:off x="4008437" y="4640262"/>
            <a:ext cx="3429000" cy="2314453"/>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Other existing libraries</a:t>
            </a:r>
          </a:p>
          <a:p>
            <a:pPr marL="285750" indent="-285750" defTabSz="913841">
              <a:spcBef>
                <a:spcPts val="800"/>
              </a:spcBef>
              <a:buFontTx/>
              <a:buChar char="-"/>
              <a:defRPr/>
            </a:pPr>
            <a:r>
              <a:rPr lang="en-US" sz="1400" spc="-20" dirty="0" err="1">
                <a:solidFill>
                  <a:srgbClr val="000000"/>
                </a:solidFill>
              </a:rPr>
              <a:t>HElib</a:t>
            </a:r>
            <a:endParaRPr lang="en-US" sz="1400" spc="-20" dirty="0">
              <a:solidFill>
                <a:srgbClr val="000000"/>
              </a:solidFill>
            </a:endParaRPr>
          </a:p>
          <a:p>
            <a:pPr marL="285750" indent="-285750" defTabSz="913841">
              <a:spcBef>
                <a:spcPts val="800"/>
              </a:spcBef>
              <a:buFontTx/>
              <a:buChar char="-"/>
              <a:defRPr/>
            </a:pPr>
            <a:r>
              <a:rPr lang="en-US" sz="1400" spc="-20" dirty="0">
                <a:solidFill>
                  <a:srgbClr val="000000"/>
                </a:solidFill>
              </a:rPr>
              <a:t>TFHE</a:t>
            </a:r>
          </a:p>
          <a:p>
            <a:pPr marL="285750" indent="-285750" defTabSz="913841">
              <a:spcBef>
                <a:spcPts val="800"/>
              </a:spcBef>
              <a:buFontTx/>
              <a:buChar char="-"/>
              <a:defRPr/>
            </a:pPr>
            <a:r>
              <a:rPr lang="en-US" sz="1400" spc="-20" dirty="0" err="1">
                <a:solidFill>
                  <a:srgbClr val="000000"/>
                </a:solidFill>
              </a:rPr>
              <a:t>Paillier</a:t>
            </a:r>
            <a:endParaRPr lang="en-US" sz="1400" spc="-20" dirty="0">
              <a:solidFill>
                <a:srgbClr val="000000"/>
              </a:solidFill>
            </a:endParaRPr>
          </a:p>
          <a:p>
            <a:pPr marL="285750" indent="-285750" defTabSz="913841">
              <a:spcBef>
                <a:spcPts val="800"/>
              </a:spcBef>
              <a:buFontTx/>
              <a:buChar char="-"/>
              <a:defRPr/>
            </a:pPr>
            <a:r>
              <a:rPr lang="en-US" sz="1400" spc="-20" dirty="0">
                <a:solidFill>
                  <a:srgbClr val="000000"/>
                </a:solidFill>
              </a:rPr>
              <a:t>PALISADE</a:t>
            </a:r>
          </a:p>
          <a:p>
            <a:pPr marL="285750" indent="-285750" defTabSz="913841">
              <a:spcBef>
                <a:spcPts val="800"/>
              </a:spcBef>
              <a:buFontTx/>
              <a:buChar char="-"/>
              <a:defRPr/>
            </a:pPr>
            <a:r>
              <a:rPr lang="en-US" sz="1400" spc="-20" dirty="0" err="1">
                <a:solidFill>
                  <a:srgbClr val="000000"/>
                </a:solidFill>
              </a:rPr>
              <a:t>cuHE</a:t>
            </a:r>
            <a:endParaRPr lang="en-US" sz="1400" spc="-20" dirty="0">
              <a:solidFill>
                <a:srgbClr val="000000"/>
              </a:solidFill>
            </a:endParaRPr>
          </a:p>
          <a:p>
            <a:pPr marL="285750" indent="-285750" defTabSz="913841">
              <a:spcBef>
                <a:spcPts val="800"/>
              </a:spcBef>
              <a:buFontTx/>
              <a:buChar char="-"/>
              <a:defRPr/>
            </a:pPr>
            <a:r>
              <a:rPr lang="en-US" sz="1400" spc="-20" dirty="0" err="1">
                <a:solidFill>
                  <a:srgbClr val="000000"/>
                </a:solidFill>
              </a:rPr>
              <a:t>libHEAAN</a:t>
            </a:r>
            <a:endParaRPr lang="en-US" sz="1600" spc="-20" dirty="0">
              <a:solidFill>
                <a:srgbClr val="000000"/>
              </a:solidFill>
            </a:endParaRPr>
          </a:p>
        </p:txBody>
      </p:sp>
    </p:spTree>
    <p:extLst>
      <p:ext uri="{BB962C8B-B14F-4D97-AF65-F5344CB8AC3E}">
        <p14:creationId xmlns:p14="http://schemas.microsoft.com/office/powerpoint/2010/main" val="3933928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3" name="Espace réservé du texte 2"/>
          <p:cNvSpPr>
            <a:spLocks noGrp="1"/>
          </p:cNvSpPr>
          <p:nvPr>
            <p:ph type="body" sz="quarter" idx="10"/>
          </p:nvPr>
        </p:nvSpPr>
        <p:spPr>
          <a:xfrm>
            <a:off x="272272" y="1189077"/>
            <a:ext cx="6477000" cy="4131900"/>
          </a:xfrm>
        </p:spPr>
        <p:txBody>
          <a:bodyPr/>
          <a:lstStyle/>
          <a:p>
            <a:pPr lvl="1">
              <a:spcBef>
                <a:spcPts val="0"/>
              </a:spcBef>
            </a:pPr>
            <a:r>
              <a:rPr lang="it-IT" sz="2400" dirty="0">
                <a:solidFill>
                  <a:srgbClr val="0563C1"/>
                </a:solidFill>
                <a:latin typeface="Segoe UI Semibold" panose="020B0702040204020203" pitchFamily="34" charset="0"/>
                <a:cs typeface="Segoe UI Semibold" panose="020B0702040204020203" pitchFamily="34" charset="0"/>
              </a:rPr>
              <a:t>On docs.microsoft.com</a:t>
            </a:r>
          </a:p>
          <a:p>
            <a:pPr lvl="1">
              <a:spcBef>
                <a:spcPts val="300"/>
              </a:spcBef>
              <a:spcAft>
                <a:spcPts val="600"/>
              </a:spcAft>
            </a:pPr>
            <a:r>
              <a:rPr lang="en-US" u="sng" dirty="0">
                <a:solidFill>
                  <a:srgbClr val="0563C1"/>
                </a:solidFill>
                <a:latin typeface="Segoe UI" panose="020B0502040204020203" pitchFamily="34" charset="0"/>
                <a:cs typeface="Segoe UI" panose="020B0502040204020203" pitchFamily="34" charset="0"/>
                <a:hlinkClick r:id="rId3"/>
              </a:rPr>
              <a:t>How to deploy an encrypted inferencing web service</a:t>
            </a:r>
            <a:endParaRPr lang="en-US" u="sng" dirty="0">
              <a:solidFill>
                <a:srgbClr val="0563C1"/>
              </a:solidFill>
              <a:latin typeface="Segoe UI" panose="020B0502040204020203" pitchFamily="34" charset="0"/>
              <a:cs typeface="Segoe UI" panose="020B0502040204020203" pitchFamily="34" charset="0"/>
            </a:endParaRPr>
          </a:p>
          <a:p>
            <a:pPr marL="514350" lvl="2" indent="-285750">
              <a:spcBef>
                <a:spcPts val="300"/>
              </a:spcBef>
              <a:spcAft>
                <a:spcPts val="600"/>
              </a:spcAft>
              <a:buFont typeface="Arial" panose="020B0604020202020204" pitchFamily="34" charset="0"/>
              <a:buChar char="•"/>
            </a:pPr>
            <a:r>
              <a:rPr lang="en-US" dirty="0"/>
              <a:t>See </a:t>
            </a:r>
            <a:r>
              <a:rPr lang="en-US" dirty="0">
                <a:hlinkClick r:id="rId4"/>
              </a:rPr>
              <a:t>Tutorial #3: Deploy an image classification model for encrypted inferencing in Azure Container Instance (ACI)</a:t>
            </a:r>
            <a:endParaRPr lang="en-US" dirty="0"/>
          </a:p>
          <a:p>
            <a:pPr lvl="1">
              <a:spcBef>
                <a:spcPts val="0"/>
              </a:spcBef>
            </a:pPr>
            <a:endParaRPr lang="en-US" dirty="0"/>
          </a:p>
          <a:p>
            <a:pPr marL="0" marR="0" lvl="1" indent="0" algn="l" defTabSz="932742" rtl="0" eaLnBrk="1" fontAlgn="auto" latinLnBrk="0" hangingPunct="1">
              <a:lnSpc>
                <a:spcPct val="90000"/>
              </a:lnSpc>
              <a:spcBef>
                <a:spcPts val="0"/>
              </a:spcBef>
              <a:spcAft>
                <a:spcPts val="0"/>
              </a:spcAft>
              <a:buClrTx/>
              <a:buSzPct val="90000"/>
              <a:buFontTx/>
              <a:buNone/>
              <a:tabLst/>
              <a:defRPr/>
            </a:pPr>
            <a:r>
              <a:rPr lang="it-IT" sz="2400" dirty="0">
                <a:solidFill>
                  <a:srgbClr val="0563C1"/>
                </a:solidFill>
                <a:latin typeface="Segoe UI Semibold" panose="020B0702040204020203" pitchFamily="34" charset="0"/>
                <a:cs typeface="Segoe UI Semibold" panose="020B0702040204020203" pitchFamily="34" charset="0"/>
              </a:rPr>
              <a:t>Medium series of articles on Homomorphic Encryption intro</a:t>
            </a:r>
          </a:p>
          <a:p>
            <a:pPr marL="0" marR="0" lvl="0" indent="0" algn="l" defTabSz="932742" rtl="0" eaLnBrk="1" fontAlgn="auto" latinLnBrk="0" hangingPunct="1">
              <a:lnSpc>
                <a:spcPct val="90000"/>
              </a:lnSpc>
              <a:spcBef>
                <a:spcPts val="300"/>
              </a:spcBef>
              <a:spcAft>
                <a:spcPts val="600"/>
              </a:spcAft>
              <a:buClrTx/>
              <a:buSzPct val="90000"/>
              <a:buFont typeface="Arial" pitchFamily="34" charset="0"/>
              <a:buNone/>
              <a:tabLst/>
              <a:defRPr/>
            </a:pPr>
            <a:r>
              <a:rPr lang="en-US" sz="1800" dirty="0">
                <a:gradFill>
                  <a:gsLst>
                    <a:gs pos="1250">
                      <a:srgbClr val="505050"/>
                    </a:gs>
                    <a:gs pos="100000">
                      <a:srgbClr val="505050"/>
                    </a:gs>
                  </a:gsLst>
                  <a:lin ang="5400000" scaled="0"/>
                </a:gradFill>
                <a:latin typeface="Segoe UI"/>
              </a:rPr>
              <a:t>Series of article on HE from the ground up, with a Python implementation from scratch of CKKS:</a:t>
            </a: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bold" panose="020B0702040204020203" pitchFamily="34" charset="0"/>
            </a:endParaRPr>
          </a:p>
          <a:p>
            <a:pPr marL="571500" marR="0" lvl="2" indent="-342900" algn="l" defTabSz="932742" rtl="0" eaLnBrk="1" fontAlgn="auto" latinLnBrk="0" hangingPunct="1">
              <a:lnSpc>
                <a:spcPct val="90000"/>
              </a:lnSpc>
              <a:spcBef>
                <a:spcPts val="0"/>
              </a:spcBef>
              <a:spcAft>
                <a:spcPts val="0"/>
              </a:spcAft>
              <a:buClrTx/>
              <a:buSzPct val="90000"/>
              <a:buFont typeface="Symbol" panose="05050102010706020507" pitchFamily="18" charset="2"/>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Overview and use cases</a:t>
            </a: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571500" marR="0" lvl="2" indent="-342900" algn="l" defTabSz="932742" rtl="0" eaLnBrk="1" fontAlgn="auto" latinLnBrk="0" hangingPunct="1">
              <a:lnSpc>
                <a:spcPct val="90000"/>
              </a:lnSpc>
              <a:spcBef>
                <a:spcPts val="0"/>
              </a:spcBef>
              <a:spcAft>
                <a:spcPts val="0"/>
              </a:spcAft>
              <a:buClrTx/>
              <a:buSzPct val="90000"/>
              <a:buFont typeface="Symbol" panose="05050102010706020507" pitchFamily="18" charset="2"/>
              <a:buChar char=""/>
              <a:tabLst/>
              <a:defRPr/>
            </a:pPr>
            <a:r>
              <a:rPr lang="en-US" dirty="0">
                <a:gradFill>
                  <a:gsLst>
                    <a:gs pos="1250">
                      <a:srgbClr val="505050"/>
                    </a:gs>
                    <a:gs pos="100000">
                      <a:srgbClr val="505050"/>
                    </a:gs>
                  </a:gsLst>
                  <a:lin ang="5400000" scaled="0"/>
                </a:gradFill>
                <a:latin typeface="Segoe UI"/>
                <a:hlinkClick r:id="rId6"/>
              </a:rPr>
              <a:t>HE landscape and CKKS</a:t>
            </a:r>
            <a:endParaRPr lang="en-US" dirty="0">
              <a:gradFill>
                <a:gsLst>
                  <a:gs pos="1250">
                    <a:srgbClr val="505050"/>
                  </a:gs>
                  <a:gs pos="100000">
                    <a:srgbClr val="505050"/>
                  </a:gs>
                </a:gsLst>
                <a:lin ang="5400000" scaled="0"/>
              </a:gradFill>
              <a:latin typeface="Segoe UI"/>
            </a:endParaRPr>
          </a:p>
          <a:p>
            <a:pPr marL="571500" marR="0" lvl="2" indent="-342900" algn="l" defTabSz="932742" rtl="0" eaLnBrk="1" fontAlgn="auto" latinLnBrk="0" hangingPunct="1">
              <a:lnSpc>
                <a:spcPct val="90000"/>
              </a:lnSpc>
              <a:spcBef>
                <a:spcPts val="0"/>
              </a:spcBef>
              <a:spcAft>
                <a:spcPts val="0"/>
              </a:spcAft>
              <a:buClrTx/>
              <a:buSzPct val="90000"/>
              <a:buFont typeface="Symbol" panose="05050102010706020507" pitchFamily="18" charset="2"/>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hlinkClick r:id="rId7"/>
              </a:rPr>
              <a:t>Encoding and </a:t>
            </a:r>
            <a:r>
              <a:rPr kumimoji="0" lang="en-US" sz="16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hlinkClick r:id="rId7"/>
              </a:rPr>
              <a:t>decodi</a:t>
            </a:r>
            <a:r>
              <a:rPr lang="en-US" dirty="0">
                <a:gradFill>
                  <a:gsLst>
                    <a:gs pos="1250">
                      <a:srgbClr val="505050"/>
                    </a:gs>
                    <a:gs pos="100000">
                      <a:srgbClr val="505050"/>
                    </a:gs>
                  </a:gsLst>
                  <a:lin ang="5400000" scaled="0"/>
                </a:gradFill>
                <a:latin typeface="Segoe UI"/>
                <a:hlinkClick r:id="rId7"/>
              </a:rPr>
              <a:t>ng in CKKS</a:t>
            </a: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1" indent="0" algn="l" defTabSz="932742" rtl="0" eaLnBrk="1" fontAlgn="auto" latinLnBrk="0" hangingPunct="1">
              <a:lnSpc>
                <a:spcPct val="90000"/>
              </a:lnSpc>
              <a:spcBef>
                <a:spcPts val="0"/>
              </a:spcBef>
              <a:spcAft>
                <a:spcPts val="0"/>
              </a:spcAft>
              <a:buClrTx/>
              <a:buSzPct val="90000"/>
              <a:buFontTx/>
              <a:buNone/>
              <a:tabLst/>
              <a:defRPr/>
            </a:pPr>
            <a:endParaRPr kumimoji="0" lang="it-IT" sz="2400" b="0" i="0" u="none" strike="noStrike" kern="1200" cap="none" spc="0" normalizeH="0" baseline="0" noProof="0" dirty="0">
              <a:ln>
                <a:noFill/>
              </a:ln>
              <a:solidFill>
                <a:srgbClr val="0563C1"/>
              </a:solidFill>
              <a:effectLst/>
              <a:uLnTx/>
              <a:uFillTx/>
              <a:latin typeface="Segoe UI Semibold" panose="020B0702040204020203" pitchFamily="34" charset="0"/>
              <a:ea typeface="+mn-ea"/>
              <a:cs typeface="Segoe UI Semibold" panose="020B0702040204020203" pitchFamily="34" charset="0"/>
            </a:endParaRPr>
          </a:p>
          <a:p>
            <a:pPr lvl="1">
              <a:spcBef>
                <a:spcPts val="0"/>
              </a:spcBef>
            </a:pPr>
            <a:endParaRPr lang="en-US" dirty="0"/>
          </a:p>
        </p:txBody>
      </p:sp>
    </p:spTree>
    <p:extLst>
      <p:ext uri="{BB962C8B-B14F-4D97-AF65-F5344CB8AC3E}">
        <p14:creationId xmlns:p14="http://schemas.microsoft.com/office/powerpoint/2010/main" val="79596397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3" name="Espace réservé du texte 2"/>
          <p:cNvSpPr>
            <a:spLocks noGrp="1"/>
          </p:cNvSpPr>
          <p:nvPr>
            <p:ph type="body" sz="quarter" idx="10"/>
          </p:nvPr>
        </p:nvSpPr>
        <p:spPr>
          <a:xfrm>
            <a:off x="274637" y="1135062"/>
            <a:ext cx="11887200" cy="3347070"/>
          </a:xfrm>
        </p:spPr>
        <p:txBody>
          <a:bodyPr/>
          <a:lstStyle/>
          <a:p>
            <a:pPr>
              <a:spcBef>
                <a:spcPts val="0"/>
              </a:spcBef>
            </a:pPr>
            <a:r>
              <a:rPr lang="it-IT" b="1" u="sng" dirty="0">
                <a:solidFill>
                  <a:srgbClr val="0563C1"/>
                </a:solidFill>
                <a:hlinkClick r:id="rId3"/>
              </a:rPr>
              <a:t>Private AI Bootcamp December 2019</a:t>
            </a:r>
            <a:endParaRPr lang="en-US" b="1" u="sng" dirty="0">
              <a:solidFill>
                <a:srgbClr val="0563C1"/>
              </a:solidFill>
            </a:endParaRPr>
          </a:p>
          <a:p>
            <a:pPr marL="0" marR="0">
              <a:spcBef>
                <a:spcPts val="300"/>
              </a:spcBef>
              <a:spcAft>
                <a:spcPts val="600"/>
              </a:spcAft>
            </a:pPr>
            <a:r>
              <a:rPr lang="en-US" sz="1800" dirty="0">
                <a:gradFill>
                  <a:gsLst>
                    <a:gs pos="1250">
                      <a:schemeClr val="tx1"/>
                    </a:gs>
                    <a:gs pos="100000">
                      <a:schemeClr val="tx1"/>
                    </a:gs>
                  </a:gsLst>
                  <a:lin ang="5400000" scaled="0"/>
                </a:gradFill>
                <a:latin typeface="+mn-lt"/>
                <a:cs typeface="+mn-cs"/>
              </a:rPr>
              <a:t>With a series of videos on: </a:t>
            </a:r>
          </a:p>
          <a:p>
            <a:pPr marL="571500" lvl="2" indent="-342900">
              <a:spcBef>
                <a:spcPts val="0"/>
              </a:spcBef>
              <a:buFont typeface="Symbol" panose="05050102010706020507" pitchFamily="18" charset="2"/>
              <a:buChar char=""/>
            </a:pPr>
            <a:r>
              <a:rPr lang="en-US" dirty="0"/>
              <a:t>Intro to Homomorphic Encryption, </a:t>
            </a:r>
          </a:p>
          <a:p>
            <a:pPr marL="571500" lvl="2" indent="-342900">
              <a:spcBef>
                <a:spcPts val="0"/>
              </a:spcBef>
              <a:buFont typeface="Symbol" panose="05050102010706020507" pitchFamily="18" charset="2"/>
              <a:buChar char=""/>
            </a:pPr>
            <a:r>
              <a:rPr lang="en-US" dirty="0"/>
              <a:t>Microsoft SEAL (+ </a:t>
            </a:r>
            <a:r>
              <a:rPr lang="fr-FR" u="sng" dirty="0">
                <a:solidFill>
                  <a:srgbClr val="0563C1"/>
                </a:solidFill>
                <a:effectLst/>
                <a:ea typeface="Calibri" panose="020F0502020204030204" pitchFamily="34" charset="0"/>
                <a:hlinkClick r:id="rId4"/>
              </a:rPr>
              <a:t>bootcamp</a:t>
            </a:r>
            <a:r>
              <a:rPr lang="en-US" dirty="0"/>
              <a:t> repo on GitHub), </a:t>
            </a:r>
          </a:p>
          <a:p>
            <a:pPr marL="571500" lvl="2" indent="-342900">
              <a:spcBef>
                <a:spcPts val="0"/>
              </a:spcBef>
              <a:buFont typeface="Symbol" panose="05050102010706020507" pitchFamily="18" charset="2"/>
              <a:buChar char=""/>
            </a:pPr>
            <a:r>
              <a:rPr lang="en-US" dirty="0"/>
              <a:t>Intro to CKKS,</a:t>
            </a:r>
          </a:p>
          <a:p>
            <a:pPr marL="571500" lvl="2" indent="-342900">
              <a:spcBef>
                <a:spcPts val="0"/>
              </a:spcBef>
              <a:buFont typeface="Symbol" panose="05050102010706020507" pitchFamily="18" charset="2"/>
              <a:buChar char=""/>
            </a:pPr>
            <a:r>
              <a:rPr lang="en-US" dirty="0"/>
              <a:t>Techniques in PPML (+ </a:t>
            </a:r>
            <a:r>
              <a:rPr lang="fr-FR" u="sng" dirty="0" err="1">
                <a:solidFill>
                  <a:srgbClr val="0563C1"/>
                </a:solidFill>
                <a:effectLst/>
                <a:ea typeface="Calibri" panose="020F0502020204030204" pitchFamily="34" charset="0"/>
                <a:hlinkClick r:id="rId5"/>
              </a:rPr>
              <a:t>algorithms</a:t>
            </a:r>
            <a:r>
              <a:rPr lang="fr-FR" u="sng" dirty="0">
                <a:solidFill>
                  <a:srgbClr val="0563C1"/>
                </a:solidFill>
                <a:effectLst/>
                <a:ea typeface="Calibri" panose="020F0502020204030204" pitchFamily="34" charset="0"/>
                <a:hlinkClick r:id="rId5"/>
              </a:rPr>
              <a:t>-in-SEAL</a:t>
            </a:r>
            <a:r>
              <a:rPr lang="en-US" dirty="0"/>
              <a:t> repo on GitHub), </a:t>
            </a:r>
          </a:p>
          <a:p>
            <a:pPr marL="571500" lvl="2" indent="-342900">
              <a:spcBef>
                <a:spcPts val="0"/>
              </a:spcBef>
              <a:buFont typeface="Symbol" panose="05050102010706020507" pitchFamily="18" charset="2"/>
              <a:buChar char=""/>
            </a:pPr>
            <a:r>
              <a:rPr lang="en-US" dirty="0"/>
              <a:t>Building Applications with Microsoft SEAL,</a:t>
            </a:r>
          </a:p>
          <a:p>
            <a:pPr marL="571500" lvl="2" indent="-342900">
              <a:spcBef>
                <a:spcPts val="0"/>
              </a:spcBef>
              <a:buFont typeface="Symbol" panose="05050102010706020507" pitchFamily="18" charset="2"/>
              <a:buChar char=""/>
            </a:pPr>
            <a:r>
              <a:rPr lang="en-US" dirty="0"/>
              <a:t>Etc.</a:t>
            </a:r>
          </a:p>
          <a:p>
            <a:pPr lvl="1">
              <a:spcBef>
                <a:spcPts val="0"/>
              </a:spcBef>
            </a:pPr>
            <a:endParaRPr lang="fr-FR" sz="1800" b="1" u="sng" dirty="0">
              <a:solidFill>
                <a:srgbClr val="0563C1"/>
              </a:solidFill>
              <a:effectLst/>
              <a:latin typeface="Calibri" panose="020F0502020204030204" pitchFamily="34" charset="0"/>
              <a:ea typeface="Calibri" panose="020F0502020204030204" pitchFamily="34" charset="0"/>
              <a:hlinkClick r:id="rId6"/>
            </a:endParaRPr>
          </a:p>
          <a:p>
            <a:pPr lvl="1">
              <a:spcBef>
                <a:spcPts val="0"/>
              </a:spcBef>
            </a:pPr>
            <a:r>
              <a:rPr lang="it-IT" sz="2400" b="1" u="sng" dirty="0">
                <a:solidFill>
                  <a:srgbClr val="0563C1"/>
                </a:solidFill>
                <a:latin typeface="Segoe UI Semibold" panose="020B0702040204020203" pitchFamily="34" charset="0"/>
                <a:cs typeface="Segoe UI Semibold" panose="020B0702040204020203" pitchFamily="34" charset="0"/>
                <a:hlinkClick r:id="rId7"/>
              </a:rPr>
              <a:t>Private AI February 2020</a:t>
            </a:r>
            <a:endParaRPr lang="it-IT" sz="2400" b="1" u="sng" dirty="0">
              <a:solidFill>
                <a:srgbClr val="0563C1"/>
              </a:solidFill>
              <a:latin typeface="Segoe UI Semibold" panose="020B0702040204020203" pitchFamily="34" charset="0"/>
              <a:cs typeface="Segoe UI Semibold" panose="020B0702040204020203" pitchFamily="34" charset="0"/>
            </a:endParaRPr>
          </a:p>
          <a:p>
            <a:pPr marL="0" marR="0" lvl="1" indent="0" algn="l" defTabSz="932742" rtl="0" eaLnBrk="1" fontAlgn="auto" latinLnBrk="0" hangingPunct="1">
              <a:lnSpc>
                <a:spcPct val="90000"/>
              </a:lnSpc>
              <a:spcBef>
                <a:spcPts val="0"/>
              </a:spcBef>
              <a:spcAft>
                <a:spcPts val="0"/>
              </a:spcAft>
              <a:buClrTx/>
              <a:buSzPct val="90000"/>
              <a:buFontTx/>
              <a:buNone/>
              <a:tabLst/>
              <a:defRPr/>
            </a:pPr>
            <a:endParaRPr kumimoji="0" lang="it-IT" sz="2400" b="0" i="0" u="none" strike="noStrike" kern="1200" cap="none" spc="0" normalizeH="0" baseline="0" noProof="0" dirty="0">
              <a:ln>
                <a:noFill/>
              </a:ln>
              <a:solidFill>
                <a:srgbClr val="0563C1"/>
              </a:solidFill>
              <a:effectLst/>
              <a:uLnTx/>
              <a:uFillTx/>
              <a:latin typeface="Segoe UI Semibold" panose="020B0702040204020203" pitchFamily="34" charset="0"/>
              <a:ea typeface="+mn-ea"/>
              <a:cs typeface="Segoe UI Semibold" panose="020B0702040204020203" pitchFamily="34" charset="0"/>
            </a:endParaRPr>
          </a:p>
          <a:p>
            <a:pPr lvl="1">
              <a:spcBef>
                <a:spcPts val="0"/>
              </a:spcBef>
            </a:pPr>
            <a:endParaRPr lang="en-US" dirty="0"/>
          </a:p>
        </p:txBody>
      </p:sp>
      <p:pic>
        <p:nvPicPr>
          <p:cNvPr id="5" name="Picture 4" descr="A picture containing drawing&#10;&#10;Description automatically generated">
            <a:extLst>
              <a:ext uri="{FF2B5EF4-FFF2-40B4-BE49-F238E27FC236}">
                <a16:creationId xmlns:a16="http://schemas.microsoft.com/office/drawing/2014/main" id="{CC04F668-EA77-4FA8-98E7-DBC3B930CB27}"/>
              </a:ext>
            </a:extLst>
          </p:cNvPr>
          <p:cNvPicPr>
            <a:picLocks noChangeAspect="1"/>
          </p:cNvPicPr>
          <p:nvPr/>
        </p:nvPicPr>
        <p:blipFill>
          <a:blip r:embed="rId8"/>
          <a:stretch>
            <a:fillRect/>
          </a:stretch>
        </p:blipFill>
        <p:spPr>
          <a:xfrm>
            <a:off x="9875837" y="420344"/>
            <a:ext cx="1995819" cy="579948"/>
          </a:xfrm>
          <a:prstGeom prst="rect">
            <a:avLst/>
          </a:prstGeom>
        </p:spPr>
      </p:pic>
    </p:spTree>
    <p:extLst>
      <p:ext uri="{BB962C8B-B14F-4D97-AF65-F5344CB8AC3E}">
        <p14:creationId xmlns:p14="http://schemas.microsoft.com/office/powerpoint/2010/main" val="240513969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97924C-2492-40E3-A656-422BD448B7F7}"/>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33910687-8B42-43B7-89AD-78E0F7D49E36}"/>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D41EAC77-31DD-4ED1-AC75-E7DE5B1E754B}"/>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907174B-7D85-4DDB-88A4-8605434E8DD3}"/>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6F180153-E3D5-4D4F-9E1A-C6DD71A0D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E45A262-A400-4A5A-9BB9-D35EB79D26C3}"/>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AB45E348-6DD5-4CF5-8CEF-4A64AE31336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extBox 8">
              <a:extLst>
                <a:ext uri="{FF2B5EF4-FFF2-40B4-BE49-F238E27FC236}">
                  <a16:creationId xmlns:a16="http://schemas.microsoft.com/office/drawing/2014/main" id="{A3717F42-6E0B-473E-BEA9-DB44EFBDA1D2}"/>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Secure Multi-Party Computing </a:t>
            </a:r>
            <a:r>
              <a:rPr lang="fr-FR" sz="4800" spc="-102" dirty="0">
                <a:solidFill>
                  <a:schemeClr val="tx1">
                    <a:lumMod val="50000"/>
                  </a:schemeClr>
                </a:solidFill>
              </a:rPr>
              <a:t>(MPC)</a:t>
            </a:r>
            <a:br>
              <a:rPr lang="fr-FR" sz="4800" spc="-102" dirty="0">
                <a:solidFill>
                  <a:schemeClr val="tx1">
                    <a:lumMod val="50000"/>
                  </a:schemeClr>
                </a:solidFill>
              </a:rPr>
            </a:br>
            <a:r>
              <a:rPr lang="en-US" altLang="zh-CN" sz="3600" spc="-102" dirty="0">
                <a:solidFill>
                  <a:schemeClr val="tx1">
                    <a:lumMod val="50000"/>
                  </a:schemeClr>
                </a:solidFill>
                <a:latin typeface="Segoe UI" panose="020B0502040204020203" pitchFamily="34" charset="0"/>
                <a:cs typeface="Segoe UI" panose="020B0502040204020203" pitchFamily="34" charset="0"/>
              </a:rPr>
              <a:t>Enabling secure collaborative computation</a:t>
            </a:r>
            <a:br>
              <a:rPr lang="en-US" altLang="zh-CN" sz="3600" spc="-102" dirty="0">
                <a:solidFill>
                  <a:schemeClr val="tx1">
                    <a:lumMod val="50000"/>
                  </a:schemeClr>
                </a:solidFill>
                <a:latin typeface="Segoe UI" panose="020B0502040204020203" pitchFamily="34" charset="0"/>
                <a:cs typeface="Segoe UI" panose="020B0502040204020203" pitchFamily="34" charset="0"/>
              </a:rPr>
            </a:br>
            <a:br>
              <a:rPr lang="en-US" altLang="zh-CN" sz="2000" spc="-102" dirty="0">
                <a:solidFill>
                  <a:schemeClr val="tx1">
                    <a:lumMod val="50000"/>
                  </a:schemeClr>
                </a:solidFill>
                <a:latin typeface="Segoe UI" panose="020B0502040204020203" pitchFamily="34" charset="0"/>
                <a:cs typeface="Segoe UI" panose="020B0502040204020203" pitchFamily="34" charset="0"/>
              </a:rPr>
            </a:br>
            <a:r>
              <a:rPr lang="en-US" altLang="zh-CN" sz="2400" spc="-102" dirty="0">
                <a:solidFill>
                  <a:srgbClr val="FFFFFF">
                    <a:lumMod val="50000"/>
                  </a:srgbClr>
                </a:solidFill>
                <a:latin typeface="Segoe UI"/>
              </a:rPr>
              <a:t>Solving today’s complex challenges require greater </a:t>
            </a:r>
            <a:r>
              <a:rPr lang="en-US" altLang="zh-CN" sz="2400" spc="-102" dirty="0">
                <a:solidFill>
                  <a:srgbClr val="FFFFFF">
                    <a:lumMod val="50000"/>
                  </a:srgbClr>
                </a:solidFill>
              </a:rPr>
              <a:t>access and use of trustworthy data </a:t>
            </a:r>
            <a:r>
              <a:rPr lang="en-US" altLang="zh-CN" sz="2400" spc="-102" dirty="0">
                <a:solidFill>
                  <a:srgbClr val="FFFFFF">
                    <a:lumMod val="50000"/>
                  </a:srgbClr>
                </a:solidFill>
                <a:latin typeface="Segoe UI"/>
              </a:rPr>
              <a:t>to create </a:t>
            </a:r>
            <a:r>
              <a:rPr lang="en-US" altLang="zh-CN" sz="2400" spc="-102" dirty="0">
                <a:solidFill>
                  <a:srgbClr val="FFFFFF">
                    <a:lumMod val="50000"/>
                  </a:srgbClr>
                </a:solidFill>
              </a:rPr>
              <a:t>new insights </a:t>
            </a:r>
            <a:r>
              <a:rPr lang="en-US" altLang="zh-CN" sz="2400" spc="-102" dirty="0">
                <a:solidFill>
                  <a:srgbClr val="FFFFFF">
                    <a:lumMod val="50000"/>
                  </a:srgbClr>
                </a:solidFill>
                <a:latin typeface="Segoe UI"/>
              </a:rPr>
              <a:t>and facilitate </a:t>
            </a:r>
            <a:r>
              <a:rPr lang="en-US" altLang="zh-CN" sz="2400" spc="-102" dirty="0">
                <a:solidFill>
                  <a:srgbClr val="FFFFFF">
                    <a:lumMod val="50000"/>
                  </a:srgbClr>
                </a:solidFill>
                <a:latin typeface="Selawik Semibold" panose="020B0702040204020203" pitchFamily="34" charset="0"/>
              </a:rPr>
              <a:t>responsive and responsible action</a:t>
            </a:r>
            <a:br>
              <a:rPr lang="en-US" altLang="zh-CN" sz="2400" spc="-102" dirty="0">
                <a:solidFill>
                  <a:srgbClr val="FFFFFF">
                    <a:lumMod val="50000"/>
                  </a:srgbClr>
                </a:solidFill>
                <a:latin typeface="Segoe UI"/>
              </a:rPr>
            </a:br>
            <a:br>
              <a:rPr lang="en-US" altLang="zh-CN" sz="2400" spc="-102" dirty="0">
                <a:solidFill>
                  <a:srgbClr val="FFFFFF">
                    <a:lumMod val="50000"/>
                  </a:srgbClr>
                </a:solidFill>
                <a:latin typeface="Segoe UI"/>
              </a:rPr>
            </a:br>
            <a:r>
              <a:rPr lang="en-US" altLang="zh-CN" sz="2400" spc="-102" dirty="0">
                <a:solidFill>
                  <a:srgbClr val="FFFFFF">
                    <a:lumMod val="50000"/>
                  </a:srgbClr>
                </a:solidFill>
                <a:latin typeface="Segoe UI"/>
              </a:rPr>
              <a:t>MPC has different trade-offs from trusted hardware enclave (CC) and homomorphic encryption (HE)</a:t>
            </a:r>
            <a:endParaRPr lang="fr-FR" sz="3600" spc="-102" dirty="0">
              <a:solidFill>
                <a:schemeClr val="tx1">
                  <a:lumMod val="50000"/>
                </a:schemeClr>
              </a:solidFill>
              <a:latin typeface="Segoe UI" panose="020B0502040204020203" pitchFamily="34" charset="0"/>
              <a:cs typeface="Segoe UI" panose="020B0502040204020203" pitchFamily="34" charset="0"/>
            </a:endParaRPr>
          </a:p>
        </p:txBody>
      </p:sp>
      <p:sp>
        <p:nvSpPr>
          <p:cNvPr id="2" name="Title 3">
            <a:extLst>
              <a:ext uri="{FF2B5EF4-FFF2-40B4-BE49-F238E27FC236}">
                <a16:creationId xmlns:a16="http://schemas.microsoft.com/office/drawing/2014/main" id="{E63DD27C-2FB3-421F-962E-395BB4B799BF}"/>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3715084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D5B2A857-76D4-4378-9452-5E79E8FE25F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3237" y="3649662"/>
            <a:ext cx="570065" cy="570065"/>
          </a:xfrm>
          <a:prstGeom prst="rect">
            <a:avLst/>
          </a:prstGeom>
        </p:spPr>
      </p:pic>
      <p:sp>
        <p:nvSpPr>
          <p:cNvPr id="2" name="Titre 1"/>
          <p:cNvSpPr>
            <a:spLocks noGrp="1"/>
          </p:cNvSpPr>
          <p:nvPr>
            <p:ph type="title"/>
          </p:nvPr>
        </p:nvSpPr>
        <p:spPr>
          <a:xfrm>
            <a:off x="272274" y="144462"/>
            <a:ext cx="11889564" cy="860424"/>
          </a:xfrm>
        </p:spPr>
        <p:txBody>
          <a:bodyPr/>
          <a:lstStyle/>
          <a:p>
            <a:r>
              <a:rPr lang="fr-FR" dirty="0"/>
              <a:t>Secure Multi-Party Computation (MPC) pattern</a:t>
            </a:r>
          </a:p>
        </p:txBody>
      </p:sp>
      <mc:AlternateContent xmlns:mc="http://schemas.openxmlformats.org/markup-compatibility/2006" xmlns:a14="http://schemas.microsoft.com/office/drawing/2010/main">
        <mc:Choice Requires="a14">
          <p:sp>
            <p:nvSpPr>
              <p:cNvPr id="3" name="Espace réservé du texte 2"/>
              <p:cNvSpPr>
                <a:spLocks noGrp="1"/>
              </p:cNvSpPr>
              <p:nvPr>
                <p:ph type="body" sz="quarter" idx="10"/>
              </p:nvPr>
            </p:nvSpPr>
            <p:spPr>
              <a:xfrm>
                <a:off x="272274" y="1002203"/>
                <a:ext cx="11277599" cy="2739211"/>
              </a:xfrm>
            </p:spPr>
            <p:txBody>
              <a:bodyPr>
                <a:normAutofit/>
              </a:bodyPr>
              <a:lstStyle/>
              <a:p>
                <a:pPr lvl="0">
                  <a:spcBef>
                    <a:spcPts val="1200"/>
                  </a:spcBef>
                </a:pPr>
                <a:r>
                  <a:rPr lang="en-US" dirty="0"/>
                  <a:t>A custodian provides a secure pool that meets requirements for confidentiality and compliance</a:t>
                </a:r>
                <a:endParaRPr lang="fr-FR" dirty="0"/>
              </a:p>
              <a:p>
                <a:pPr lvl="1"/>
                <a:r>
                  <a:rPr kumimoji="1" lang="en-US" altLang="zh-CN" dirty="0"/>
                  <a:t>Input privacy:</a:t>
                </a:r>
                <a14:m>
                  <m:oMath xmlns:m="http://schemas.openxmlformats.org/officeDocument/2006/math">
                    <m:sSub>
                      <m:sSubPr>
                        <m:ctrlPr>
                          <a:rPr lang="en-US" altLang="zh-CN" i="1">
                            <a:latin typeface="Cambria Math" panose="02040503050406030204" pitchFamily="18" charset="0"/>
                            <a:ea typeface="等线"/>
                          </a:rPr>
                        </m:ctrlPr>
                      </m:sSubPr>
                      <m:e>
                        <m:r>
                          <a:rPr lang="en-US" altLang="zh-CN" b="0" i="1" smtClean="0">
                            <a:latin typeface="Cambria Math" panose="02040503050406030204" pitchFamily="18" charset="0"/>
                            <a:ea typeface="等线"/>
                          </a:rPr>
                          <m:t> </m:t>
                        </m:r>
                        <m:r>
                          <a:rPr lang="en-US" altLang="zh-CN" i="1">
                            <a:latin typeface="Cambria Math" panose="02040503050406030204" pitchFamily="18" charset="0"/>
                            <a:ea typeface="等线"/>
                          </a:rPr>
                          <m:t>𝑥</m:t>
                        </m:r>
                      </m:e>
                      <m:sub>
                        <m:r>
                          <a:rPr lang="en-US" altLang="zh-CN" b="0" i="1" smtClean="0">
                            <a:latin typeface="Cambria Math" panose="02040503050406030204" pitchFamily="18" charset="0"/>
                            <a:ea typeface="等线"/>
                          </a:rPr>
                          <m:t>𝑖</m:t>
                        </m:r>
                      </m:sub>
                    </m:sSub>
                    <m:r>
                      <a:rPr lang="en-US" altLang="zh-CN" b="0" i="1" smtClean="0">
                        <a:latin typeface="Cambria Math" panose="02040503050406030204" pitchFamily="18" charset="0"/>
                        <a:ea typeface="等线"/>
                      </a:rPr>
                      <m:t> </m:t>
                    </m:r>
                  </m:oMath>
                </a14:m>
                <a:r>
                  <a:rPr kumimoji="1" lang="en-US" altLang="zh-CN" dirty="0"/>
                  <a:t>is not leaked to parties != </a:t>
                </a:r>
                <a14:m>
                  <m:oMath xmlns:m="http://schemas.openxmlformats.org/officeDocument/2006/math">
                    <m:r>
                      <a:rPr kumimoji="1" lang="en-US" altLang="zh-CN" i="1" dirty="0" smtClean="0">
                        <a:latin typeface="Cambria Math" panose="02040503050406030204" pitchFamily="18" charset="0"/>
                      </a:rPr>
                      <m:t>𝑖</m:t>
                    </m:r>
                  </m:oMath>
                </a14:m>
                <a:endParaRPr kumimoji="1" lang="en-US" altLang="zh-CN" dirty="0"/>
              </a:p>
              <a:p>
                <a:pPr lvl="2">
                  <a:defRPr/>
                </a:pPr>
                <a:endParaRPr lang="fr-FR" dirty="0"/>
              </a:p>
            </p:txBody>
          </p:sp>
        </mc:Choice>
        <mc:Fallback xmlns="">
          <p:sp>
            <p:nvSpPr>
              <p:cNvPr id="3" name="Espace réservé du texte 2"/>
              <p:cNvSpPr>
                <a:spLocks noGrp="1" noRot="1" noChangeAspect="1" noMove="1" noResize="1" noEditPoints="1" noAdjustHandles="1" noChangeArrowheads="1" noChangeShapeType="1" noTextEdit="1"/>
              </p:cNvSpPr>
              <p:nvPr>
                <p:ph type="body" sz="quarter" idx="10"/>
              </p:nvPr>
            </p:nvSpPr>
            <p:spPr>
              <a:xfrm>
                <a:off x="272274" y="1002203"/>
                <a:ext cx="11277599" cy="2739211"/>
              </a:xfrm>
              <a:blipFill>
                <a:blip r:embed="rId4"/>
                <a:stretch>
                  <a:fillRect/>
                </a:stretch>
              </a:blipFill>
            </p:spPr>
            <p:txBody>
              <a:bodyPr/>
              <a:lstStyle/>
              <a:p>
                <a:r>
                  <a:rPr lang="en-US">
                    <a:noFill/>
                  </a:rPr>
                  <a:t> </a:t>
                </a:r>
              </a:p>
            </p:txBody>
          </p:sp>
        </mc:Fallback>
      </mc:AlternateContent>
      <p:sp>
        <p:nvSpPr>
          <p:cNvPr id="63" name="Flowchart: Multidocument 62">
            <a:extLst>
              <a:ext uri="{FF2B5EF4-FFF2-40B4-BE49-F238E27FC236}">
                <a16:creationId xmlns:a16="http://schemas.microsoft.com/office/drawing/2014/main" id="{26D8958B-7E63-4362-8420-A1F32ADEB7B4}"/>
              </a:ext>
            </a:extLst>
          </p:cNvPr>
          <p:cNvSpPr/>
          <p:nvPr/>
        </p:nvSpPr>
        <p:spPr>
          <a:xfrm>
            <a:off x="8269957" y="3993420"/>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D6A204C-ACC6-4381-96C5-2E0BA28EDF39}"/>
                  </a:ext>
                </a:extLst>
              </p:cNvPr>
              <p:cNvSpPr txBox="1"/>
              <p:nvPr/>
            </p:nvSpPr>
            <p:spPr>
              <a:xfrm>
                <a:off x="8462791" y="431601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64" name="TextBox 63">
                <a:extLst>
                  <a:ext uri="{FF2B5EF4-FFF2-40B4-BE49-F238E27FC236}">
                    <a16:creationId xmlns:a16="http://schemas.microsoft.com/office/drawing/2014/main" id="{AD6A204C-ACC6-4381-96C5-2E0BA28EDF39}"/>
                  </a:ext>
                </a:extLst>
              </p:cNvPr>
              <p:cNvSpPr txBox="1">
                <a:spLocks noRot="1" noChangeAspect="1" noMove="1" noResize="1" noEditPoints="1" noAdjustHandles="1" noChangeArrowheads="1" noChangeShapeType="1" noTextEdit="1"/>
              </p:cNvSpPr>
              <p:nvPr/>
            </p:nvSpPr>
            <p:spPr>
              <a:xfrm>
                <a:off x="8462791" y="4316011"/>
                <a:ext cx="615661" cy="5948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41CA150-F913-423A-8212-01956D181015}"/>
                  </a:ext>
                </a:extLst>
              </p:cNvPr>
              <p:cNvSpPr txBox="1"/>
              <p:nvPr/>
            </p:nvSpPr>
            <p:spPr>
              <a:xfrm>
                <a:off x="8612500" y="3116668"/>
                <a:ext cx="610916"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66" name="TextBox 65">
                <a:extLst>
                  <a:ext uri="{FF2B5EF4-FFF2-40B4-BE49-F238E27FC236}">
                    <a16:creationId xmlns:a16="http://schemas.microsoft.com/office/drawing/2014/main" id="{141CA150-F913-423A-8212-01956D181015}"/>
                  </a:ext>
                </a:extLst>
              </p:cNvPr>
              <p:cNvSpPr txBox="1">
                <a:spLocks noRot="1" noChangeAspect="1" noMove="1" noResize="1" noEditPoints="1" noAdjustHandles="1" noChangeArrowheads="1" noChangeShapeType="1" noTextEdit="1"/>
              </p:cNvSpPr>
              <p:nvPr/>
            </p:nvSpPr>
            <p:spPr>
              <a:xfrm>
                <a:off x="8612500" y="3116668"/>
                <a:ext cx="610916" cy="594827"/>
              </a:xfrm>
              <a:prstGeom prst="rect">
                <a:avLst/>
              </a:prstGeom>
              <a:blipFill>
                <a:blip r:embed="rId6"/>
                <a:stretch>
                  <a:fillRect/>
                </a:stretch>
              </a:blipFill>
            </p:spPr>
            <p:txBody>
              <a:bodyPr/>
              <a:lstStyle/>
              <a:p>
                <a:r>
                  <a:rPr lang="en-US">
                    <a:noFill/>
                  </a:rPr>
                  <a:t> </a:t>
                </a:r>
              </a:p>
            </p:txBody>
          </p:sp>
        </mc:Fallback>
      </mc:AlternateContent>
      <p:pic>
        <p:nvPicPr>
          <p:cNvPr id="71" name="Picture 70">
            <a:extLst>
              <a:ext uri="{FF2B5EF4-FFF2-40B4-BE49-F238E27FC236}">
                <a16:creationId xmlns:a16="http://schemas.microsoft.com/office/drawing/2014/main" id="{81BEA7D7-6F4C-4956-9773-497F65B52ED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1964" y="2425162"/>
            <a:ext cx="570065" cy="570065"/>
          </a:xfrm>
          <a:prstGeom prst="rect">
            <a:avLst/>
          </a:prstGeom>
        </p:spPr>
      </p:pic>
      <p:sp>
        <p:nvSpPr>
          <p:cNvPr id="89" name="Flowchart: Multidocument 88">
            <a:extLst>
              <a:ext uri="{FF2B5EF4-FFF2-40B4-BE49-F238E27FC236}">
                <a16:creationId xmlns:a16="http://schemas.microsoft.com/office/drawing/2014/main" id="{2F7E35F8-62B7-4450-8207-27B5F59AD835}"/>
              </a:ext>
            </a:extLst>
          </p:cNvPr>
          <p:cNvSpPr/>
          <p:nvPr/>
        </p:nvSpPr>
        <p:spPr>
          <a:xfrm>
            <a:off x="8379681" y="2828021"/>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106" name="文本框 4">
                <a:extLst>
                  <a:ext uri="{FF2B5EF4-FFF2-40B4-BE49-F238E27FC236}">
                    <a16:creationId xmlns:a16="http://schemas.microsoft.com/office/drawing/2014/main" id="{CEFE060E-1A1D-4650-9C69-049F843241ED}"/>
                  </a:ext>
                </a:extLst>
              </p:cNvPr>
              <p:cNvSpPr txBox="1"/>
              <p:nvPr/>
            </p:nvSpPr>
            <p:spPr>
              <a:xfrm>
                <a:off x="5904468" y="3399224"/>
                <a:ext cx="2692706"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1600" b="0" i="1" smtClean="0">
                          <a:latin typeface="Cambria Math" panose="02040503050406030204" pitchFamily="18" charset="0"/>
                        </a:rPr>
                        <m:t>𝑦</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𝐹</m:t>
                      </m:r>
                      <m:d>
                        <m:dPr>
                          <m:ctrlPr>
                            <a:rPr kumimoji="1" lang="en-US" altLang="zh-CN" sz="1600" b="0" i="1" smtClean="0">
                              <a:latin typeface="Cambria Math" panose="02040503050406030204" pitchFamily="18" charset="0"/>
                            </a:rPr>
                          </m:ctrlPr>
                        </m:dPr>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r>
                            <a:rPr kumimoji="1" lang="en-US" altLang="zh-CN" sz="1600" b="0" i="1" smtClean="0">
                              <a:latin typeface="Cambria Math" panose="02040503050406030204" pitchFamily="18" charset="0"/>
                            </a:rPr>
                            <m:t> ,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r>
                            <a:rPr kumimoji="1" lang="en-US" altLang="zh-CN" sz="1600" b="0" i="1" smtClean="0">
                              <a:latin typeface="Cambria Math" panose="02040503050406030204" pitchFamily="18" charset="0"/>
                            </a:rPr>
                            <m:t>,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e>
                      </m:d>
                    </m:oMath>
                  </m:oMathPara>
                </a14:m>
                <a:endParaRPr kumimoji="1" lang="zh-CN" altLang="en-US" sz="1600" dirty="0"/>
              </a:p>
            </p:txBody>
          </p:sp>
        </mc:Choice>
        <mc:Fallback xmlns="">
          <p:sp>
            <p:nvSpPr>
              <p:cNvPr id="106" name="文本框 4">
                <a:extLst>
                  <a:ext uri="{FF2B5EF4-FFF2-40B4-BE49-F238E27FC236}">
                    <a16:creationId xmlns:a16="http://schemas.microsoft.com/office/drawing/2014/main" id="{CEFE060E-1A1D-4650-9C69-049F843241ED}"/>
                  </a:ext>
                </a:extLst>
              </p:cNvPr>
              <p:cNvSpPr txBox="1">
                <a:spLocks noRot="1" noChangeAspect="1" noMove="1" noResize="1" noEditPoints="1" noAdjustHandles="1" noChangeArrowheads="1" noChangeShapeType="1" noTextEdit="1"/>
              </p:cNvSpPr>
              <p:nvPr/>
            </p:nvSpPr>
            <p:spPr>
              <a:xfrm>
                <a:off x="5904468" y="3399224"/>
                <a:ext cx="2692706" cy="246221"/>
              </a:xfrm>
              <a:prstGeom prst="rect">
                <a:avLst/>
              </a:prstGeom>
              <a:blipFill>
                <a:blip r:embed="rId7"/>
                <a:stretch>
                  <a:fillRect l="-2721" b="-27500"/>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BA226FE-A3AD-403F-8E12-09ED87B2A8EB}"/>
              </a:ext>
            </a:extLst>
          </p:cNvPr>
          <p:cNvSpPr/>
          <p:nvPr/>
        </p:nvSpPr>
        <p:spPr bwMode="auto">
          <a:xfrm>
            <a:off x="5975621" y="4535932"/>
            <a:ext cx="1985819" cy="29030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1400" kern="0" dirty="0">
                <a:solidFill>
                  <a:sysClr val="windowText" lastClr="000000"/>
                </a:solidFill>
                <a:latin typeface="Segoe UI" panose="020B0502040204020203" pitchFamily="34" charset="0"/>
                <a:cs typeface="Segoe UI" panose="020B0502040204020203" pitchFamily="34" charset="0"/>
              </a:rPr>
              <a:t>Participants’ data</a:t>
            </a:r>
          </a:p>
        </p:txBody>
      </p:sp>
      <p:sp>
        <p:nvSpPr>
          <p:cNvPr id="57" name="Rectangle 56">
            <a:extLst>
              <a:ext uri="{FF2B5EF4-FFF2-40B4-BE49-F238E27FC236}">
                <a16:creationId xmlns:a16="http://schemas.microsoft.com/office/drawing/2014/main" id="{15584C38-E622-4B8A-80EC-C0A0E4C4260E}"/>
              </a:ext>
            </a:extLst>
          </p:cNvPr>
          <p:cNvSpPr/>
          <p:nvPr/>
        </p:nvSpPr>
        <p:spPr bwMode="auto">
          <a:xfrm>
            <a:off x="3790099" y="5013225"/>
            <a:ext cx="2331863" cy="527823"/>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Segoe UI Semibold" panose="020B0702040204020203" pitchFamily="34" charset="0"/>
                <a:ea typeface="Segoe UI" pitchFamily="34" charset="0"/>
                <a:cs typeface="Segoe UI Semibold" panose="020B0702040204020203" pitchFamily="34" charset="0"/>
              </a:rPr>
              <a:t>Custodian / Operator</a:t>
            </a:r>
          </a:p>
        </p:txBody>
      </p:sp>
      <p:sp>
        <p:nvSpPr>
          <p:cNvPr id="62" name="Rectangle 61">
            <a:extLst>
              <a:ext uri="{FF2B5EF4-FFF2-40B4-BE49-F238E27FC236}">
                <a16:creationId xmlns:a16="http://schemas.microsoft.com/office/drawing/2014/main" id="{063A454F-4A32-4174-A19D-CDA9E95CC80C}"/>
              </a:ext>
            </a:extLst>
          </p:cNvPr>
          <p:cNvSpPr/>
          <p:nvPr/>
        </p:nvSpPr>
        <p:spPr bwMode="auto">
          <a:xfrm>
            <a:off x="5676543" y="2969750"/>
            <a:ext cx="2310327" cy="29030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Insights, enriched data</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90C2BC1-F2A8-4074-AEE3-E35AB4F36D41}"/>
                  </a:ext>
                </a:extLst>
              </p:cNvPr>
              <p:cNvSpPr txBox="1"/>
              <p:nvPr/>
            </p:nvSpPr>
            <p:spPr>
              <a:xfrm>
                <a:off x="5975621" y="4792401"/>
                <a:ext cx="610916"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26" name="TextBox 25">
                <a:extLst>
                  <a:ext uri="{FF2B5EF4-FFF2-40B4-BE49-F238E27FC236}">
                    <a16:creationId xmlns:a16="http://schemas.microsoft.com/office/drawing/2014/main" id="{990C2BC1-F2A8-4074-AEE3-E35AB4F36D41}"/>
                  </a:ext>
                </a:extLst>
              </p:cNvPr>
              <p:cNvSpPr txBox="1">
                <a:spLocks noRot="1" noChangeAspect="1" noMove="1" noResize="1" noEditPoints="1" noAdjustHandles="1" noChangeArrowheads="1" noChangeShapeType="1" noTextEdit="1"/>
              </p:cNvSpPr>
              <p:nvPr/>
            </p:nvSpPr>
            <p:spPr>
              <a:xfrm>
                <a:off x="5975621" y="4792401"/>
                <a:ext cx="610916" cy="5948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6FF8DC9-50C3-44D5-BB48-D3F49305CE0A}"/>
                  </a:ext>
                </a:extLst>
              </p:cNvPr>
              <p:cNvSpPr txBox="1"/>
              <p:nvPr/>
            </p:nvSpPr>
            <p:spPr>
              <a:xfrm>
                <a:off x="6297925" y="479240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28" name="TextBox 27">
                <a:extLst>
                  <a:ext uri="{FF2B5EF4-FFF2-40B4-BE49-F238E27FC236}">
                    <a16:creationId xmlns:a16="http://schemas.microsoft.com/office/drawing/2014/main" id="{96FF8DC9-50C3-44D5-BB48-D3F49305CE0A}"/>
                  </a:ext>
                </a:extLst>
              </p:cNvPr>
              <p:cNvSpPr txBox="1">
                <a:spLocks noRot="1" noChangeAspect="1" noMove="1" noResize="1" noEditPoints="1" noAdjustHandles="1" noChangeArrowheads="1" noChangeShapeType="1" noTextEdit="1"/>
              </p:cNvSpPr>
              <p:nvPr/>
            </p:nvSpPr>
            <p:spPr>
              <a:xfrm>
                <a:off x="6297925" y="4792401"/>
                <a:ext cx="615661" cy="59482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BD6EEC-C618-4506-AE89-F13D3783E6F3}"/>
                  </a:ext>
                </a:extLst>
              </p:cNvPr>
              <p:cNvSpPr txBox="1"/>
              <p:nvPr/>
            </p:nvSpPr>
            <p:spPr>
              <a:xfrm>
                <a:off x="6605756" y="479885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32" name="TextBox 31">
                <a:extLst>
                  <a:ext uri="{FF2B5EF4-FFF2-40B4-BE49-F238E27FC236}">
                    <a16:creationId xmlns:a16="http://schemas.microsoft.com/office/drawing/2014/main" id="{FCBD6EEC-C618-4506-AE89-F13D3783E6F3}"/>
                  </a:ext>
                </a:extLst>
              </p:cNvPr>
              <p:cNvSpPr txBox="1">
                <a:spLocks noRot="1" noChangeAspect="1" noMove="1" noResize="1" noEditPoints="1" noAdjustHandles="1" noChangeArrowheads="1" noChangeShapeType="1" noTextEdit="1"/>
              </p:cNvSpPr>
              <p:nvPr/>
            </p:nvSpPr>
            <p:spPr>
              <a:xfrm>
                <a:off x="6605756" y="4798851"/>
                <a:ext cx="615661" cy="594827"/>
              </a:xfrm>
              <a:prstGeom prst="rect">
                <a:avLst/>
              </a:prstGeom>
              <a:blipFill>
                <a:blip r:embed="rId10"/>
                <a:stretch>
                  <a:fillRect/>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EEC1643E-F1C2-46C2-BEA8-24CE6B61F166}"/>
              </a:ext>
            </a:extLst>
          </p:cNvPr>
          <p:cNvGrpSpPr/>
          <p:nvPr/>
        </p:nvGrpSpPr>
        <p:grpSpPr>
          <a:xfrm>
            <a:off x="4449102" y="3540388"/>
            <a:ext cx="1068396" cy="1428391"/>
            <a:chOff x="10501952" y="2735257"/>
            <a:chExt cx="741179" cy="952185"/>
          </a:xfrm>
        </p:grpSpPr>
        <p:sp>
          <p:nvSpPr>
            <p:cNvPr id="38" name="data_2">
              <a:extLst>
                <a:ext uri="{FF2B5EF4-FFF2-40B4-BE49-F238E27FC236}">
                  <a16:creationId xmlns:a16="http://schemas.microsoft.com/office/drawing/2014/main" id="{92F8DE5F-3586-46E0-988C-6A493095C65F}"/>
                </a:ext>
              </a:extLst>
            </p:cNvPr>
            <p:cNvSpPr>
              <a:spLocks noChangeAspect="1" noEditPoints="1"/>
            </p:cNvSpPr>
            <p:nvPr/>
          </p:nvSpPr>
          <p:spPr bwMode="auto">
            <a:xfrm>
              <a:off x="10501952" y="3192208"/>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0" name="data_2">
              <a:extLst>
                <a:ext uri="{FF2B5EF4-FFF2-40B4-BE49-F238E27FC236}">
                  <a16:creationId xmlns:a16="http://schemas.microsoft.com/office/drawing/2014/main" id="{6C170570-1D3E-43C4-99FE-AC01ED231EB9}"/>
                </a:ext>
              </a:extLst>
            </p:cNvPr>
            <p:cNvSpPr>
              <a:spLocks noChangeAspect="1" noEditPoints="1"/>
            </p:cNvSpPr>
            <p:nvPr/>
          </p:nvSpPr>
          <p:spPr bwMode="auto">
            <a:xfrm>
              <a:off x="10501952" y="2963640"/>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2" name="data_2">
              <a:extLst>
                <a:ext uri="{FF2B5EF4-FFF2-40B4-BE49-F238E27FC236}">
                  <a16:creationId xmlns:a16="http://schemas.microsoft.com/office/drawing/2014/main" id="{85C8408B-7EB9-4B3C-91E2-1235F9BDB54E}"/>
                </a:ext>
              </a:extLst>
            </p:cNvPr>
            <p:cNvSpPr>
              <a:spLocks noChangeAspect="1" noEditPoints="1"/>
            </p:cNvSpPr>
            <p:nvPr/>
          </p:nvSpPr>
          <p:spPr bwMode="auto">
            <a:xfrm>
              <a:off x="10501952" y="2735286"/>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4" name="Oval 43">
              <a:extLst>
                <a:ext uri="{FF2B5EF4-FFF2-40B4-BE49-F238E27FC236}">
                  <a16:creationId xmlns:a16="http://schemas.microsoft.com/office/drawing/2014/main" id="{00E5910C-3A12-4E46-8CA5-321A2B7783C7}"/>
                </a:ext>
              </a:extLst>
            </p:cNvPr>
            <p:cNvSpPr/>
            <p:nvPr/>
          </p:nvSpPr>
          <p:spPr bwMode="auto">
            <a:xfrm>
              <a:off x="10511153" y="2735257"/>
              <a:ext cx="722777" cy="257847"/>
            </a:xfrm>
            <a:prstGeom prst="ellipse">
              <a:avLst/>
            </a:prstGeom>
            <a:solidFill>
              <a:srgbClr val="0078D3"/>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cxnSp>
        <p:nvCxnSpPr>
          <p:cNvPr id="50" name="Straight Arrow Connector 49">
            <a:extLst>
              <a:ext uri="{FF2B5EF4-FFF2-40B4-BE49-F238E27FC236}">
                <a16:creationId xmlns:a16="http://schemas.microsoft.com/office/drawing/2014/main" id="{5126E5AC-CE1A-4D7B-AB2D-1FC706DD6256}"/>
              </a:ext>
            </a:extLst>
          </p:cNvPr>
          <p:cNvCxnSpPr/>
          <p:nvPr/>
        </p:nvCxnSpPr>
        <p:spPr>
          <a:xfrm>
            <a:off x="5848243" y="3890382"/>
            <a:ext cx="1828800" cy="0"/>
          </a:xfrm>
          <a:prstGeom prst="straightConnector1">
            <a:avLst/>
          </a:prstGeom>
          <a:ln w="57150">
            <a:solidFill>
              <a:srgbClr val="505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52E060D-7659-444A-8152-A90C7245663D}"/>
              </a:ext>
            </a:extLst>
          </p:cNvPr>
          <p:cNvCxnSpPr>
            <a:cxnSpLocks/>
          </p:cNvCxnSpPr>
          <p:nvPr/>
        </p:nvCxnSpPr>
        <p:spPr>
          <a:xfrm>
            <a:off x="5800793" y="4411525"/>
            <a:ext cx="1828800" cy="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9C1F2D7D-9862-4EC7-ABDF-F52402F74844}"/>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9328" y="4833022"/>
            <a:ext cx="570065" cy="570065"/>
          </a:xfrm>
          <a:prstGeom prst="rect">
            <a:avLst/>
          </a:prstGeom>
        </p:spPr>
      </p:pic>
      <p:sp>
        <p:nvSpPr>
          <p:cNvPr id="85" name="Flowchart: Multidocument 84">
            <a:extLst>
              <a:ext uri="{FF2B5EF4-FFF2-40B4-BE49-F238E27FC236}">
                <a16:creationId xmlns:a16="http://schemas.microsoft.com/office/drawing/2014/main" id="{A1B84E00-C807-4FC9-BDA8-D98ECC22F638}"/>
              </a:ext>
            </a:extLst>
          </p:cNvPr>
          <p:cNvSpPr/>
          <p:nvPr/>
        </p:nvSpPr>
        <p:spPr>
          <a:xfrm>
            <a:off x="8276048" y="5176780"/>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4F3CBE1-266F-496A-A104-03A3197043DE}"/>
                  </a:ext>
                </a:extLst>
              </p:cNvPr>
              <p:cNvSpPr txBox="1"/>
              <p:nvPr/>
            </p:nvSpPr>
            <p:spPr>
              <a:xfrm>
                <a:off x="8468882" y="549937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86" name="TextBox 85">
                <a:extLst>
                  <a:ext uri="{FF2B5EF4-FFF2-40B4-BE49-F238E27FC236}">
                    <a16:creationId xmlns:a16="http://schemas.microsoft.com/office/drawing/2014/main" id="{74F3CBE1-266F-496A-A104-03A3197043DE}"/>
                  </a:ext>
                </a:extLst>
              </p:cNvPr>
              <p:cNvSpPr txBox="1">
                <a:spLocks noRot="1" noChangeAspect="1" noMove="1" noResize="1" noEditPoints="1" noAdjustHandles="1" noChangeArrowheads="1" noChangeShapeType="1" noTextEdit="1"/>
              </p:cNvSpPr>
              <p:nvPr/>
            </p:nvSpPr>
            <p:spPr>
              <a:xfrm>
                <a:off x="8468882" y="5499371"/>
                <a:ext cx="615661" cy="594827"/>
              </a:xfrm>
              <a:prstGeom prst="rect">
                <a:avLst/>
              </a:prstGeom>
              <a:blipFill>
                <a:blip r:embed="rId12"/>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FEB7D2-CE24-4A55-8652-D6602FF286D8}"/>
              </a:ext>
            </a:extLst>
          </p:cNvPr>
          <p:cNvSpPr txBox="1"/>
          <p:nvPr/>
        </p:nvSpPr>
        <p:spPr>
          <a:xfrm>
            <a:off x="1960412" y="3683177"/>
            <a:ext cx="2216925" cy="1200329"/>
          </a:xfrm>
          <a:prstGeom prst="rect">
            <a:avLst/>
          </a:prstGeom>
          <a:noFill/>
        </p:spPr>
        <p:txBody>
          <a:bodyPr wrap="square">
            <a:spAutoFit/>
          </a:bodyPr>
          <a:lstStyle/>
          <a:p>
            <a:pPr algn="r"/>
            <a:r>
              <a:rPr lang="en-US" sz="1200" kern="0" dirty="0">
                <a:solidFill>
                  <a:sysClr val="windowText" lastClr="000000"/>
                </a:solidFill>
                <a:latin typeface="Segoe UI" panose="020B0502040204020203" pitchFamily="34" charset="0"/>
                <a:cs typeface="Segoe UI" panose="020B0502040204020203" pitchFamily="34" charset="0"/>
              </a:rPr>
              <a:t>Secure pool to exchange protected and open data, analyze complex systems, and create sustainable solutions for our most pressing challenges</a:t>
            </a:r>
          </a:p>
        </p:txBody>
      </p:sp>
    </p:spTree>
    <p:extLst>
      <p:ext uri="{BB962C8B-B14F-4D97-AF65-F5344CB8AC3E}">
        <p14:creationId xmlns:p14="http://schemas.microsoft.com/office/powerpoint/2010/main" val="49951122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1E38-AF09-449A-BAF3-A57D82BA6E10}"/>
              </a:ext>
            </a:extLst>
          </p:cNvPr>
          <p:cNvSpPr>
            <a:spLocks noGrp="1"/>
          </p:cNvSpPr>
          <p:nvPr>
            <p:ph type="title"/>
          </p:nvPr>
        </p:nvSpPr>
        <p:spPr/>
        <p:txBody>
          <a:bodyPr/>
          <a:lstStyle/>
          <a:p>
            <a:r>
              <a:rPr lang="en-US" dirty="0"/>
              <a:t>Principle</a:t>
            </a:r>
          </a:p>
        </p:txBody>
      </p:sp>
      <p:pic>
        <p:nvPicPr>
          <p:cNvPr id="4" name="Image 3" descr="Une image contenant carte&#10;&#10;Description générée automatiquement">
            <a:extLst>
              <a:ext uri="{FF2B5EF4-FFF2-40B4-BE49-F238E27FC236}">
                <a16:creationId xmlns:a16="http://schemas.microsoft.com/office/drawing/2014/main" id="{4D2C94D0-FFCF-403C-BBE6-75F587D393AC}"/>
              </a:ext>
            </a:extLst>
          </p:cNvPr>
          <p:cNvPicPr>
            <a:picLocks noChangeAspect="1"/>
          </p:cNvPicPr>
          <p:nvPr/>
        </p:nvPicPr>
        <p:blipFill>
          <a:blip r:embed="rId3"/>
          <a:stretch>
            <a:fillRect/>
          </a:stretch>
        </p:blipFill>
        <p:spPr>
          <a:xfrm>
            <a:off x="3856037" y="528857"/>
            <a:ext cx="7262628" cy="6137431"/>
          </a:xfrm>
          <a:prstGeom prst="rect">
            <a:avLst/>
          </a:prstGeom>
        </p:spPr>
      </p:pic>
      <p:sp>
        <p:nvSpPr>
          <p:cNvPr id="3" name="ZoneTexte 2">
            <a:extLst>
              <a:ext uri="{FF2B5EF4-FFF2-40B4-BE49-F238E27FC236}">
                <a16:creationId xmlns:a16="http://schemas.microsoft.com/office/drawing/2014/main" id="{89608C52-143C-4AB2-825D-5704712A8CF6}"/>
              </a:ext>
            </a:extLst>
          </p:cNvPr>
          <p:cNvSpPr txBox="1"/>
          <p:nvPr/>
        </p:nvSpPr>
        <p:spPr>
          <a:xfrm>
            <a:off x="19969" y="6286427"/>
            <a:ext cx="4006516" cy="704808"/>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Source: </a:t>
            </a:r>
            <a:r>
              <a:rPr lang="en-US" sz="1200" dirty="0" err="1">
                <a:gradFill>
                  <a:gsLst>
                    <a:gs pos="2917">
                      <a:schemeClr val="tx1"/>
                    </a:gs>
                    <a:gs pos="30000">
                      <a:schemeClr val="tx1"/>
                    </a:gs>
                  </a:gsLst>
                  <a:lin ang="5400000" scaled="0"/>
                </a:gradFill>
              </a:rPr>
              <a:t>PySyft</a:t>
            </a:r>
            <a:r>
              <a:rPr lang="en-US" sz="1200" dirty="0">
                <a:gradFill>
                  <a:gsLst>
                    <a:gs pos="2917">
                      <a:schemeClr val="tx1"/>
                    </a:gs>
                    <a:gs pos="30000">
                      <a:schemeClr val="tx1"/>
                    </a:gs>
                  </a:gsLst>
                  <a:lin ang="5400000" scaled="0"/>
                </a:gradFill>
              </a:rPr>
              <a:t> from OpenMined</a:t>
            </a:r>
          </a:p>
          <a:p>
            <a:pPr>
              <a:lnSpc>
                <a:spcPct val="90000"/>
              </a:lnSpc>
              <a:spcAft>
                <a:spcPts val="600"/>
              </a:spcAft>
            </a:pPr>
            <a:r>
              <a:rPr lang="en-US" sz="1200" dirty="0">
                <a:gradFill>
                  <a:gsLst>
                    <a:gs pos="2917">
                      <a:schemeClr val="tx1"/>
                    </a:gs>
                    <a:gs pos="30000">
                      <a:schemeClr val="tx1"/>
                    </a:gs>
                  </a:gsLst>
                  <a:lin ang="5400000" scaled="0"/>
                </a:gradFill>
              </a:rPr>
              <a:t>https://github.com/OpenMined/PySyft</a:t>
            </a:r>
          </a:p>
        </p:txBody>
      </p:sp>
    </p:spTree>
    <p:extLst>
      <p:ext uri="{BB962C8B-B14F-4D97-AF65-F5344CB8AC3E}">
        <p14:creationId xmlns:p14="http://schemas.microsoft.com/office/powerpoint/2010/main" val="299746270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5732-18BE-4B4D-B43C-126438658EA2}"/>
              </a:ext>
            </a:extLst>
          </p:cNvPr>
          <p:cNvSpPr>
            <a:spLocks noGrp="1"/>
          </p:cNvSpPr>
          <p:nvPr>
            <p:ph type="title"/>
          </p:nvPr>
        </p:nvSpPr>
        <p:spPr>
          <a:xfrm>
            <a:off x="198437" y="304883"/>
            <a:ext cx="11889564" cy="935037"/>
          </a:xfrm>
        </p:spPr>
        <p:txBody>
          <a:bodyPr/>
          <a:lstStyle/>
          <a:p>
            <a:r>
              <a:rPr lang="en-US" dirty="0"/>
              <a:t>Secure MPC principles</a:t>
            </a:r>
          </a:p>
        </p:txBody>
      </p:sp>
      <p:sp>
        <p:nvSpPr>
          <p:cNvPr id="367" name="Rectangle 366">
            <a:extLst>
              <a:ext uri="{FF2B5EF4-FFF2-40B4-BE49-F238E27FC236}">
                <a16:creationId xmlns:a16="http://schemas.microsoft.com/office/drawing/2014/main" id="{5D392AEF-9952-4304-89FD-0D181AE4152F}"/>
              </a:ext>
            </a:extLst>
          </p:cNvPr>
          <p:cNvSpPr/>
          <p:nvPr/>
        </p:nvSpPr>
        <p:spPr bwMode="auto">
          <a:xfrm>
            <a:off x="-3915" y="4801002"/>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368" name="Rectangle 367">
            <a:extLst>
              <a:ext uri="{FF2B5EF4-FFF2-40B4-BE49-F238E27FC236}">
                <a16:creationId xmlns:a16="http://schemas.microsoft.com/office/drawing/2014/main" id="{0923FBBB-7CD7-47FB-9F85-C3D6C511FAA0}"/>
              </a:ext>
            </a:extLst>
          </p:cNvPr>
          <p:cNvSpPr/>
          <p:nvPr/>
        </p:nvSpPr>
        <p:spPr bwMode="auto">
          <a:xfrm>
            <a:off x="350838" y="4868862"/>
            <a:ext cx="4627296" cy="43086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Example: randomized shares and multiplication</a:t>
            </a:r>
          </a:p>
        </p:txBody>
      </p:sp>
      <p:grpSp>
        <p:nvGrpSpPr>
          <p:cNvPr id="197" name="Group 196">
            <a:extLst>
              <a:ext uri="{FF2B5EF4-FFF2-40B4-BE49-F238E27FC236}">
                <a16:creationId xmlns:a16="http://schemas.microsoft.com/office/drawing/2014/main" id="{C4886EAC-E1D5-45D9-9AE8-F0B1917807B1}"/>
              </a:ext>
            </a:extLst>
          </p:cNvPr>
          <p:cNvGrpSpPr/>
          <p:nvPr/>
        </p:nvGrpSpPr>
        <p:grpSpPr>
          <a:xfrm>
            <a:off x="1899042" y="5441121"/>
            <a:ext cx="3229103" cy="1466016"/>
            <a:chOff x="357497" y="5490327"/>
            <a:chExt cx="3229103" cy="1466016"/>
          </a:xfrm>
        </p:grpSpPr>
        <p:sp>
          <p:nvSpPr>
            <p:cNvPr id="370" name="Rectangle 369">
              <a:extLst>
                <a:ext uri="{FF2B5EF4-FFF2-40B4-BE49-F238E27FC236}">
                  <a16:creationId xmlns:a16="http://schemas.microsoft.com/office/drawing/2014/main" id="{802929CA-2ACD-4264-AE59-DB3F896299FC}"/>
                </a:ext>
              </a:extLst>
            </p:cNvPr>
            <p:cNvSpPr/>
            <p:nvPr/>
          </p:nvSpPr>
          <p:spPr bwMode="auto">
            <a:xfrm>
              <a:off x="357497" y="5490327"/>
              <a:ext cx="2357467" cy="1466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Input</a:t>
              </a:r>
            </a:p>
            <a:p>
              <a:pPr marL="285750" indent="-285750">
                <a:lnSpc>
                  <a:spcPct val="90000"/>
                </a:lnSpc>
                <a:spcBef>
                  <a:spcPts val="392"/>
                </a:spcBef>
                <a:buFont typeface="Arial" panose="020B0604020202020204" pitchFamily="34" charset="0"/>
                <a:buChar char="•"/>
                <a:defRPr/>
              </a:pPr>
              <a:r>
                <a:rPr lang="en-US" sz="1200" dirty="0" err="1">
                  <a:solidFill>
                    <a:srgbClr val="000000"/>
                  </a:solidFill>
                </a:rPr>
                <a:t>x,y</a:t>
              </a:r>
              <a:r>
                <a:rPr lang="en-US" sz="1200" dirty="0">
                  <a:solidFill>
                    <a:srgbClr val="000000"/>
                  </a:solidFill>
                </a:rPr>
                <a:t> </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Randomness: </a:t>
              </a:r>
              <a:r>
                <a:rPr lang="en-US" sz="1200" dirty="0" err="1">
                  <a:solidFill>
                    <a:srgbClr val="000000"/>
                  </a:solidFill>
                </a:rPr>
                <a:t>a,b</a:t>
              </a:r>
              <a:r>
                <a:rPr lang="en-US" sz="1200" dirty="0">
                  <a:solidFill>
                    <a:srgbClr val="000000"/>
                  </a:solidFill>
                </a:rPr>
                <a:t> and c= </a:t>
              </a:r>
              <a:r>
                <a:rPr lang="en-US" sz="1200" dirty="0" err="1">
                  <a:solidFill>
                    <a:srgbClr val="000000"/>
                  </a:solidFill>
                </a:rPr>
                <a:t>a.b</a:t>
              </a:r>
              <a:endParaRPr lang="en-US" sz="1200" dirty="0">
                <a:solidFill>
                  <a:srgbClr val="000000"/>
                </a:solidFill>
              </a:endParaRPr>
            </a:p>
            <a:p>
              <a:pPr marL="285750" indent="-285750">
                <a:lnSpc>
                  <a:spcPct val="90000"/>
                </a:lnSpc>
                <a:spcBef>
                  <a:spcPts val="392"/>
                </a:spcBef>
                <a:buFont typeface="Arial" panose="020B0604020202020204" pitchFamily="34" charset="0"/>
                <a:buChar char="•"/>
                <a:defRPr/>
              </a:pPr>
              <a:r>
                <a:rPr lang="en-US" sz="1200" dirty="0">
                  <a:solidFill>
                    <a:srgbClr val="000000"/>
                  </a:solidFill>
                </a:rPr>
                <a:t>Intermediate result:</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e = x – a</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f = y – b</a:t>
              </a:r>
            </a:p>
          </p:txBody>
        </p:sp>
        <p:grpSp>
          <p:nvGrpSpPr>
            <p:cNvPr id="408" name="Group 407">
              <a:extLst>
                <a:ext uri="{FF2B5EF4-FFF2-40B4-BE49-F238E27FC236}">
                  <a16:creationId xmlns:a16="http://schemas.microsoft.com/office/drawing/2014/main" id="{F97AFFC3-C9F7-4A56-A88F-BCA6D65CC9A2}"/>
                </a:ext>
              </a:extLst>
            </p:cNvPr>
            <p:cNvGrpSpPr>
              <a:grpSpLocks noChangeAspect="1"/>
            </p:cNvGrpSpPr>
            <p:nvPr/>
          </p:nvGrpSpPr>
          <p:grpSpPr>
            <a:xfrm>
              <a:off x="3012096" y="5862457"/>
              <a:ext cx="574504" cy="182880"/>
              <a:chOff x="572530" y="2831473"/>
              <a:chExt cx="718127" cy="228600"/>
            </a:xfrm>
          </p:grpSpPr>
          <p:sp>
            <p:nvSpPr>
              <p:cNvPr id="409" name="Rectangle 408">
                <a:extLst>
                  <a:ext uri="{FF2B5EF4-FFF2-40B4-BE49-F238E27FC236}">
                    <a16:creationId xmlns:a16="http://schemas.microsoft.com/office/drawing/2014/main" id="{3E5D1AB1-E53B-481C-97BD-0B677F155CEE}"/>
                  </a:ext>
                </a:extLst>
              </p:cNvPr>
              <p:cNvSpPr/>
              <p:nvPr/>
            </p:nvSpPr>
            <p:spPr bwMode="auto">
              <a:xfrm>
                <a:off x="660935" y="2918064"/>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0" name="Oval 409">
                <a:extLst>
                  <a:ext uri="{FF2B5EF4-FFF2-40B4-BE49-F238E27FC236}">
                    <a16:creationId xmlns:a16="http://schemas.microsoft.com/office/drawing/2014/main" id="{0B7C51DD-C35B-486C-9CBA-D24D654F5C4C}"/>
                  </a:ext>
                </a:extLst>
              </p:cNvPr>
              <p:cNvSpPr/>
              <p:nvPr/>
            </p:nvSpPr>
            <p:spPr bwMode="auto">
              <a:xfrm>
                <a:off x="572530" y="2831473"/>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1" name="Oval 410">
                <a:extLst>
                  <a:ext uri="{FF2B5EF4-FFF2-40B4-BE49-F238E27FC236}">
                    <a16:creationId xmlns:a16="http://schemas.microsoft.com/office/drawing/2014/main" id="{40536785-4E63-4493-B166-20B43C36BBDD}"/>
                  </a:ext>
                </a:extLst>
              </p:cNvPr>
              <p:cNvSpPr/>
              <p:nvPr/>
            </p:nvSpPr>
            <p:spPr bwMode="auto">
              <a:xfrm>
                <a:off x="1062057" y="2831473"/>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D5CFF3C-9562-4006-980F-D40CACC753FF}"/>
              </a:ext>
            </a:extLst>
          </p:cNvPr>
          <p:cNvGrpSpPr/>
          <p:nvPr/>
        </p:nvGrpSpPr>
        <p:grpSpPr>
          <a:xfrm>
            <a:off x="6907740" y="5363668"/>
            <a:ext cx="3332292" cy="1090422"/>
            <a:chOff x="4620992" y="5309027"/>
            <a:chExt cx="3332292" cy="1090422"/>
          </a:xfrm>
        </p:grpSpPr>
        <p:sp>
          <p:nvSpPr>
            <p:cNvPr id="371" name="Rectangle 370">
              <a:extLst>
                <a:ext uri="{FF2B5EF4-FFF2-40B4-BE49-F238E27FC236}">
                  <a16:creationId xmlns:a16="http://schemas.microsoft.com/office/drawing/2014/main" id="{CCD67397-9667-48BC-AC2A-F45E0D99B8C8}"/>
                </a:ext>
              </a:extLst>
            </p:cNvPr>
            <p:cNvSpPr/>
            <p:nvPr/>
          </p:nvSpPr>
          <p:spPr bwMode="auto">
            <a:xfrm>
              <a:off x="4620992" y="5490327"/>
              <a:ext cx="2523182" cy="59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Output</a:t>
              </a:r>
            </a:p>
            <a:p>
              <a:pPr marL="285750" indent="-285750">
                <a:lnSpc>
                  <a:spcPct val="90000"/>
                </a:lnSpc>
                <a:spcBef>
                  <a:spcPts val="392"/>
                </a:spcBef>
                <a:buFont typeface="Arial" panose="020B0604020202020204" pitchFamily="34" charset="0"/>
                <a:buChar char="•"/>
                <a:defRPr/>
              </a:pPr>
              <a:r>
                <a:rPr lang="en-US" sz="1200" dirty="0" err="1">
                  <a:solidFill>
                    <a:srgbClr val="000000"/>
                  </a:solidFill>
                </a:rPr>
                <a:t>x.y</a:t>
              </a:r>
              <a:r>
                <a:rPr lang="en-US" sz="1200" dirty="0">
                  <a:solidFill>
                    <a:srgbClr val="000000"/>
                  </a:solidFill>
                </a:rPr>
                <a:t> = -</a:t>
              </a:r>
              <a:r>
                <a:rPr lang="en-US" sz="1200" dirty="0" err="1">
                  <a:solidFill>
                    <a:srgbClr val="000000"/>
                  </a:solidFill>
                </a:rPr>
                <a:t>e.f</a:t>
              </a:r>
              <a:r>
                <a:rPr lang="en-US" sz="1200" dirty="0">
                  <a:solidFill>
                    <a:srgbClr val="000000"/>
                  </a:solidFill>
                </a:rPr>
                <a:t> + </a:t>
              </a:r>
              <a:r>
                <a:rPr lang="en-US" sz="1200" dirty="0" err="1">
                  <a:solidFill>
                    <a:srgbClr val="000000"/>
                  </a:solidFill>
                </a:rPr>
                <a:t>x.f</a:t>
              </a:r>
              <a:r>
                <a:rPr lang="en-US" sz="1200" dirty="0">
                  <a:solidFill>
                    <a:srgbClr val="000000"/>
                  </a:solidFill>
                </a:rPr>
                <a:t> + </a:t>
              </a:r>
              <a:r>
                <a:rPr lang="en-US" sz="1200" dirty="0" err="1">
                  <a:solidFill>
                    <a:srgbClr val="000000"/>
                  </a:solidFill>
                </a:rPr>
                <a:t>y.e</a:t>
              </a:r>
              <a:r>
                <a:rPr lang="en-US" sz="1200" dirty="0">
                  <a:solidFill>
                    <a:srgbClr val="000000"/>
                  </a:solidFill>
                </a:rPr>
                <a:t> + c </a:t>
              </a:r>
            </a:p>
          </p:txBody>
        </p:sp>
        <p:grpSp>
          <p:nvGrpSpPr>
            <p:cNvPr id="412" name="Group 411">
              <a:extLst>
                <a:ext uri="{FF2B5EF4-FFF2-40B4-BE49-F238E27FC236}">
                  <a16:creationId xmlns:a16="http://schemas.microsoft.com/office/drawing/2014/main" id="{C229D8EA-AC6B-4F4F-ACA7-F4AACEACBDF3}"/>
                </a:ext>
              </a:extLst>
            </p:cNvPr>
            <p:cNvGrpSpPr>
              <a:grpSpLocks noChangeAspect="1"/>
            </p:cNvGrpSpPr>
            <p:nvPr/>
          </p:nvGrpSpPr>
          <p:grpSpPr>
            <a:xfrm>
              <a:off x="7361317" y="5309027"/>
              <a:ext cx="591967" cy="1090422"/>
              <a:chOff x="3030858" y="1612950"/>
              <a:chExt cx="737308" cy="1358145"/>
            </a:xfrm>
          </p:grpSpPr>
          <p:sp>
            <p:nvSpPr>
              <p:cNvPr id="413" name="Rectangle 412">
                <a:extLst>
                  <a:ext uri="{FF2B5EF4-FFF2-40B4-BE49-F238E27FC236}">
                    <a16:creationId xmlns:a16="http://schemas.microsoft.com/office/drawing/2014/main" id="{29A3F159-81A8-4D52-B73F-5FB2DE171C9C}"/>
                  </a:ext>
                </a:extLst>
              </p:cNvPr>
              <p:cNvSpPr/>
              <p:nvPr/>
            </p:nvSpPr>
            <p:spPr bwMode="auto">
              <a:xfrm rot="18815337" flipV="1">
                <a:off x="3066540" y="1995928"/>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4" name="Rectangle 413">
                <a:extLst>
                  <a:ext uri="{FF2B5EF4-FFF2-40B4-BE49-F238E27FC236}">
                    <a16:creationId xmlns:a16="http://schemas.microsoft.com/office/drawing/2014/main" id="{65430A76-EDFD-45F8-A462-7E9B0204AB6F}"/>
                  </a:ext>
                </a:extLst>
              </p:cNvPr>
              <p:cNvSpPr/>
              <p:nvPr/>
            </p:nvSpPr>
            <p:spPr bwMode="auto">
              <a:xfrm rot="2785941">
                <a:off x="3066622" y="2560777"/>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5" name="Rectangle 414">
                <a:extLst>
                  <a:ext uri="{FF2B5EF4-FFF2-40B4-BE49-F238E27FC236}">
                    <a16:creationId xmlns:a16="http://schemas.microsoft.com/office/drawing/2014/main" id="{76943127-4B93-463A-92B1-850AAEA8540C}"/>
                  </a:ext>
                </a:extLst>
              </p:cNvPr>
              <p:cNvSpPr/>
              <p:nvPr/>
            </p:nvSpPr>
            <p:spPr bwMode="auto">
              <a:xfrm>
                <a:off x="3171138" y="2259430"/>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6" name="Oval 415">
                <a:extLst>
                  <a:ext uri="{FF2B5EF4-FFF2-40B4-BE49-F238E27FC236}">
                    <a16:creationId xmlns:a16="http://schemas.microsoft.com/office/drawing/2014/main" id="{B2860F5F-E315-42D7-A709-7422E6818FBD}"/>
                  </a:ext>
                </a:extLst>
              </p:cNvPr>
              <p:cNvSpPr/>
              <p:nvPr/>
            </p:nvSpPr>
            <p:spPr bwMode="auto">
              <a:xfrm>
                <a:off x="3030858" y="2177722"/>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7" name="Group 416">
                <a:extLst>
                  <a:ext uri="{FF2B5EF4-FFF2-40B4-BE49-F238E27FC236}">
                    <a16:creationId xmlns:a16="http://schemas.microsoft.com/office/drawing/2014/main" id="{1C01B724-4702-48C9-AA54-2256F8AEE79C}"/>
                  </a:ext>
                </a:extLst>
              </p:cNvPr>
              <p:cNvGrpSpPr/>
              <p:nvPr/>
            </p:nvGrpSpPr>
            <p:grpSpPr>
              <a:xfrm>
                <a:off x="3539566" y="1612950"/>
                <a:ext cx="228600" cy="1358145"/>
                <a:chOff x="3539566" y="1612950"/>
                <a:chExt cx="228600" cy="1358145"/>
              </a:xfrm>
            </p:grpSpPr>
            <p:sp>
              <p:nvSpPr>
                <p:cNvPr id="418" name="Oval 417">
                  <a:extLst>
                    <a:ext uri="{FF2B5EF4-FFF2-40B4-BE49-F238E27FC236}">
                      <a16:creationId xmlns:a16="http://schemas.microsoft.com/office/drawing/2014/main" id="{F62B5E58-72DD-4A8A-8C67-2F245198E1B5}"/>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9" name="Oval 418">
                  <a:extLst>
                    <a:ext uri="{FF2B5EF4-FFF2-40B4-BE49-F238E27FC236}">
                      <a16:creationId xmlns:a16="http://schemas.microsoft.com/office/drawing/2014/main" id="{9C75F79C-D4A3-4F19-804A-29BA04FCB845}"/>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0" name="Oval 419">
                  <a:extLst>
                    <a:ext uri="{FF2B5EF4-FFF2-40B4-BE49-F238E27FC236}">
                      <a16:creationId xmlns:a16="http://schemas.microsoft.com/office/drawing/2014/main" id="{2AAFED7A-B378-423F-A1D8-8012AA3AE6B5}"/>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209" name="Group 208">
            <a:extLst>
              <a:ext uri="{FF2B5EF4-FFF2-40B4-BE49-F238E27FC236}">
                <a16:creationId xmlns:a16="http://schemas.microsoft.com/office/drawing/2014/main" id="{21D7DE23-E3F9-49AB-AFE2-8C890BA571E2}"/>
              </a:ext>
            </a:extLst>
          </p:cNvPr>
          <p:cNvGrpSpPr/>
          <p:nvPr/>
        </p:nvGrpSpPr>
        <p:grpSpPr>
          <a:xfrm>
            <a:off x="4772976" y="1089284"/>
            <a:ext cx="2880000" cy="3398578"/>
            <a:chOff x="4846637" y="1235946"/>
            <a:chExt cx="2880000" cy="3398578"/>
          </a:xfrm>
        </p:grpSpPr>
        <p:cxnSp>
          <p:nvCxnSpPr>
            <p:cNvPr id="19" name="Straight Connector 18">
              <a:extLst>
                <a:ext uri="{FF2B5EF4-FFF2-40B4-BE49-F238E27FC236}">
                  <a16:creationId xmlns:a16="http://schemas.microsoft.com/office/drawing/2014/main" id="{EF53EF40-3E87-4194-ADEE-1138E6867434}"/>
                </a:ext>
              </a:extLst>
            </p:cNvPr>
            <p:cNvCxnSpPr>
              <a:cxnSpLocks/>
            </p:cNvCxnSpPr>
            <p:nvPr/>
          </p:nvCxnSpPr>
          <p:spPr>
            <a:xfrm>
              <a:off x="4846637" y="2248874"/>
              <a:ext cx="2880000" cy="0"/>
            </a:xfrm>
            <a:prstGeom prst="line">
              <a:avLst/>
            </a:prstGeom>
            <a:noFill/>
            <a:ln w="28575" cap="flat" cmpd="sng" algn="ctr">
              <a:solidFill>
                <a:srgbClr val="0078D4"/>
              </a:solidFill>
              <a:prstDash val="solid"/>
              <a:headEnd type="none"/>
              <a:tailEnd type="none"/>
            </a:ln>
            <a:effectLst/>
          </p:spPr>
        </p:cxnSp>
        <p:sp>
          <p:nvSpPr>
            <p:cNvPr id="23" name="Rectangle 22">
              <a:extLst>
                <a:ext uri="{FF2B5EF4-FFF2-40B4-BE49-F238E27FC236}">
                  <a16:creationId xmlns:a16="http://schemas.microsoft.com/office/drawing/2014/main" id="{9E06EC5F-B61E-4469-B628-897BDF51EEAD}"/>
                </a:ext>
              </a:extLst>
            </p:cNvPr>
            <p:cNvSpPr/>
            <p:nvPr/>
          </p:nvSpPr>
          <p:spPr bwMode="auto">
            <a:xfrm>
              <a:off x="4846637" y="2308674"/>
              <a:ext cx="2880000" cy="2325850"/>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defTabSz="932205">
                <a:lnSpc>
                  <a:spcPct val="90000"/>
                </a:lnSpc>
                <a:spcBef>
                  <a:spcPts val="1224"/>
                </a:spcBef>
                <a:spcAft>
                  <a:spcPts val="1200"/>
                </a:spcAft>
                <a:defRPr/>
              </a:pPr>
              <a:r>
                <a:rPr lang="en-US" sz="1600" spc="-20" dirty="0">
                  <a:solidFill>
                    <a:srgbClr val="0078D3"/>
                  </a:solidFill>
                  <a:latin typeface="Segoe UI Semibold"/>
                </a:rPr>
                <a:t>Randomized shares</a:t>
              </a:r>
            </a:p>
            <a:p>
              <a:pPr marL="171399" indent="-171399" defTabSz="914093">
                <a:spcAft>
                  <a:spcPts val="300"/>
                </a:spcAft>
                <a:buFont typeface="Arial" panose="020B0604020202020204" pitchFamily="34" charset="0"/>
                <a:buChar char="•"/>
                <a:defRPr/>
              </a:pPr>
              <a:r>
                <a:rPr lang="en-US" sz="1400" dirty="0"/>
                <a:t>To provide privacy for each party when data is shared, we sometime need to have a third party providing random masks </a:t>
              </a:r>
              <a:r>
                <a:rPr lang="en-US" sz="1400" b="1" dirty="0"/>
                <a:t>e</a:t>
              </a:r>
              <a:r>
                <a:rPr lang="en-US" sz="1400" dirty="0"/>
                <a:t> to each party so that they can disclose </a:t>
              </a:r>
              <a:r>
                <a:rPr lang="en-US" sz="1400" b="1" dirty="0"/>
                <a:t>y = x + e</a:t>
              </a:r>
              <a:r>
                <a:rPr lang="en-US" sz="1400" dirty="0"/>
                <a:t>, instead of just </a:t>
              </a:r>
              <a:r>
                <a:rPr lang="en-US" sz="1400" b="1" dirty="0"/>
                <a:t>x</a:t>
              </a:r>
              <a:r>
                <a:rPr lang="en-US" sz="1400" dirty="0"/>
                <a:t> to hide the initial input</a:t>
              </a:r>
            </a:p>
            <a:p>
              <a:pPr marL="171399" indent="-171399" defTabSz="914093">
                <a:spcAft>
                  <a:spcPts val="300"/>
                </a:spcAft>
                <a:buFont typeface="Arial" panose="020B0604020202020204" pitchFamily="34" charset="0"/>
                <a:buChar char="•"/>
                <a:defRPr/>
              </a:pPr>
              <a:endParaRPr lang="en-US" sz="1400" dirty="0">
                <a:solidFill>
                  <a:srgbClr val="1A1A1A"/>
                </a:solidFill>
              </a:endParaRPr>
            </a:p>
          </p:txBody>
        </p:sp>
        <p:pic>
          <p:nvPicPr>
            <p:cNvPr id="203" name="Graphic 202" descr="Normal Distribution">
              <a:extLst>
                <a:ext uri="{FF2B5EF4-FFF2-40B4-BE49-F238E27FC236}">
                  <a16:creationId xmlns:a16="http://schemas.microsoft.com/office/drawing/2014/main" id="{D18004B2-08BB-411B-9B6C-A4B07D6BC7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9437" y="1235946"/>
              <a:ext cx="914400" cy="914400"/>
            </a:xfrm>
            <a:prstGeom prst="rect">
              <a:avLst/>
            </a:prstGeom>
          </p:spPr>
        </p:pic>
      </p:grpSp>
      <p:grpSp>
        <p:nvGrpSpPr>
          <p:cNvPr id="210" name="Group 209">
            <a:extLst>
              <a:ext uri="{FF2B5EF4-FFF2-40B4-BE49-F238E27FC236}">
                <a16:creationId xmlns:a16="http://schemas.microsoft.com/office/drawing/2014/main" id="{6139CE66-3945-4F79-A6E5-35C6E0720245}"/>
              </a:ext>
            </a:extLst>
          </p:cNvPr>
          <p:cNvGrpSpPr/>
          <p:nvPr/>
        </p:nvGrpSpPr>
        <p:grpSpPr>
          <a:xfrm>
            <a:off x="8128315" y="1164915"/>
            <a:ext cx="2880000" cy="2870530"/>
            <a:chOff x="8326235" y="1301261"/>
            <a:chExt cx="2880000" cy="2870530"/>
          </a:xfrm>
        </p:grpSpPr>
        <p:cxnSp>
          <p:nvCxnSpPr>
            <p:cNvPr id="21" name="Straight Connector 20">
              <a:extLst>
                <a:ext uri="{FF2B5EF4-FFF2-40B4-BE49-F238E27FC236}">
                  <a16:creationId xmlns:a16="http://schemas.microsoft.com/office/drawing/2014/main" id="{091D0AA7-6268-4C3F-A53D-0D757853FFB9}"/>
                </a:ext>
              </a:extLst>
            </p:cNvPr>
            <p:cNvCxnSpPr>
              <a:cxnSpLocks/>
            </p:cNvCxnSpPr>
            <p:nvPr/>
          </p:nvCxnSpPr>
          <p:spPr>
            <a:xfrm>
              <a:off x="8326235" y="2248874"/>
              <a:ext cx="2880000" cy="0"/>
            </a:xfrm>
            <a:prstGeom prst="line">
              <a:avLst/>
            </a:prstGeom>
            <a:noFill/>
            <a:ln w="28575" cap="flat" cmpd="sng" algn="ctr">
              <a:solidFill>
                <a:srgbClr val="0078D4"/>
              </a:solidFill>
              <a:prstDash val="solid"/>
              <a:headEnd type="none"/>
              <a:tailEnd type="none"/>
            </a:ln>
            <a:effectLst/>
          </p:spPr>
        </p:cxnSp>
        <p:sp>
          <p:nvSpPr>
            <p:cNvPr id="24" name="Rectangle 23">
              <a:extLst>
                <a:ext uri="{FF2B5EF4-FFF2-40B4-BE49-F238E27FC236}">
                  <a16:creationId xmlns:a16="http://schemas.microsoft.com/office/drawing/2014/main" id="{B891967B-099B-4FF5-91B1-CB6FC2A2521D}"/>
                </a:ext>
              </a:extLst>
            </p:cNvPr>
            <p:cNvSpPr/>
            <p:nvPr/>
          </p:nvSpPr>
          <p:spPr bwMode="auto">
            <a:xfrm>
              <a:off x="8326235" y="2315301"/>
              <a:ext cx="2880000" cy="1856490"/>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lnSpc>
                  <a:spcPct val="90000"/>
                </a:lnSpc>
                <a:spcBef>
                  <a:spcPts val="1224"/>
                </a:spcBef>
                <a:spcAft>
                  <a:spcPts val="1200"/>
                </a:spcAft>
                <a:defRPr/>
              </a:pPr>
              <a:r>
                <a:rPr lang="en-US" sz="1600" spc="-20" dirty="0">
                  <a:solidFill>
                    <a:srgbClr val="0078D3"/>
                  </a:solidFill>
                  <a:latin typeface="Segoe UI Semibold"/>
                </a:rPr>
                <a:t>Secure computations</a:t>
              </a:r>
              <a:endParaRPr lang="en-US" sz="1400" dirty="0">
                <a:solidFill>
                  <a:srgbClr val="1A1A1A"/>
                </a:solidFill>
              </a:endParaRPr>
            </a:p>
            <a:p>
              <a:pPr marL="171450" indent="-171450" defTabSz="914400">
                <a:buFont typeface="Arial" panose="020B0604020202020204" pitchFamily="34" charset="0"/>
                <a:buChar char="•"/>
                <a:defRPr/>
              </a:pPr>
              <a:r>
                <a:rPr lang="en-US" sz="1400" dirty="0"/>
                <a:t>Using shares and random mask, complex operations can be performed such as matrix multiplication, comparisons, </a:t>
              </a:r>
              <a:r>
                <a:rPr lang="en-US" sz="1400" dirty="0" err="1"/>
                <a:t>MaxPooling</a:t>
              </a:r>
              <a:r>
                <a:rPr lang="en-US" sz="1400" dirty="0"/>
                <a:t>, etc.</a:t>
              </a:r>
            </a:p>
            <a:p>
              <a:pPr marL="171450" lvl="0" indent="-171450" defTabSz="914400">
                <a:buFont typeface="Arial" panose="020B0604020202020204" pitchFamily="34" charset="0"/>
                <a:buChar char="•"/>
                <a:defRPr/>
              </a:pPr>
              <a:endParaRPr lang="en-US" sz="1400" dirty="0">
                <a:solidFill>
                  <a:srgbClr val="1A1A1A"/>
                </a:solidFill>
              </a:endParaRPr>
            </a:p>
          </p:txBody>
        </p:sp>
        <p:pic>
          <p:nvPicPr>
            <p:cNvPr id="205" name="Graphic 204" descr="Connections">
              <a:extLst>
                <a:ext uri="{FF2B5EF4-FFF2-40B4-BE49-F238E27FC236}">
                  <a16:creationId xmlns:a16="http://schemas.microsoft.com/office/drawing/2014/main" id="{392A4FCF-831E-4BA5-9AEC-97EAEB5650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9035" y="1301261"/>
              <a:ext cx="914400" cy="914400"/>
            </a:xfrm>
            <a:prstGeom prst="rect">
              <a:avLst/>
            </a:prstGeom>
          </p:spPr>
        </p:pic>
      </p:grpSp>
      <p:grpSp>
        <p:nvGrpSpPr>
          <p:cNvPr id="208" name="Group 207">
            <a:extLst>
              <a:ext uri="{FF2B5EF4-FFF2-40B4-BE49-F238E27FC236}">
                <a16:creationId xmlns:a16="http://schemas.microsoft.com/office/drawing/2014/main" id="{0AC2C811-AA56-4DBA-AB97-813D8ED31B7A}"/>
              </a:ext>
            </a:extLst>
          </p:cNvPr>
          <p:cNvGrpSpPr/>
          <p:nvPr/>
        </p:nvGrpSpPr>
        <p:grpSpPr>
          <a:xfrm>
            <a:off x="1417637" y="1168325"/>
            <a:ext cx="2880000" cy="3315657"/>
            <a:chOff x="1532965" y="1306830"/>
            <a:chExt cx="2880000" cy="3315657"/>
          </a:xfrm>
        </p:grpSpPr>
        <p:cxnSp>
          <p:nvCxnSpPr>
            <p:cNvPr id="20" name="Straight Connector 19">
              <a:extLst>
                <a:ext uri="{FF2B5EF4-FFF2-40B4-BE49-F238E27FC236}">
                  <a16:creationId xmlns:a16="http://schemas.microsoft.com/office/drawing/2014/main" id="{89C8B3E0-6058-4AC4-9C90-A137391219E1}"/>
                </a:ext>
              </a:extLst>
            </p:cNvPr>
            <p:cNvCxnSpPr>
              <a:cxnSpLocks/>
            </p:cNvCxnSpPr>
            <p:nvPr/>
          </p:nvCxnSpPr>
          <p:spPr>
            <a:xfrm>
              <a:off x="1532965" y="2248874"/>
              <a:ext cx="2880000" cy="0"/>
            </a:xfrm>
            <a:prstGeom prst="line">
              <a:avLst/>
            </a:prstGeom>
            <a:noFill/>
            <a:ln w="28575" cap="flat" cmpd="sng" algn="ctr">
              <a:solidFill>
                <a:srgbClr val="0078D4"/>
              </a:solidFill>
              <a:prstDash val="solid"/>
              <a:headEnd type="none"/>
              <a:tailEnd type="none"/>
            </a:ln>
            <a:effectLst/>
          </p:spPr>
        </p:cxnSp>
        <p:sp>
          <p:nvSpPr>
            <p:cNvPr id="22" name="Rectangle 21">
              <a:extLst>
                <a:ext uri="{FF2B5EF4-FFF2-40B4-BE49-F238E27FC236}">
                  <a16:creationId xmlns:a16="http://schemas.microsoft.com/office/drawing/2014/main" id="{68F792BA-34BE-4456-83EC-3A806682F270}"/>
                </a:ext>
              </a:extLst>
            </p:cNvPr>
            <p:cNvSpPr/>
            <p:nvPr/>
          </p:nvSpPr>
          <p:spPr bwMode="auto">
            <a:xfrm>
              <a:off x="1532965" y="2310487"/>
              <a:ext cx="2880000" cy="2312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spcBef>
                  <a:spcPts val="1224"/>
                </a:spcBef>
                <a:spcAft>
                  <a:spcPts val="1200"/>
                </a:spcAft>
                <a:defRPr/>
              </a:pPr>
              <a:r>
                <a:rPr lang="en-US" sz="1600" spc="-20" dirty="0">
                  <a:solidFill>
                    <a:srgbClr val="0078D3"/>
                  </a:solidFill>
                  <a:latin typeface="Segoe UI Semibold"/>
                </a:rPr>
                <a:t>Additive shares</a:t>
              </a:r>
            </a:p>
            <a:p>
              <a:pPr marL="171399" indent="-171399" defTabSz="914093">
                <a:spcAft>
                  <a:spcPts val="300"/>
                </a:spcAft>
                <a:buFont typeface="Arial" panose="020B0604020202020204" pitchFamily="34" charset="0"/>
                <a:buChar char="•"/>
                <a:defRPr/>
              </a:pPr>
              <a:r>
                <a:rPr lang="en-US" sz="1400" dirty="0"/>
                <a:t>If N people participate in a computation, data is sharded into N shares such that knowing up to N-1 shares provides no information on the input, but only by summing all N shares we can reconstruct the data</a:t>
              </a:r>
            </a:p>
          </p:txBody>
        </p:sp>
        <p:pic>
          <p:nvPicPr>
            <p:cNvPr id="207" name="Graphic 206" descr="Venn diagram">
              <a:extLst>
                <a:ext uri="{FF2B5EF4-FFF2-40B4-BE49-F238E27FC236}">
                  <a16:creationId xmlns:a16="http://schemas.microsoft.com/office/drawing/2014/main" id="{EE16DF9B-9977-4DF0-8787-A289DF71C1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15765" y="1306830"/>
              <a:ext cx="914400" cy="914400"/>
            </a:xfrm>
            <a:prstGeom prst="rect">
              <a:avLst/>
            </a:prstGeom>
          </p:spPr>
        </p:pic>
      </p:grpSp>
    </p:spTree>
    <p:extLst>
      <p:ext uri="{BB962C8B-B14F-4D97-AF65-F5344CB8AC3E}">
        <p14:creationId xmlns:p14="http://schemas.microsoft.com/office/powerpoint/2010/main" val="1030361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9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5732-18BE-4B4D-B43C-126438658EA2}"/>
              </a:ext>
            </a:extLst>
          </p:cNvPr>
          <p:cNvSpPr>
            <a:spLocks noGrp="1"/>
          </p:cNvSpPr>
          <p:nvPr>
            <p:ph type="title"/>
          </p:nvPr>
        </p:nvSpPr>
        <p:spPr>
          <a:xfrm>
            <a:off x="198437" y="304883"/>
            <a:ext cx="11889564" cy="935037"/>
          </a:xfrm>
        </p:spPr>
        <p:txBody>
          <a:bodyPr/>
          <a:lstStyle/>
          <a:p>
            <a:r>
              <a:rPr lang="en-US" dirty="0"/>
              <a:t>SMPC principles</a:t>
            </a:r>
            <a:br>
              <a:rPr lang="en-US" dirty="0"/>
            </a:br>
            <a:r>
              <a:rPr lang="en-US" sz="2400" spc="-49" dirty="0">
                <a:solidFill>
                  <a:srgbClr val="0072C6"/>
                </a:solidFill>
                <a:latin typeface="Segoe UI" panose="020B0502040204020203" pitchFamily="34" charset="0"/>
              </a:rPr>
              <a:t>Example of multiplication</a:t>
            </a:r>
            <a:endParaRPr lang="en-US" dirty="0"/>
          </a:p>
        </p:txBody>
      </p:sp>
      <p:pic>
        <p:nvPicPr>
          <p:cNvPr id="4" name="Image 3">
            <a:extLst>
              <a:ext uri="{FF2B5EF4-FFF2-40B4-BE49-F238E27FC236}">
                <a16:creationId xmlns:a16="http://schemas.microsoft.com/office/drawing/2014/main" id="{BE8337FE-8C10-43AE-9BFD-C764418C9F5E}"/>
              </a:ext>
            </a:extLst>
          </p:cNvPr>
          <p:cNvPicPr>
            <a:picLocks noChangeAspect="1"/>
          </p:cNvPicPr>
          <p:nvPr/>
        </p:nvPicPr>
        <p:blipFill>
          <a:blip r:embed="rId3"/>
          <a:stretch>
            <a:fillRect/>
          </a:stretch>
        </p:blipFill>
        <p:spPr>
          <a:xfrm>
            <a:off x="1646237" y="1516062"/>
            <a:ext cx="9633688" cy="4611818"/>
          </a:xfrm>
          <a:prstGeom prst="rect">
            <a:avLst/>
          </a:prstGeom>
        </p:spPr>
      </p:pic>
      <p:sp>
        <p:nvSpPr>
          <p:cNvPr id="2" name="ZoneTexte 2">
            <a:extLst>
              <a:ext uri="{FF2B5EF4-FFF2-40B4-BE49-F238E27FC236}">
                <a16:creationId xmlns:a16="http://schemas.microsoft.com/office/drawing/2014/main" id="{2803FF3A-7C73-4A9F-B63E-12B2A786B153}"/>
              </a:ext>
            </a:extLst>
          </p:cNvPr>
          <p:cNvSpPr txBox="1"/>
          <p:nvPr/>
        </p:nvSpPr>
        <p:spPr>
          <a:xfrm>
            <a:off x="-36179" y="6498854"/>
            <a:ext cx="787466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Source: </a:t>
            </a:r>
            <a:r>
              <a:rPr lang="en-US" sz="1200" dirty="0">
                <a:gradFill>
                  <a:gsLst>
                    <a:gs pos="2917">
                      <a:schemeClr val="tx1"/>
                    </a:gs>
                    <a:gs pos="30000">
                      <a:schemeClr val="tx1"/>
                    </a:gs>
                  </a:gsLst>
                  <a:lin ang="5400000" scaled="0"/>
                </a:gradFill>
                <a:hlinkClick r:id="rId4"/>
              </a:rPr>
              <a:t>https://simons.berkeley.edu/sites/default/files/docs/15669/simons-spdz.pdf</a:t>
            </a:r>
            <a:r>
              <a:rPr lang="en-US" sz="12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7858841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Secure MPC protocols</a:t>
            </a:r>
            <a:br>
              <a:rPr lang="en-US" dirty="0"/>
            </a:br>
            <a:r>
              <a:rPr lang="en-US" sz="2400" spc="-49" dirty="0" err="1">
                <a:solidFill>
                  <a:srgbClr val="0072C6"/>
                </a:solidFill>
                <a:latin typeface="Segoe UI" panose="020B0502040204020203" pitchFamily="34" charset="0"/>
              </a:rPr>
              <a:t>EzPC</a:t>
            </a:r>
            <a:r>
              <a:rPr lang="en-US" sz="2400" spc="-49" dirty="0">
                <a:solidFill>
                  <a:srgbClr val="0072C6"/>
                </a:solidFill>
                <a:latin typeface="Segoe UI" panose="020B0502040204020203" pitchFamily="34" charset="0"/>
              </a:rPr>
              <a:t> project from Microsoft Research India</a:t>
            </a:r>
            <a:endParaRPr lang="fr-FR" spc="-49" dirty="0">
              <a:solidFill>
                <a:srgbClr val="0072C6"/>
              </a:solidFill>
              <a:latin typeface="Segoe UI" panose="020B0502040204020203" pitchFamily="34" charset="0"/>
            </a:endParaRPr>
          </a:p>
        </p:txBody>
      </p:sp>
      <p:sp>
        <p:nvSpPr>
          <p:cNvPr id="3" name="Espace réservé du texte 2"/>
          <p:cNvSpPr>
            <a:spLocks noGrp="1"/>
          </p:cNvSpPr>
          <p:nvPr>
            <p:ph type="body" sz="quarter" idx="10"/>
          </p:nvPr>
        </p:nvSpPr>
        <p:spPr>
          <a:xfrm>
            <a:off x="272274" y="1058862"/>
            <a:ext cx="11887200" cy="5859462"/>
          </a:xfrm>
        </p:spPr>
        <p:txBody>
          <a:bodyPr>
            <a:normAutofit/>
          </a:bodyPr>
          <a:lstStyle/>
          <a:p>
            <a:pPr lvl="0">
              <a:lnSpc>
                <a:spcPct val="120000"/>
              </a:lnSpc>
              <a:spcBef>
                <a:spcPts val="600"/>
              </a:spcBef>
            </a:pPr>
            <a:r>
              <a:rPr lang="en-US" sz="2600" dirty="0"/>
              <a:t>SecureNN: Efficient and Private Neural Network Training (2019)</a:t>
            </a:r>
            <a:endParaRPr lang="fr-FR" sz="2600" dirty="0"/>
          </a:p>
          <a:p>
            <a:pPr lvl="1">
              <a:lnSpc>
                <a:spcPct val="120000"/>
              </a:lnSpc>
              <a:defRPr/>
            </a:pPr>
            <a:r>
              <a:rPr lang="en-US" sz="1700" dirty="0"/>
              <a:t>Source: </a:t>
            </a:r>
            <a:r>
              <a:rPr lang="en-US" sz="1700" dirty="0">
                <a:hlinkClick r:id="rId3"/>
              </a:rPr>
              <a:t>https://www.microsoft.com/en-us/research/uploads/prod/2018/09/securenneprint.pdf</a:t>
            </a:r>
            <a:endParaRPr lang="en-US" sz="1700" dirty="0"/>
          </a:p>
          <a:p>
            <a:pPr lvl="1">
              <a:lnSpc>
                <a:spcPct val="120000"/>
              </a:lnSpc>
              <a:spcBef>
                <a:spcPts val="1200"/>
              </a:spcBef>
              <a:defRPr/>
            </a:pPr>
            <a:r>
              <a:rPr lang="en-US" sz="1700" dirty="0"/>
              <a:t>SecureNN is a 3-party SMPC framework with various building blocks such as matrix multiplication, </a:t>
            </a:r>
            <a:r>
              <a:rPr lang="en-US" sz="1700" dirty="0" err="1"/>
              <a:t>ReLU</a:t>
            </a:r>
            <a:r>
              <a:rPr lang="en-US" sz="1700" dirty="0"/>
              <a:t>, convolution, </a:t>
            </a:r>
            <a:r>
              <a:rPr lang="en-US" sz="1700" dirty="0" err="1"/>
              <a:t>MaxPool</a:t>
            </a:r>
            <a:r>
              <a:rPr lang="en-US" sz="1700" dirty="0"/>
              <a:t>, etc. for the training and inference of Neural Networks such that no party learns anything about other people’s data</a:t>
            </a:r>
            <a:endParaRPr lang="en-US" sz="2600" dirty="0"/>
          </a:p>
          <a:p>
            <a:pPr>
              <a:lnSpc>
                <a:spcPct val="120000"/>
              </a:lnSpc>
              <a:spcBef>
                <a:spcPts val="600"/>
              </a:spcBef>
            </a:pPr>
            <a:r>
              <a:rPr lang="en-US" sz="2600" dirty="0"/>
              <a:t>CrypTFlow: Secure TensorFlow Inference (2020)</a:t>
            </a:r>
            <a:endParaRPr lang="en-US" sz="1700" dirty="0"/>
          </a:p>
          <a:p>
            <a:pPr lvl="1">
              <a:lnSpc>
                <a:spcPct val="120000"/>
              </a:lnSpc>
              <a:defRPr/>
            </a:pPr>
            <a:r>
              <a:rPr lang="en-US" sz="1700" dirty="0"/>
              <a:t>Source: </a:t>
            </a:r>
            <a:r>
              <a:rPr lang="en-US" sz="1700" dirty="0">
                <a:hlinkClick r:id="rId4"/>
              </a:rPr>
              <a:t>https://www.microsoft.com/en-us/research/uploads/prod/2019/09/CrypTFlow.pdf</a:t>
            </a:r>
            <a:endParaRPr lang="en-US" sz="1700" dirty="0"/>
          </a:p>
          <a:p>
            <a:pPr lvl="1">
              <a:lnSpc>
                <a:spcPct val="120000"/>
              </a:lnSpc>
              <a:spcBef>
                <a:spcPts val="1200"/>
              </a:spcBef>
              <a:defRPr/>
            </a:pPr>
            <a:r>
              <a:rPr lang="en-US" sz="1700" dirty="0"/>
              <a:t>CrypTFlow is a Secure MPC system with three components: </a:t>
            </a:r>
          </a:p>
          <a:p>
            <a:pPr marL="342900" lvl="1" indent="-342900">
              <a:lnSpc>
                <a:spcPct val="120000"/>
              </a:lnSpc>
              <a:buFont typeface="+mj-lt"/>
              <a:buAutoNum type="arabicPeriod"/>
              <a:defRPr/>
            </a:pPr>
            <a:r>
              <a:rPr lang="en-US" sz="1700" dirty="0"/>
              <a:t>Athos: a TensorFlow end-to-end compiler for SMPC backends</a:t>
            </a:r>
          </a:p>
          <a:p>
            <a:pPr marL="342900" lvl="1" indent="-342900">
              <a:lnSpc>
                <a:spcPct val="120000"/>
              </a:lnSpc>
              <a:buFont typeface="+mj-lt"/>
              <a:buAutoNum type="arabicPeriod"/>
              <a:defRPr/>
            </a:pPr>
            <a:r>
              <a:rPr lang="en-US" sz="1700" dirty="0"/>
              <a:t>Porthos: a state of the art semi-honest SMPC protocol for TensorFlow inference</a:t>
            </a:r>
          </a:p>
          <a:p>
            <a:pPr marL="342900" lvl="1" indent="-342900">
              <a:lnSpc>
                <a:spcPct val="120000"/>
              </a:lnSpc>
              <a:buFont typeface="+mj-lt"/>
              <a:buAutoNum type="arabicPeriod"/>
              <a:defRPr/>
            </a:pPr>
            <a:r>
              <a:rPr lang="en-US" sz="1700" dirty="0"/>
              <a:t>Aramis: a technique to convert semi-honest Secure MPC protocols to MPC protocols with malicious security using hardware integrity solutions such as Intel SGX (see previous Confidential Computing part)</a:t>
            </a:r>
          </a:p>
        </p:txBody>
      </p:sp>
    </p:spTree>
    <p:extLst>
      <p:ext uri="{BB962C8B-B14F-4D97-AF65-F5344CB8AC3E}">
        <p14:creationId xmlns:p14="http://schemas.microsoft.com/office/powerpoint/2010/main" val="393528195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Applications of secure MPC</a:t>
            </a:r>
          </a:p>
        </p:txBody>
      </p:sp>
      <p:sp>
        <p:nvSpPr>
          <p:cNvPr id="3" name="Espace réservé du texte 2"/>
          <p:cNvSpPr>
            <a:spLocks noGrp="1"/>
          </p:cNvSpPr>
          <p:nvPr>
            <p:ph type="body" sz="quarter" idx="10"/>
          </p:nvPr>
        </p:nvSpPr>
        <p:spPr>
          <a:xfrm>
            <a:off x="274638" y="1212850"/>
            <a:ext cx="11887200" cy="4418012"/>
          </a:xfrm>
        </p:spPr>
        <p:txBody>
          <a:bodyPr>
            <a:normAutofit/>
          </a:bodyPr>
          <a:lstStyle/>
          <a:p>
            <a:pPr lvl="0">
              <a:spcBef>
                <a:spcPts val="1200"/>
              </a:spcBef>
            </a:pPr>
            <a:r>
              <a:rPr lang="en-US" dirty="0"/>
              <a:t>Auction, Voting, Social research </a:t>
            </a:r>
          </a:p>
          <a:p>
            <a:pPr lvl="0">
              <a:spcBef>
                <a:spcPts val="1200"/>
              </a:spcBef>
            </a:pPr>
            <a:r>
              <a:rPr lang="en-US" dirty="0"/>
              <a:t>Distributed signing / Key management</a:t>
            </a:r>
          </a:p>
          <a:p>
            <a:pPr lvl="0">
              <a:spcBef>
                <a:spcPts val="1200"/>
              </a:spcBef>
            </a:pPr>
            <a:r>
              <a:rPr lang="en-US" dirty="0"/>
              <a:t>Private set intersection / Location based services</a:t>
            </a:r>
          </a:p>
          <a:p>
            <a:pPr lvl="1"/>
            <a:r>
              <a:rPr lang="en-US" dirty="0"/>
              <a:t>How can two companies find which customers they have in common without revealing their customers to each other?</a:t>
            </a:r>
          </a:p>
          <a:p>
            <a:pPr lvl="0">
              <a:spcBef>
                <a:spcPts val="1200"/>
              </a:spcBef>
            </a:pPr>
            <a:r>
              <a:rPr lang="en-US" dirty="0"/>
              <a:t>Collaborative Machine Learning on private data</a:t>
            </a:r>
          </a:p>
          <a:p>
            <a:pPr lvl="1"/>
            <a:r>
              <a:rPr lang="en-US" dirty="0"/>
              <a:t>Huge amount of internal and external interest; high-profile project</a:t>
            </a:r>
          </a:p>
          <a:p>
            <a:pPr lvl="0">
              <a:spcBef>
                <a:spcPts val="1200"/>
              </a:spcBef>
            </a:pPr>
            <a:r>
              <a:rPr lang="en-US" dirty="0"/>
              <a:t>(Your favorite computing scenario, with privacy added :-))</a:t>
            </a:r>
          </a:p>
        </p:txBody>
      </p:sp>
    </p:spTree>
    <p:extLst>
      <p:ext uri="{BB962C8B-B14F-4D97-AF65-F5344CB8AC3E}">
        <p14:creationId xmlns:p14="http://schemas.microsoft.com/office/powerpoint/2010/main" val="31607300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2144-D007-47E9-AA12-B0A1C73218E6}"/>
              </a:ext>
            </a:extLst>
          </p:cNvPr>
          <p:cNvSpPr>
            <a:spLocks noGrp="1"/>
          </p:cNvSpPr>
          <p:nvPr>
            <p:ph type="title"/>
          </p:nvPr>
        </p:nvSpPr>
        <p:spPr/>
        <p:txBody>
          <a:bodyPr/>
          <a:lstStyle/>
          <a:p>
            <a:r>
              <a:rPr lang="en-US" dirty="0"/>
              <a:t>Key management options for encryption at rest</a:t>
            </a:r>
          </a:p>
        </p:txBody>
      </p:sp>
      <p:sp>
        <p:nvSpPr>
          <p:cNvPr id="7" name="Text Placeholder 2">
            <a:extLst>
              <a:ext uri="{FF2B5EF4-FFF2-40B4-BE49-F238E27FC236}">
                <a16:creationId xmlns:a16="http://schemas.microsoft.com/office/drawing/2014/main" id="{000F5283-CD9E-4D06-B43B-9404B1007C00}"/>
              </a:ext>
            </a:extLst>
          </p:cNvPr>
          <p:cNvSpPr>
            <a:spLocks noGrp="1"/>
          </p:cNvSpPr>
          <p:nvPr/>
        </p:nvSpPr>
        <p:spPr>
          <a:xfrm>
            <a:off x="1889842" y="1581189"/>
            <a:ext cx="9286719" cy="4829079"/>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Microsoft Managed Keys and Service Managed Keys</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As part of the service being utilized, Microsoft will generate an Asymmetric “Private” Key for the customer.  Data Encryption Key (DEK)/Symmetric Key unique to the specific data object will be generated and used along with a random salt to encrypt the data.  The “Private” Key version and salt are stored as metadata along with the data objects.</a:t>
            </a:r>
          </a:p>
          <a:p>
            <a:pPr marL="346419" lvl="1" indent="-114934" defTabSz="932539">
              <a:spcAft>
                <a:spcPts val="1224"/>
              </a:spcAft>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Microsoft is responsible for managing key rotation and managing/monitoring key access.</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Customer Managed Key (CMK)</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A customer key you either upload (BYOK) or create within and manage using Azure Key.  Typically an Asymmetric (Private Key) that will be used to Wrap/Unwrap a service layer key and/or Data Encryption Key used within an Azure service</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Customer is responsible for key rotation, managing access to keys, and monitoring key access.</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Bring Your Own Key (BYOK)</a:t>
            </a:r>
          </a:p>
          <a:p>
            <a:pPr marL="641026" lvl="2" indent="-174828" defTabSz="932539">
              <a:spcAft>
                <a:spcPts val="1224"/>
              </a:spcAft>
              <a:buFont typeface="Arial" panose="020B0604020202020204" pitchFamily="34" charset="0"/>
              <a:buChar char="•"/>
            </a:pPr>
            <a:r>
              <a:rPr lang="en-US" sz="1071" dirty="0">
                <a:gradFill>
                  <a:gsLst>
                    <a:gs pos="1250">
                      <a:srgbClr val="3C3C41"/>
                    </a:gs>
                    <a:gs pos="100000">
                      <a:srgbClr val="3C3C41"/>
                    </a:gs>
                  </a:gsLst>
                  <a:lin ang="5400000" scaled="0"/>
                </a:gradFill>
                <a:latin typeface="Segoe UI"/>
              </a:rPr>
              <a:t>Uploading your own (private) key into Azure Key Vault </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Hold Your Own Key (HYOK)</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Hosting/holding your own keys in systems you either own or control</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Customer has full responsibility for securing key material, access to keys, monitoring key access, connectivity to key services. </a:t>
            </a:r>
            <a:r>
              <a:rPr lang="en-US" sz="1224" b="1" i="1" dirty="0">
                <a:gradFill>
                  <a:gsLst>
                    <a:gs pos="1250">
                      <a:srgbClr val="3C3C41"/>
                    </a:gs>
                    <a:gs pos="100000">
                      <a:srgbClr val="3C3C41"/>
                    </a:gs>
                  </a:gsLst>
                  <a:lin ang="5400000" scaled="0"/>
                </a:gradFill>
                <a:latin typeface="Segoe UI"/>
              </a:rPr>
              <a:t>Microsoft has no means of recovering access to data in the event of a key loss. </a:t>
            </a:r>
          </a:p>
          <a:p>
            <a:pPr marL="346419" lvl="1" indent="-114934" defTabSz="932539">
              <a:spcAft>
                <a:spcPts val="1224"/>
              </a:spcAft>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Usually only applicable to client side/application level encryption with the exception of Azure AIP (using on-premises RMS server)</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Unmanaged / Ad Hoc Keys </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Encryption is used, but keys and access to them are not effectively managed</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Can increase risk by creating false sense of security</a:t>
            </a:r>
          </a:p>
        </p:txBody>
      </p:sp>
      <p:grpSp>
        <p:nvGrpSpPr>
          <p:cNvPr id="8" name="Group 7">
            <a:extLst>
              <a:ext uri="{FF2B5EF4-FFF2-40B4-BE49-F238E27FC236}">
                <a16:creationId xmlns:a16="http://schemas.microsoft.com/office/drawing/2014/main" id="{7F993624-9D41-4045-BF55-08E5E992F728}"/>
              </a:ext>
            </a:extLst>
          </p:cNvPr>
          <p:cNvGrpSpPr/>
          <p:nvPr/>
        </p:nvGrpSpPr>
        <p:grpSpPr>
          <a:xfrm>
            <a:off x="850036" y="1600522"/>
            <a:ext cx="812452" cy="812452"/>
            <a:chOff x="329358" y="1411308"/>
            <a:chExt cx="1114138" cy="1114138"/>
          </a:xfrm>
        </p:grpSpPr>
        <p:sp>
          <p:nvSpPr>
            <p:cNvPr id="21" name="Oval 20">
              <a:extLst>
                <a:ext uri="{FF2B5EF4-FFF2-40B4-BE49-F238E27FC236}">
                  <a16:creationId xmlns:a16="http://schemas.microsoft.com/office/drawing/2014/main" id="{5438E2DD-07B8-47F9-B78C-5D6EBA222F75}"/>
                </a:ext>
              </a:extLst>
            </p:cNvPr>
            <p:cNvSpPr/>
            <p:nvPr/>
          </p:nvSpPr>
          <p:spPr bwMode="auto">
            <a:xfrm>
              <a:off x="329358" y="1411308"/>
              <a:ext cx="1114138" cy="1114138"/>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F7B90718-B82F-4F75-8129-0A891C61F067}"/>
                </a:ext>
              </a:extLst>
            </p:cNvPr>
            <p:cNvGrpSpPr/>
            <p:nvPr/>
          </p:nvGrpSpPr>
          <p:grpSpPr>
            <a:xfrm>
              <a:off x="628776" y="1663101"/>
              <a:ext cx="563768" cy="638953"/>
              <a:chOff x="255362" y="1180909"/>
              <a:chExt cx="471740" cy="534652"/>
            </a:xfrm>
          </p:grpSpPr>
          <p:grpSp>
            <p:nvGrpSpPr>
              <p:cNvPr id="23" name="Group 22">
                <a:extLst>
                  <a:ext uri="{FF2B5EF4-FFF2-40B4-BE49-F238E27FC236}">
                    <a16:creationId xmlns:a16="http://schemas.microsoft.com/office/drawing/2014/main" id="{A42DEC8B-EF9F-4C5E-98FA-B9910EE38411}"/>
                  </a:ext>
                </a:extLst>
              </p:cNvPr>
              <p:cNvGrpSpPr/>
              <p:nvPr/>
            </p:nvGrpSpPr>
            <p:grpSpPr>
              <a:xfrm>
                <a:off x="255362" y="1180909"/>
                <a:ext cx="398205" cy="395347"/>
                <a:chOff x="6545766" y="-1014761"/>
                <a:chExt cx="398205" cy="395347"/>
              </a:xfrm>
              <a:noFill/>
            </p:grpSpPr>
            <p:sp>
              <p:nvSpPr>
                <p:cNvPr id="25" name="Rectangle 24">
                  <a:extLst>
                    <a:ext uri="{FF2B5EF4-FFF2-40B4-BE49-F238E27FC236}">
                      <a16:creationId xmlns:a16="http://schemas.microsoft.com/office/drawing/2014/main" id="{78984FFF-17C4-40F6-B451-F55A250D44F0}"/>
                    </a:ext>
                  </a:extLst>
                </p:cNvPr>
                <p:cNvSpPr/>
                <p:nvPr/>
              </p:nvSpPr>
              <p:spPr bwMode="auto">
                <a:xfrm>
                  <a:off x="6545766" y="-1014761"/>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81DD9EEC-8F93-4094-89AC-D20865499D0E}"/>
                    </a:ext>
                  </a:extLst>
                </p:cNvPr>
                <p:cNvSpPr/>
                <p:nvPr/>
              </p:nvSpPr>
              <p:spPr bwMode="auto">
                <a:xfrm>
                  <a:off x="6765551" y="-1014761"/>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07E6BB17-6B15-432F-AEC8-8E97F8C98597}"/>
                    </a:ext>
                  </a:extLst>
                </p:cNvPr>
                <p:cNvSpPr/>
                <p:nvPr/>
              </p:nvSpPr>
              <p:spPr bwMode="auto">
                <a:xfrm>
                  <a:off x="6545766" y="-797834"/>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key">
                <a:extLst>
                  <a:ext uri="{FF2B5EF4-FFF2-40B4-BE49-F238E27FC236}">
                    <a16:creationId xmlns:a16="http://schemas.microsoft.com/office/drawing/2014/main" id="{E655333E-6660-4EDB-AB09-0AEB95E65B2E}"/>
                  </a:ext>
                </a:extLst>
              </p:cNvPr>
              <p:cNvSpPr>
                <a:spLocks noChangeAspect="1" noEditPoints="1"/>
              </p:cNvSpPr>
              <p:nvPr/>
            </p:nvSpPr>
            <p:spPr bwMode="auto">
              <a:xfrm rot="2700000">
                <a:off x="431802" y="1420262"/>
                <a:ext cx="296059" cy="29454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grpSp>
        <p:nvGrpSpPr>
          <p:cNvPr id="9" name="Group 8">
            <a:extLst>
              <a:ext uri="{FF2B5EF4-FFF2-40B4-BE49-F238E27FC236}">
                <a16:creationId xmlns:a16="http://schemas.microsoft.com/office/drawing/2014/main" id="{D22C334F-D2C8-4B27-8784-1E65342B8598}"/>
              </a:ext>
            </a:extLst>
          </p:cNvPr>
          <p:cNvGrpSpPr/>
          <p:nvPr/>
        </p:nvGrpSpPr>
        <p:grpSpPr>
          <a:xfrm>
            <a:off x="850036" y="2852413"/>
            <a:ext cx="812452" cy="812452"/>
            <a:chOff x="545518" y="3063396"/>
            <a:chExt cx="796707" cy="796707"/>
          </a:xfrm>
        </p:grpSpPr>
        <p:sp>
          <p:nvSpPr>
            <p:cNvPr id="18" name="Oval 17">
              <a:extLst>
                <a:ext uri="{FF2B5EF4-FFF2-40B4-BE49-F238E27FC236}">
                  <a16:creationId xmlns:a16="http://schemas.microsoft.com/office/drawing/2014/main" id="{B80268E6-2480-4CD7-860D-66C1D1950BB1}"/>
                </a:ext>
              </a:extLst>
            </p:cNvPr>
            <p:cNvSpPr/>
            <p:nvPr/>
          </p:nvSpPr>
          <p:spPr bwMode="auto">
            <a:xfrm>
              <a:off x="545518" y="3063396"/>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eople_4">
              <a:extLst>
                <a:ext uri="{FF2B5EF4-FFF2-40B4-BE49-F238E27FC236}">
                  <a16:creationId xmlns:a16="http://schemas.microsoft.com/office/drawing/2014/main" id="{9D1AEF8A-B2BE-453C-A0D6-C8874DD52CDB}"/>
                </a:ext>
              </a:extLst>
            </p:cNvPr>
            <p:cNvSpPr>
              <a:spLocks noChangeAspect="1" noEditPoints="1"/>
            </p:cNvSpPr>
            <p:nvPr/>
          </p:nvSpPr>
          <p:spPr bwMode="auto">
            <a:xfrm>
              <a:off x="703420" y="3203451"/>
              <a:ext cx="340302" cy="3804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sp>
          <p:nvSpPr>
            <p:cNvPr id="20" name="key">
              <a:extLst>
                <a:ext uri="{FF2B5EF4-FFF2-40B4-BE49-F238E27FC236}">
                  <a16:creationId xmlns:a16="http://schemas.microsoft.com/office/drawing/2014/main" id="{90B58B76-93AA-4D41-AB43-1B96A3717F31}"/>
                </a:ext>
              </a:extLst>
            </p:cNvPr>
            <p:cNvSpPr>
              <a:spLocks noChangeAspect="1" noEditPoints="1"/>
            </p:cNvSpPr>
            <p:nvPr/>
          </p:nvSpPr>
          <p:spPr bwMode="auto">
            <a:xfrm rot="2700000">
              <a:off x="939337" y="3429684"/>
              <a:ext cx="253009" cy="25171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nvGrpSpPr>
          <p:cNvPr id="10" name="Group 9">
            <a:extLst>
              <a:ext uri="{FF2B5EF4-FFF2-40B4-BE49-F238E27FC236}">
                <a16:creationId xmlns:a16="http://schemas.microsoft.com/office/drawing/2014/main" id="{95C90EB1-B426-43AF-824B-A3245468BB83}"/>
              </a:ext>
            </a:extLst>
          </p:cNvPr>
          <p:cNvGrpSpPr/>
          <p:nvPr/>
        </p:nvGrpSpPr>
        <p:grpSpPr>
          <a:xfrm>
            <a:off x="850036" y="4352892"/>
            <a:ext cx="812452" cy="812452"/>
            <a:chOff x="-268654" y="4006333"/>
            <a:chExt cx="796707" cy="796707"/>
          </a:xfrm>
        </p:grpSpPr>
        <p:sp>
          <p:nvSpPr>
            <p:cNvPr id="15" name="Oval 14">
              <a:extLst>
                <a:ext uri="{FF2B5EF4-FFF2-40B4-BE49-F238E27FC236}">
                  <a16:creationId xmlns:a16="http://schemas.microsoft.com/office/drawing/2014/main" id="{FF875BB2-3042-4372-A01F-536FFE3A3E51}"/>
                </a:ext>
              </a:extLst>
            </p:cNvPr>
            <p:cNvSpPr/>
            <p:nvPr/>
          </p:nvSpPr>
          <p:spPr bwMode="auto">
            <a:xfrm>
              <a:off x="-268654" y="4006333"/>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Graphic 39">
              <a:extLst>
                <a:ext uri="{FF2B5EF4-FFF2-40B4-BE49-F238E27FC236}">
                  <a16:creationId xmlns:a16="http://schemas.microsoft.com/office/drawing/2014/main" id="{C3FD6ED1-A440-4921-8338-72FB1AEAB6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93" y="4147644"/>
              <a:ext cx="334002" cy="451885"/>
            </a:xfrm>
            <a:prstGeom prst="rect">
              <a:avLst/>
            </a:prstGeom>
          </p:spPr>
        </p:pic>
        <p:sp>
          <p:nvSpPr>
            <p:cNvPr id="17" name="key">
              <a:extLst>
                <a:ext uri="{FF2B5EF4-FFF2-40B4-BE49-F238E27FC236}">
                  <a16:creationId xmlns:a16="http://schemas.microsoft.com/office/drawing/2014/main" id="{D51A5436-D613-43DF-9B0B-E32EB1D22A9D}"/>
                </a:ext>
              </a:extLst>
            </p:cNvPr>
            <p:cNvSpPr>
              <a:spLocks noChangeAspect="1" noEditPoints="1"/>
            </p:cNvSpPr>
            <p:nvPr/>
          </p:nvSpPr>
          <p:spPr bwMode="auto">
            <a:xfrm rot="2700000">
              <a:off x="144098" y="4358288"/>
              <a:ext cx="253009" cy="25171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nvGrpSpPr>
          <p:cNvPr id="11" name="Group 10">
            <a:extLst>
              <a:ext uri="{FF2B5EF4-FFF2-40B4-BE49-F238E27FC236}">
                <a16:creationId xmlns:a16="http://schemas.microsoft.com/office/drawing/2014/main" id="{038913E1-B2C5-4546-B894-32AF04FC379E}"/>
              </a:ext>
            </a:extLst>
          </p:cNvPr>
          <p:cNvGrpSpPr/>
          <p:nvPr/>
        </p:nvGrpSpPr>
        <p:grpSpPr>
          <a:xfrm>
            <a:off x="850034" y="5459254"/>
            <a:ext cx="812452" cy="812452"/>
            <a:chOff x="545516" y="5102405"/>
            <a:chExt cx="796707" cy="796707"/>
          </a:xfrm>
        </p:grpSpPr>
        <p:sp>
          <p:nvSpPr>
            <p:cNvPr id="12" name="Oval 11">
              <a:extLst>
                <a:ext uri="{FF2B5EF4-FFF2-40B4-BE49-F238E27FC236}">
                  <a16:creationId xmlns:a16="http://schemas.microsoft.com/office/drawing/2014/main" id="{EC98E056-CE59-422E-B45A-3445A0B817C5}"/>
                </a:ext>
              </a:extLst>
            </p:cNvPr>
            <p:cNvSpPr/>
            <p:nvPr/>
          </p:nvSpPr>
          <p:spPr bwMode="auto">
            <a:xfrm>
              <a:off x="545516" y="5102405"/>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33">
              <a:extLst>
                <a:ext uri="{FF2B5EF4-FFF2-40B4-BE49-F238E27FC236}">
                  <a16:creationId xmlns:a16="http://schemas.microsoft.com/office/drawing/2014/main" id="{4321B396-B66A-4696-9EC5-29A69893A91A}"/>
                </a:ext>
              </a:extLst>
            </p:cNvPr>
            <p:cNvSpPr txBox="1"/>
            <p:nvPr/>
          </p:nvSpPr>
          <p:spPr>
            <a:xfrm>
              <a:off x="655329" y="5362259"/>
              <a:ext cx="586782" cy="28255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r>
                <a:rPr lang="en-US" sz="1836" dirty="0">
                  <a:gradFill>
                    <a:gsLst>
                      <a:gs pos="2917">
                        <a:srgbClr val="EBEBEB"/>
                      </a:gs>
                      <a:gs pos="30000">
                        <a:srgbClr val="EBEBEB"/>
                      </a:gs>
                    </a:gsLst>
                    <a:lin ang="5400000" scaled="0"/>
                  </a:gradFill>
                  <a:latin typeface="Segoe UI"/>
                </a:rPr>
                <a:t>******</a:t>
              </a:r>
            </a:p>
          </p:txBody>
        </p:sp>
        <p:sp>
          <p:nvSpPr>
            <p:cNvPr id="14" name="key">
              <a:extLst>
                <a:ext uri="{FF2B5EF4-FFF2-40B4-BE49-F238E27FC236}">
                  <a16:creationId xmlns:a16="http://schemas.microsoft.com/office/drawing/2014/main" id="{DB906CD3-85B2-47DB-B8CF-D3DEC3A1A209}"/>
                </a:ext>
              </a:extLst>
            </p:cNvPr>
            <p:cNvSpPr>
              <a:spLocks noChangeAspect="1" noEditPoints="1"/>
            </p:cNvSpPr>
            <p:nvPr/>
          </p:nvSpPr>
          <p:spPr bwMode="auto">
            <a:xfrm rot="2700000">
              <a:off x="792486" y="5350152"/>
              <a:ext cx="302766" cy="301213"/>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spTree>
    <p:extLst>
      <p:ext uri="{BB962C8B-B14F-4D97-AF65-F5344CB8AC3E}">
        <p14:creationId xmlns:p14="http://schemas.microsoft.com/office/powerpoint/2010/main" val="339335094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5732-18BE-4B4D-B43C-126438658EA2}"/>
              </a:ext>
            </a:extLst>
          </p:cNvPr>
          <p:cNvSpPr>
            <a:spLocks noGrp="1"/>
          </p:cNvSpPr>
          <p:nvPr>
            <p:ph type="title"/>
          </p:nvPr>
        </p:nvSpPr>
        <p:spPr/>
        <p:txBody>
          <a:bodyPr/>
          <a:lstStyle/>
          <a:p>
            <a:r>
              <a:rPr lang="en-US" dirty="0"/>
              <a:t>Data collaboration technologies</a:t>
            </a:r>
          </a:p>
        </p:txBody>
      </p:sp>
      <p:grpSp>
        <p:nvGrpSpPr>
          <p:cNvPr id="2" name="Group 1">
            <a:extLst>
              <a:ext uri="{FF2B5EF4-FFF2-40B4-BE49-F238E27FC236}">
                <a16:creationId xmlns:a16="http://schemas.microsoft.com/office/drawing/2014/main" id="{B037DB50-8693-4E49-8611-1E54AA534C44}"/>
              </a:ext>
            </a:extLst>
          </p:cNvPr>
          <p:cNvGrpSpPr/>
          <p:nvPr/>
        </p:nvGrpSpPr>
        <p:grpSpPr>
          <a:xfrm>
            <a:off x="1681132" y="1469774"/>
            <a:ext cx="2499905" cy="3006619"/>
            <a:chOff x="1681132" y="1469774"/>
            <a:chExt cx="2499905" cy="3006619"/>
          </a:xfrm>
        </p:grpSpPr>
        <p:grpSp>
          <p:nvGrpSpPr>
            <p:cNvPr id="9" name="Group 8">
              <a:extLst>
                <a:ext uri="{FF2B5EF4-FFF2-40B4-BE49-F238E27FC236}">
                  <a16:creationId xmlns:a16="http://schemas.microsoft.com/office/drawing/2014/main" id="{BECBB740-52F7-415E-9CEA-E02214601DAA}"/>
                </a:ext>
              </a:extLst>
            </p:cNvPr>
            <p:cNvGrpSpPr/>
            <p:nvPr/>
          </p:nvGrpSpPr>
          <p:grpSpPr>
            <a:xfrm>
              <a:off x="2245400" y="1469774"/>
              <a:ext cx="795033" cy="924899"/>
              <a:chOff x="1430448" y="2515591"/>
              <a:chExt cx="1081358" cy="1324678"/>
            </a:xfrm>
          </p:grpSpPr>
          <p:sp>
            <p:nvSpPr>
              <p:cNvPr id="10" name="Oval 9">
                <a:extLst>
                  <a:ext uri="{FF2B5EF4-FFF2-40B4-BE49-F238E27FC236}">
                    <a16:creationId xmlns:a16="http://schemas.microsoft.com/office/drawing/2014/main" id="{0AA0A182-4E92-4D26-B4A4-D09FF6F6CC30}"/>
                  </a:ext>
                </a:extLst>
              </p:cNvPr>
              <p:cNvSpPr/>
              <p:nvPr/>
            </p:nvSpPr>
            <p:spPr bwMode="auto">
              <a:xfrm rot="5400000">
                <a:off x="1403994" y="3051087"/>
                <a:ext cx="383582" cy="330673"/>
              </a:xfrm>
              <a:prstGeom prst="ellipse">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1" name="Oval 10">
                <a:extLst>
                  <a:ext uri="{FF2B5EF4-FFF2-40B4-BE49-F238E27FC236}">
                    <a16:creationId xmlns:a16="http://schemas.microsoft.com/office/drawing/2014/main" id="{223DDDE4-B5F5-4BD6-B7B2-3680C9978E7E}"/>
                  </a:ext>
                </a:extLst>
              </p:cNvPr>
              <p:cNvSpPr/>
              <p:nvPr/>
            </p:nvSpPr>
            <p:spPr bwMode="auto">
              <a:xfrm rot="5400000">
                <a:off x="2257400" y="2828241"/>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2" name="Oval 11">
                <a:extLst>
                  <a:ext uri="{FF2B5EF4-FFF2-40B4-BE49-F238E27FC236}">
                    <a16:creationId xmlns:a16="http://schemas.microsoft.com/office/drawing/2014/main" id="{D2CB8FAD-3985-4537-B011-1F6E4F4F1739}"/>
                  </a:ext>
                </a:extLst>
              </p:cNvPr>
              <p:cNvSpPr/>
              <p:nvPr/>
            </p:nvSpPr>
            <p:spPr bwMode="auto">
              <a:xfrm rot="5400000">
                <a:off x="2257400" y="3375100"/>
                <a:ext cx="273252" cy="235561"/>
              </a:xfrm>
              <a:prstGeom prst="ellipse">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3" name="Oval 12">
                <a:extLst>
                  <a:ext uri="{FF2B5EF4-FFF2-40B4-BE49-F238E27FC236}">
                    <a16:creationId xmlns:a16="http://schemas.microsoft.com/office/drawing/2014/main" id="{1984F874-DECA-4AD4-B18B-8777A14D8C14}"/>
                  </a:ext>
                </a:extLst>
              </p:cNvPr>
              <p:cNvSpPr/>
              <p:nvPr/>
            </p:nvSpPr>
            <p:spPr bwMode="auto">
              <a:xfrm rot="5400000">
                <a:off x="1947856" y="2534436"/>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4" name="Oval 13">
                <a:extLst>
                  <a:ext uri="{FF2B5EF4-FFF2-40B4-BE49-F238E27FC236}">
                    <a16:creationId xmlns:a16="http://schemas.microsoft.com/office/drawing/2014/main" id="{7307A107-8328-4AF6-9438-0E4D3E99E2AA}"/>
                  </a:ext>
                </a:extLst>
              </p:cNvPr>
              <p:cNvSpPr/>
              <p:nvPr/>
            </p:nvSpPr>
            <p:spPr bwMode="auto">
              <a:xfrm rot="5400000">
                <a:off x="1921049" y="3585862"/>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cxnSp>
            <p:nvCxnSpPr>
              <p:cNvPr id="15" name="Connector: Elbow 14">
                <a:extLst>
                  <a:ext uri="{FF2B5EF4-FFF2-40B4-BE49-F238E27FC236}">
                    <a16:creationId xmlns:a16="http://schemas.microsoft.com/office/drawing/2014/main" id="{739826B6-B8AA-439F-95AA-E8EE14D2F414}"/>
                  </a:ext>
                </a:extLst>
              </p:cNvPr>
              <p:cNvCxnSpPr>
                <a:cxnSpLocks/>
              </p:cNvCxnSpPr>
              <p:nvPr/>
            </p:nvCxnSpPr>
            <p:spPr>
              <a:xfrm flipV="1">
                <a:off x="1761122" y="2729953"/>
                <a:ext cx="205580" cy="377348"/>
              </a:xfrm>
              <a:prstGeom prst="bentConnector3">
                <a:avLst>
                  <a:gd name="adj1" fmla="val 50000"/>
                </a:avLst>
              </a:prstGeom>
              <a:noFill/>
              <a:ln w="28575" cap="flat" cmpd="sng" algn="ctr">
                <a:solidFill>
                  <a:srgbClr val="017CDC"/>
                </a:solidFill>
                <a:prstDash val="solid"/>
                <a:headEnd type="none"/>
                <a:tailEnd type="none"/>
              </a:ln>
              <a:effectLst/>
            </p:spPr>
          </p:cxnSp>
          <p:cxnSp>
            <p:nvCxnSpPr>
              <p:cNvPr id="16" name="Connector: Elbow 15">
                <a:extLst>
                  <a:ext uri="{FF2B5EF4-FFF2-40B4-BE49-F238E27FC236}">
                    <a16:creationId xmlns:a16="http://schemas.microsoft.com/office/drawing/2014/main" id="{FFF485DC-A872-4625-B6A3-4F7764D8FD0E}"/>
                  </a:ext>
                </a:extLst>
              </p:cNvPr>
              <p:cNvCxnSpPr/>
              <p:nvPr/>
            </p:nvCxnSpPr>
            <p:spPr>
              <a:xfrm flipV="1">
                <a:off x="1761122" y="3023758"/>
                <a:ext cx="515124" cy="83543"/>
              </a:xfrm>
              <a:prstGeom prst="bentConnector3">
                <a:avLst/>
              </a:prstGeom>
              <a:noFill/>
              <a:ln w="28575" cap="flat" cmpd="sng" algn="ctr">
                <a:solidFill>
                  <a:srgbClr val="017CDC"/>
                </a:solidFill>
                <a:prstDash val="solid"/>
                <a:headEnd type="none"/>
                <a:tailEnd type="none"/>
              </a:ln>
              <a:effectLst/>
            </p:spPr>
          </p:cxnSp>
          <p:cxnSp>
            <p:nvCxnSpPr>
              <p:cNvPr id="17" name="Connector: Elbow 16">
                <a:extLst>
                  <a:ext uri="{FF2B5EF4-FFF2-40B4-BE49-F238E27FC236}">
                    <a16:creationId xmlns:a16="http://schemas.microsoft.com/office/drawing/2014/main" id="{320D8F70-12D5-473E-BD89-1C9E07729429}"/>
                  </a:ext>
                </a:extLst>
              </p:cNvPr>
              <p:cNvCxnSpPr>
                <a:cxnSpLocks/>
              </p:cNvCxnSpPr>
              <p:nvPr/>
            </p:nvCxnSpPr>
            <p:spPr>
              <a:xfrm>
                <a:off x="1761122" y="3325547"/>
                <a:ext cx="178773" cy="300360"/>
              </a:xfrm>
              <a:prstGeom prst="bentConnector3">
                <a:avLst>
                  <a:gd name="adj1" fmla="val 50000"/>
                </a:avLst>
              </a:prstGeom>
              <a:noFill/>
              <a:ln w="28575" cap="flat" cmpd="sng" algn="ctr">
                <a:solidFill>
                  <a:srgbClr val="017CDC"/>
                </a:solidFill>
                <a:prstDash val="solid"/>
                <a:headEnd type="none"/>
                <a:tailEnd type="none"/>
              </a:ln>
              <a:effectLst/>
            </p:spPr>
          </p:cxnSp>
          <p:cxnSp>
            <p:nvCxnSpPr>
              <p:cNvPr id="18" name="Connector: Elbow 17">
                <a:extLst>
                  <a:ext uri="{FF2B5EF4-FFF2-40B4-BE49-F238E27FC236}">
                    <a16:creationId xmlns:a16="http://schemas.microsoft.com/office/drawing/2014/main" id="{864B2EC3-52BB-4D7C-B199-358BCBCAC22E}"/>
                  </a:ext>
                </a:extLst>
              </p:cNvPr>
              <p:cNvCxnSpPr/>
              <p:nvPr/>
            </p:nvCxnSpPr>
            <p:spPr>
              <a:xfrm>
                <a:off x="1761122" y="3325547"/>
                <a:ext cx="515124" cy="89598"/>
              </a:xfrm>
              <a:prstGeom prst="bentConnector3">
                <a:avLst/>
              </a:prstGeom>
              <a:noFill/>
              <a:ln w="28575" cap="flat" cmpd="sng" algn="ctr">
                <a:solidFill>
                  <a:srgbClr val="5EDBFF"/>
                </a:solidFill>
                <a:prstDash val="solid"/>
                <a:headEnd type="none"/>
                <a:tailEnd type="none"/>
              </a:ln>
              <a:effectLst/>
            </p:spPr>
          </p:cxnSp>
        </p:grpSp>
        <p:cxnSp>
          <p:nvCxnSpPr>
            <p:cNvPr id="20" name="Straight Connector 19">
              <a:extLst>
                <a:ext uri="{FF2B5EF4-FFF2-40B4-BE49-F238E27FC236}">
                  <a16:creationId xmlns:a16="http://schemas.microsoft.com/office/drawing/2014/main" id="{89C8B3E0-6058-4AC4-9C90-A137391219E1}"/>
                </a:ext>
              </a:extLst>
            </p:cNvPr>
            <p:cNvCxnSpPr>
              <a:cxnSpLocks/>
            </p:cNvCxnSpPr>
            <p:nvPr/>
          </p:nvCxnSpPr>
          <p:spPr>
            <a:xfrm>
              <a:off x="1784685" y="2659786"/>
              <a:ext cx="2000276" cy="0"/>
            </a:xfrm>
            <a:prstGeom prst="line">
              <a:avLst/>
            </a:prstGeom>
            <a:noFill/>
            <a:ln w="28575" cap="flat" cmpd="sng" algn="ctr">
              <a:solidFill>
                <a:srgbClr val="0078D4"/>
              </a:solidFill>
              <a:prstDash val="solid"/>
              <a:headEnd type="none"/>
              <a:tailEnd type="none"/>
            </a:ln>
            <a:effectLst/>
          </p:spPr>
        </p:cxnSp>
        <p:sp>
          <p:nvSpPr>
            <p:cNvPr id="22" name="Rectangle 21">
              <a:extLst>
                <a:ext uri="{FF2B5EF4-FFF2-40B4-BE49-F238E27FC236}">
                  <a16:creationId xmlns:a16="http://schemas.microsoft.com/office/drawing/2014/main" id="{68F792BA-34BE-4456-83EC-3A806682F270}"/>
                </a:ext>
              </a:extLst>
            </p:cNvPr>
            <p:cNvSpPr/>
            <p:nvPr/>
          </p:nvSpPr>
          <p:spPr bwMode="auto">
            <a:xfrm>
              <a:off x="1681132" y="2810724"/>
              <a:ext cx="2499905" cy="16656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spcBef>
                  <a:spcPts val="1224"/>
                </a:spcBef>
                <a:spcAft>
                  <a:spcPts val="1200"/>
                </a:spcAft>
                <a:defRPr/>
              </a:pPr>
              <a:r>
                <a:rPr lang="en-US" sz="1600" spc="-20" dirty="0">
                  <a:solidFill>
                    <a:srgbClr val="0078D3"/>
                  </a:solidFill>
                  <a:latin typeface="Segoe UI Semibold"/>
                </a:rPr>
                <a:t>Data Sharing</a:t>
              </a:r>
            </a:p>
            <a:p>
              <a:pPr marL="171399" indent="-171399" defTabSz="914093">
                <a:spcAft>
                  <a:spcPts val="300"/>
                </a:spcAft>
                <a:buFont typeface="Arial" panose="020B0604020202020204" pitchFamily="34" charset="0"/>
                <a:buChar char="•"/>
                <a:defRPr/>
              </a:pPr>
              <a:r>
                <a:rPr lang="en-US" sz="1400" dirty="0">
                  <a:solidFill>
                    <a:srgbClr val="1A1A1A"/>
                  </a:solidFill>
                </a:rPr>
                <a:t>An organization shares big data with another organization making sure access is compliant with its policies</a:t>
              </a:r>
            </a:p>
          </p:txBody>
        </p:sp>
      </p:grpSp>
      <p:grpSp>
        <p:nvGrpSpPr>
          <p:cNvPr id="25" name="Group 24">
            <a:extLst>
              <a:ext uri="{FF2B5EF4-FFF2-40B4-BE49-F238E27FC236}">
                <a16:creationId xmlns:a16="http://schemas.microsoft.com/office/drawing/2014/main" id="{72904FA6-5DA6-404B-A9B4-DE0C825C8E1E}"/>
              </a:ext>
            </a:extLst>
          </p:cNvPr>
          <p:cNvGrpSpPr/>
          <p:nvPr/>
        </p:nvGrpSpPr>
        <p:grpSpPr>
          <a:xfrm>
            <a:off x="4816480" y="1311558"/>
            <a:ext cx="2949699" cy="2914029"/>
            <a:chOff x="4816480" y="1311558"/>
            <a:chExt cx="2949699" cy="2914029"/>
          </a:xfrm>
        </p:grpSpPr>
        <p:grpSp>
          <p:nvGrpSpPr>
            <p:cNvPr id="4" name="Group 3">
              <a:extLst>
                <a:ext uri="{FF2B5EF4-FFF2-40B4-BE49-F238E27FC236}">
                  <a16:creationId xmlns:a16="http://schemas.microsoft.com/office/drawing/2014/main" id="{EE404D3E-1370-4F8F-BDD6-05725145C8C8}"/>
                </a:ext>
              </a:extLst>
            </p:cNvPr>
            <p:cNvGrpSpPr/>
            <p:nvPr/>
          </p:nvGrpSpPr>
          <p:grpSpPr>
            <a:xfrm>
              <a:off x="5349447" y="1311558"/>
              <a:ext cx="1150577" cy="1087748"/>
              <a:chOff x="518304" y="14541210"/>
              <a:chExt cx="930028" cy="968555"/>
            </a:xfrm>
          </p:grpSpPr>
          <p:pic>
            <p:nvPicPr>
              <p:cNvPr id="5" name="Picture 4">
                <a:extLst>
                  <a:ext uri="{FF2B5EF4-FFF2-40B4-BE49-F238E27FC236}">
                    <a16:creationId xmlns:a16="http://schemas.microsoft.com/office/drawing/2014/main" id="{03378A88-98F3-42C2-B4A7-A912563C7616}"/>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rot="5400000" flipH="1">
                <a:off x="499040" y="14560474"/>
                <a:ext cx="968555" cy="930028"/>
              </a:xfrm>
              <a:prstGeom prst="rect">
                <a:avLst/>
              </a:prstGeom>
            </p:spPr>
          </p:pic>
          <p:cxnSp>
            <p:nvCxnSpPr>
              <p:cNvPr id="6" name="Straight Connector 5">
                <a:extLst>
                  <a:ext uri="{FF2B5EF4-FFF2-40B4-BE49-F238E27FC236}">
                    <a16:creationId xmlns:a16="http://schemas.microsoft.com/office/drawing/2014/main" id="{4C53DB12-3533-49BC-A9DA-61D8F6A04CAE}"/>
                  </a:ext>
                </a:extLst>
              </p:cNvPr>
              <p:cNvCxnSpPr>
                <a:cxnSpLocks/>
              </p:cNvCxnSpPr>
              <p:nvPr/>
            </p:nvCxnSpPr>
            <p:spPr>
              <a:xfrm flipH="1" flipV="1">
                <a:off x="572518" y="14604892"/>
                <a:ext cx="821528" cy="835818"/>
              </a:xfrm>
              <a:prstGeom prst="line">
                <a:avLst/>
              </a:prstGeom>
              <a:noFill/>
              <a:ln w="9525" cap="flat" cmpd="sng" algn="ctr">
                <a:solidFill>
                  <a:srgbClr val="0078D7">
                    <a:lumMod val="60000"/>
                    <a:lumOff val="40000"/>
                  </a:srgbClr>
                </a:solidFill>
                <a:prstDash val="solid"/>
                <a:headEnd type="none"/>
                <a:tailEnd type="none"/>
              </a:ln>
              <a:effectLst/>
            </p:spPr>
          </p:cxnSp>
          <p:sp>
            <p:nvSpPr>
              <p:cNvPr id="7" name="Hexagon 6">
                <a:extLst>
                  <a:ext uri="{FF2B5EF4-FFF2-40B4-BE49-F238E27FC236}">
                    <a16:creationId xmlns:a16="http://schemas.microsoft.com/office/drawing/2014/main" id="{38029AE0-4A86-45EF-A4F5-951F469DB0FA}"/>
                  </a:ext>
                </a:extLst>
              </p:cNvPr>
              <p:cNvSpPr/>
              <p:nvPr/>
            </p:nvSpPr>
            <p:spPr bwMode="auto">
              <a:xfrm rot="5400000">
                <a:off x="534093" y="14567390"/>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8" name="Hexagon 7">
                <a:extLst>
                  <a:ext uri="{FF2B5EF4-FFF2-40B4-BE49-F238E27FC236}">
                    <a16:creationId xmlns:a16="http://schemas.microsoft.com/office/drawing/2014/main" id="{351644F2-3213-4C55-9719-8DCF9FEEADD3}"/>
                  </a:ext>
                </a:extLst>
              </p:cNvPr>
              <p:cNvSpPr/>
              <p:nvPr/>
            </p:nvSpPr>
            <p:spPr bwMode="auto">
              <a:xfrm rot="5400000">
                <a:off x="1358929" y="15404396"/>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cs typeface="Segoe UI" pitchFamily="34" charset="0"/>
                </a:endParaRPr>
              </a:p>
            </p:txBody>
          </p:sp>
        </p:grpSp>
        <p:cxnSp>
          <p:nvCxnSpPr>
            <p:cNvPr id="19" name="Straight Connector 18">
              <a:extLst>
                <a:ext uri="{FF2B5EF4-FFF2-40B4-BE49-F238E27FC236}">
                  <a16:creationId xmlns:a16="http://schemas.microsoft.com/office/drawing/2014/main" id="{EF53EF40-3E87-4194-ADEE-1138E6867434}"/>
                </a:ext>
              </a:extLst>
            </p:cNvPr>
            <p:cNvCxnSpPr>
              <a:cxnSpLocks/>
            </p:cNvCxnSpPr>
            <p:nvPr/>
          </p:nvCxnSpPr>
          <p:spPr>
            <a:xfrm>
              <a:off x="4892288" y="2651473"/>
              <a:ext cx="2000276" cy="0"/>
            </a:xfrm>
            <a:prstGeom prst="line">
              <a:avLst/>
            </a:prstGeom>
            <a:noFill/>
            <a:ln w="28575" cap="flat" cmpd="sng" algn="ctr">
              <a:solidFill>
                <a:srgbClr val="0078D4"/>
              </a:solidFill>
              <a:prstDash val="solid"/>
              <a:headEnd type="none"/>
              <a:tailEnd type="none"/>
            </a:ln>
            <a:effectLst/>
          </p:spPr>
        </p:cxnSp>
        <p:sp>
          <p:nvSpPr>
            <p:cNvPr id="23" name="Rectangle 22">
              <a:extLst>
                <a:ext uri="{FF2B5EF4-FFF2-40B4-BE49-F238E27FC236}">
                  <a16:creationId xmlns:a16="http://schemas.microsoft.com/office/drawing/2014/main" id="{9E06EC5F-B61E-4469-B628-897BDF51EEAD}"/>
                </a:ext>
              </a:extLst>
            </p:cNvPr>
            <p:cNvSpPr/>
            <p:nvPr/>
          </p:nvSpPr>
          <p:spPr bwMode="auto">
            <a:xfrm>
              <a:off x="4816480" y="2799984"/>
              <a:ext cx="2949699" cy="1425603"/>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defTabSz="932205">
                <a:lnSpc>
                  <a:spcPct val="90000"/>
                </a:lnSpc>
                <a:spcBef>
                  <a:spcPts val="1224"/>
                </a:spcBef>
                <a:spcAft>
                  <a:spcPts val="1200"/>
                </a:spcAft>
                <a:defRPr/>
              </a:pPr>
              <a:r>
                <a:rPr lang="en-US" sz="1600" spc="-20" dirty="0">
                  <a:solidFill>
                    <a:srgbClr val="0078D3"/>
                  </a:solidFill>
                  <a:latin typeface="Segoe UI Semibold"/>
                </a:rPr>
                <a:t>Blockchain Consortia</a:t>
              </a:r>
            </a:p>
            <a:p>
              <a:pPr marL="171399" indent="-171399" defTabSz="914093">
                <a:spcAft>
                  <a:spcPts val="300"/>
                </a:spcAft>
                <a:buFont typeface="Arial" panose="020B0604020202020204" pitchFamily="34" charset="0"/>
                <a:buChar char="•"/>
                <a:defRPr/>
              </a:pPr>
              <a:r>
                <a:rPr lang="en-US" sz="1400" dirty="0">
                  <a:solidFill>
                    <a:srgbClr val="1A1A1A"/>
                  </a:solidFill>
                </a:rPr>
                <a:t>Operator provides network members with distributed infrastructure that provides immutable proof of execution</a:t>
              </a:r>
            </a:p>
          </p:txBody>
        </p:sp>
      </p:grpSp>
      <p:grpSp>
        <p:nvGrpSpPr>
          <p:cNvPr id="196" name="Group 195">
            <a:extLst>
              <a:ext uri="{FF2B5EF4-FFF2-40B4-BE49-F238E27FC236}">
                <a16:creationId xmlns:a16="http://schemas.microsoft.com/office/drawing/2014/main" id="{8478B6C9-D3D4-4A75-BEAD-FA45C83D4026}"/>
              </a:ext>
            </a:extLst>
          </p:cNvPr>
          <p:cNvGrpSpPr/>
          <p:nvPr/>
        </p:nvGrpSpPr>
        <p:grpSpPr>
          <a:xfrm>
            <a:off x="8199437" y="1435810"/>
            <a:ext cx="2894246" cy="2789777"/>
            <a:chOff x="8199437" y="1435810"/>
            <a:chExt cx="2894246" cy="2789777"/>
          </a:xfrm>
        </p:grpSpPr>
        <p:cxnSp>
          <p:nvCxnSpPr>
            <p:cNvPr id="21" name="Straight Connector 20">
              <a:extLst>
                <a:ext uri="{FF2B5EF4-FFF2-40B4-BE49-F238E27FC236}">
                  <a16:creationId xmlns:a16="http://schemas.microsoft.com/office/drawing/2014/main" id="{091D0AA7-6268-4C3F-A53D-0D757853FFB9}"/>
                </a:ext>
              </a:extLst>
            </p:cNvPr>
            <p:cNvCxnSpPr>
              <a:cxnSpLocks/>
            </p:cNvCxnSpPr>
            <p:nvPr/>
          </p:nvCxnSpPr>
          <p:spPr>
            <a:xfrm>
              <a:off x="8199437" y="2651473"/>
              <a:ext cx="2000276" cy="0"/>
            </a:xfrm>
            <a:prstGeom prst="line">
              <a:avLst/>
            </a:prstGeom>
            <a:noFill/>
            <a:ln w="28575" cap="flat" cmpd="sng" algn="ctr">
              <a:solidFill>
                <a:srgbClr val="0078D4"/>
              </a:solidFill>
              <a:prstDash val="solid"/>
              <a:headEnd type="none"/>
              <a:tailEnd type="none"/>
            </a:ln>
            <a:effectLst/>
          </p:spPr>
        </p:cxnSp>
        <p:sp>
          <p:nvSpPr>
            <p:cNvPr id="24" name="Rectangle 23">
              <a:extLst>
                <a:ext uri="{FF2B5EF4-FFF2-40B4-BE49-F238E27FC236}">
                  <a16:creationId xmlns:a16="http://schemas.microsoft.com/office/drawing/2014/main" id="{B891967B-099B-4FF5-91B1-CB6FC2A2521D}"/>
                </a:ext>
              </a:extLst>
            </p:cNvPr>
            <p:cNvSpPr/>
            <p:nvPr/>
          </p:nvSpPr>
          <p:spPr bwMode="auto">
            <a:xfrm>
              <a:off x="8199437" y="2799984"/>
              <a:ext cx="2894246" cy="1425603"/>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lnSpc>
                  <a:spcPct val="90000"/>
                </a:lnSpc>
                <a:spcBef>
                  <a:spcPts val="1224"/>
                </a:spcBef>
                <a:spcAft>
                  <a:spcPts val="1200"/>
                </a:spcAft>
                <a:defRPr/>
              </a:pPr>
              <a:r>
                <a:rPr lang="en-US" sz="1600" spc="-20" dirty="0">
                  <a:solidFill>
                    <a:srgbClr val="0078D3"/>
                  </a:solidFill>
                  <a:latin typeface="Segoe UI Semibold"/>
                </a:rPr>
                <a:t>Data Collaboratives</a:t>
              </a:r>
              <a:endParaRPr lang="en-US" sz="1400" dirty="0">
                <a:solidFill>
                  <a:srgbClr val="1A1A1A"/>
                </a:solidFill>
              </a:endParaRPr>
            </a:p>
            <a:p>
              <a:pPr marL="171450" lvl="0" indent="-171450" defTabSz="914400">
                <a:buFont typeface="Arial" panose="020B0604020202020204" pitchFamily="34" charset="0"/>
                <a:buChar char="•"/>
                <a:defRPr/>
              </a:pPr>
              <a:r>
                <a:rPr lang="en-US" sz="1400" dirty="0">
                  <a:solidFill>
                    <a:srgbClr val="1A1A1A"/>
                  </a:solidFill>
                </a:rPr>
                <a:t>Custodian provides a repository where members can securely read, contribute, and unlock data analytical insights</a:t>
              </a:r>
            </a:p>
          </p:txBody>
        </p:sp>
        <p:grpSp>
          <p:nvGrpSpPr>
            <p:cNvPr id="195" name="Group 194">
              <a:extLst>
                <a:ext uri="{FF2B5EF4-FFF2-40B4-BE49-F238E27FC236}">
                  <a16:creationId xmlns:a16="http://schemas.microsoft.com/office/drawing/2014/main" id="{E9269FE4-FDB6-46AE-9EC7-24C5B26499C9}"/>
                </a:ext>
              </a:extLst>
            </p:cNvPr>
            <p:cNvGrpSpPr/>
            <p:nvPr/>
          </p:nvGrpSpPr>
          <p:grpSpPr>
            <a:xfrm flipH="1">
              <a:off x="8809037" y="1435810"/>
              <a:ext cx="925710" cy="972970"/>
              <a:chOff x="234895" y="17535341"/>
              <a:chExt cx="960119" cy="960121"/>
            </a:xfrm>
          </p:grpSpPr>
          <p:sp>
            <p:nvSpPr>
              <p:cNvPr id="26" name="Oval 25">
                <a:extLst>
                  <a:ext uri="{FF2B5EF4-FFF2-40B4-BE49-F238E27FC236}">
                    <a16:creationId xmlns:a16="http://schemas.microsoft.com/office/drawing/2014/main" id="{61E4AD77-1435-49EB-B06E-504ABE30CAB5}"/>
                  </a:ext>
                </a:extLst>
              </p:cNvPr>
              <p:cNvSpPr/>
              <p:nvPr/>
            </p:nvSpPr>
            <p:spPr bwMode="auto">
              <a:xfrm rot="10800000">
                <a:off x="927628" y="18225708"/>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 name="Oval 26">
                <a:extLst>
                  <a:ext uri="{FF2B5EF4-FFF2-40B4-BE49-F238E27FC236}">
                    <a16:creationId xmlns:a16="http://schemas.microsoft.com/office/drawing/2014/main" id="{B841D6FB-C7D8-42D1-B1A1-9384B3F89177}"/>
                  </a:ext>
                </a:extLst>
              </p:cNvPr>
              <p:cNvSpPr/>
              <p:nvPr/>
            </p:nvSpPr>
            <p:spPr bwMode="auto">
              <a:xfrm>
                <a:off x="705196"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8" name="Oval 27">
                <a:extLst>
                  <a:ext uri="{FF2B5EF4-FFF2-40B4-BE49-F238E27FC236}">
                    <a16:creationId xmlns:a16="http://schemas.microsoft.com/office/drawing/2014/main" id="{641E29B4-F82A-4565-B9A2-4F0E6DECC969}"/>
                  </a:ext>
                </a:extLst>
              </p:cNvPr>
              <p:cNvSpPr/>
              <p:nvPr/>
            </p:nvSpPr>
            <p:spPr bwMode="auto">
              <a:xfrm>
                <a:off x="626940"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AC22FEF6-966A-4D4D-B3FA-A0F0C8D7A22D}"/>
                  </a:ext>
                </a:extLst>
              </p:cNvPr>
              <p:cNvSpPr/>
              <p:nvPr/>
            </p:nvSpPr>
            <p:spPr bwMode="auto">
              <a:xfrm>
                <a:off x="783451"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Oval 29">
                <a:extLst>
                  <a:ext uri="{FF2B5EF4-FFF2-40B4-BE49-F238E27FC236}">
                    <a16:creationId xmlns:a16="http://schemas.microsoft.com/office/drawing/2014/main" id="{2DC343B1-6DB1-4406-B844-2F683A999660}"/>
                  </a:ext>
                </a:extLst>
              </p:cNvPr>
              <p:cNvSpPr/>
              <p:nvPr/>
            </p:nvSpPr>
            <p:spPr bwMode="auto">
              <a:xfrm rot="5400000">
                <a:off x="469618" y="18240390"/>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 name="Oval 30">
                <a:extLst>
                  <a:ext uri="{FF2B5EF4-FFF2-40B4-BE49-F238E27FC236}">
                    <a16:creationId xmlns:a16="http://schemas.microsoft.com/office/drawing/2014/main" id="{C91A8B2C-B2D4-4B92-8B7E-8C8A4903DE2A}"/>
                  </a:ext>
                </a:extLst>
              </p:cNvPr>
              <p:cNvSpPr/>
              <p:nvPr/>
            </p:nvSpPr>
            <p:spPr bwMode="auto">
              <a:xfrm rot="5400000">
                <a:off x="548645"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F385E43A-6808-45E0-9295-3BC341598F8D}"/>
                  </a:ext>
                </a:extLst>
              </p:cNvPr>
              <p:cNvSpPr/>
              <p:nvPr/>
            </p:nvSpPr>
            <p:spPr bwMode="auto">
              <a:xfrm rot="5400000">
                <a:off x="39136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val 32">
                <a:extLst>
                  <a:ext uri="{FF2B5EF4-FFF2-40B4-BE49-F238E27FC236}">
                    <a16:creationId xmlns:a16="http://schemas.microsoft.com/office/drawing/2014/main" id="{AFB6E5CB-3B7D-4096-81AE-CB031A3716A9}"/>
                  </a:ext>
                </a:extLst>
              </p:cNvPr>
              <p:cNvSpPr/>
              <p:nvPr/>
            </p:nvSpPr>
            <p:spPr bwMode="auto">
              <a:xfrm rot="5400000">
                <a:off x="23485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Oval 33">
                <a:extLst>
                  <a:ext uri="{FF2B5EF4-FFF2-40B4-BE49-F238E27FC236}">
                    <a16:creationId xmlns:a16="http://schemas.microsoft.com/office/drawing/2014/main" id="{5342B979-354C-4B22-B665-DA69768FDC92}"/>
                  </a:ext>
                </a:extLst>
              </p:cNvPr>
              <p:cNvSpPr/>
              <p:nvPr/>
            </p:nvSpPr>
            <p:spPr bwMode="auto">
              <a:xfrm rot="5400000">
                <a:off x="313109"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Oval 34">
                <a:extLst>
                  <a:ext uri="{FF2B5EF4-FFF2-40B4-BE49-F238E27FC236}">
                    <a16:creationId xmlns:a16="http://schemas.microsoft.com/office/drawing/2014/main" id="{7C313C6E-5E61-4D7D-9BA1-06267F745D7E}"/>
                  </a:ext>
                </a:extLst>
              </p:cNvPr>
              <p:cNvSpPr/>
              <p:nvPr/>
            </p:nvSpPr>
            <p:spPr bwMode="auto">
              <a:xfrm rot="10800000">
                <a:off x="1018987" y="18240735"/>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Oval 35">
                <a:extLst>
                  <a:ext uri="{FF2B5EF4-FFF2-40B4-BE49-F238E27FC236}">
                    <a16:creationId xmlns:a16="http://schemas.microsoft.com/office/drawing/2014/main" id="{76A2ADD8-B906-45ED-9F54-FC53EF2F6BA4}"/>
                  </a:ext>
                </a:extLst>
              </p:cNvPr>
              <p:cNvSpPr/>
              <p:nvPr/>
            </p:nvSpPr>
            <p:spPr bwMode="auto">
              <a:xfrm>
                <a:off x="861706"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F4FFD535-DE19-4325-A9F0-C4DFC2188E7B}"/>
                  </a:ext>
                </a:extLst>
              </p:cNvPr>
              <p:cNvSpPr/>
              <p:nvPr/>
            </p:nvSpPr>
            <p:spPr bwMode="auto">
              <a:xfrm rot="10800000">
                <a:off x="1175498"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8" name="Oval 37">
                <a:extLst>
                  <a:ext uri="{FF2B5EF4-FFF2-40B4-BE49-F238E27FC236}">
                    <a16:creationId xmlns:a16="http://schemas.microsoft.com/office/drawing/2014/main" id="{60087BB4-D4AE-4F19-996E-798A1AD1E7B9}"/>
                  </a:ext>
                </a:extLst>
              </p:cNvPr>
              <p:cNvSpPr/>
              <p:nvPr/>
            </p:nvSpPr>
            <p:spPr bwMode="auto">
              <a:xfrm rot="10800000">
                <a:off x="1097242"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33C3280D-2D66-4FFA-AA96-C6281B31BFD4}"/>
                  </a:ext>
                </a:extLst>
              </p:cNvPr>
              <p:cNvSpPr/>
              <p:nvPr/>
            </p:nvSpPr>
            <p:spPr bwMode="auto">
              <a:xfrm>
                <a:off x="705196" y="18162100"/>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0" name="Oval 39">
                <a:extLst>
                  <a:ext uri="{FF2B5EF4-FFF2-40B4-BE49-F238E27FC236}">
                    <a16:creationId xmlns:a16="http://schemas.microsoft.com/office/drawing/2014/main" id="{DEBC55B4-2045-4CEB-954D-46CAAA747E42}"/>
                  </a:ext>
                </a:extLst>
              </p:cNvPr>
              <p:cNvSpPr/>
              <p:nvPr/>
            </p:nvSpPr>
            <p:spPr bwMode="auto">
              <a:xfrm>
                <a:off x="626940"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Oval 40">
                <a:extLst>
                  <a:ext uri="{FF2B5EF4-FFF2-40B4-BE49-F238E27FC236}">
                    <a16:creationId xmlns:a16="http://schemas.microsoft.com/office/drawing/2014/main" id="{B2A6BE8F-8242-4CE7-BA1C-11E469C3FFEC}"/>
                  </a:ext>
                </a:extLst>
              </p:cNvPr>
              <p:cNvSpPr/>
              <p:nvPr/>
            </p:nvSpPr>
            <p:spPr bwMode="auto">
              <a:xfrm>
                <a:off x="783451" y="18162100"/>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2" name="Oval 41">
                <a:extLst>
                  <a:ext uri="{FF2B5EF4-FFF2-40B4-BE49-F238E27FC236}">
                    <a16:creationId xmlns:a16="http://schemas.microsoft.com/office/drawing/2014/main" id="{5C5A31D3-EC59-4C74-A580-DA97B4E2E542}"/>
                  </a:ext>
                </a:extLst>
              </p:cNvPr>
              <p:cNvSpPr/>
              <p:nvPr/>
            </p:nvSpPr>
            <p:spPr bwMode="auto">
              <a:xfrm rot="5400000">
                <a:off x="47000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Oval 42">
                <a:extLst>
                  <a:ext uri="{FF2B5EF4-FFF2-40B4-BE49-F238E27FC236}">
                    <a16:creationId xmlns:a16="http://schemas.microsoft.com/office/drawing/2014/main" id="{A051F751-EB14-478A-B4C8-1D894CA6A674}"/>
                  </a:ext>
                </a:extLst>
              </p:cNvPr>
              <p:cNvSpPr/>
              <p:nvPr/>
            </p:nvSpPr>
            <p:spPr bwMode="auto">
              <a:xfrm rot="5400000">
                <a:off x="548645"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Oval 43">
                <a:extLst>
                  <a:ext uri="{FF2B5EF4-FFF2-40B4-BE49-F238E27FC236}">
                    <a16:creationId xmlns:a16="http://schemas.microsoft.com/office/drawing/2014/main" id="{2D35F4CF-81C5-43B1-B922-3F99E7F4E349}"/>
                  </a:ext>
                </a:extLst>
              </p:cNvPr>
              <p:cNvSpPr/>
              <p:nvPr/>
            </p:nvSpPr>
            <p:spPr bwMode="auto">
              <a:xfrm rot="5400000">
                <a:off x="39136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Oval 44">
                <a:extLst>
                  <a:ext uri="{FF2B5EF4-FFF2-40B4-BE49-F238E27FC236}">
                    <a16:creationId xmlns:a16="http://schemas.microsoft.com/office/drawing/2014/main" id="{8BDDEEBD-CFB8-4FB9-AEB4-C6176B82B735}"/>
                  </a:ext>
                </a:extLst>
              </p:cNvPr>
              <p:cNvSpPr/>
              <p:nvPr/>
            </p:nvSpPr>
            <p:spPr bwMode="auto">
              <a:xfrm rot="5400000">
                <a:off x="23485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Oval 45">
                <a:extLst>
                  <a:ext uri="{FF2B5EF4-FFF2-40B4-BE49-F238E27FC236}">
                    <a16:creationId xmlns:a16="http://schemas.microsoft.com/office/drawing/2014/main" id="{BF716001-6BE3-47B1-B684-0C13C09A3ED6}"/>
                  </a:ext>
                </a:extLst>
              </p:cNvPr>
              <p:cNvSpPr/>
              <p:nvPr/>
            </p:nvSpPr>
            <p:spPr bwMode="auto">
              <a:xfrm rot="5400000">
                <a:off x="313109"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Oval 46">
                <a:extLst>
                  <a:ext uri="{FF2B5EF4-FFF2-40B4-BE49-F238E27FC236}">
                    <a16:creationId xmlns:a16="http://schemas.microsoft.com/office/drawing/2014/main" id="{EDA496BE-C38C-41FF-B910-3BEED5DC092D}"/>
                  </a:ext>
                </a:extLst>
              </p:cNvPr>
              <p:cNvSpPr/>
              <p:nvPr/>
            </p:nvSpPr>
            <p:spPr bwMode="auto">
              <a:xfrm rot="5400000">
                <a:off x="940306" y="1816214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8" name="Oval 47">
                <a:extLst>
                  <a:ext uri="{FF2B5EF4-FFF2-40B4-BE49-F238E27FC236}">
                    <a16:creationId xmlns:a16="http://schemas.microsoft.com/office/drawing/2014/main" id="{566F6D3E-5D46-47EE-8B97-C0182C7E6154}"/>
                  </a:ext>
                </a:extLst>
              </p:cNvPr>
              <p:cNvSpPr/>
              <p:nvPr/>
            </p:nvSpPr>
            <p:spPr bwMode="auto">
              <a:xfrm rot="10800000">
                <a:off x="1018987"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9" name="Oval 48">
                <a:extLst>
                  <a:ext uri="{FF2B5EF4-FFF2-40B4-BE49-F238E27FC236}">
                    <a16:creationId xmlns:a16="http://schemas.microsoft.com/office/drawing/2014/main" id="{595526AC-EF12-42A9-A44D-D463274C9BA2}"/>
                  </a:ext>
                </a:extLst>
              </p:cNvPr>
              <p:cNvSpPr/>
              <p:nvPr/>
            </p:nvSpPr>
            <p:spPr bwMode="auto">
              <a:xfrm>
                <a:off x="852235" y="18152302"/>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Oval 49">
                <a:extLst>
                  <a:ext uri="{FF2B5EF4-FFF2-40B4-BE49-F238E27FC236}">
                    <a16:creationId xmlns:a16="http://schemas.microsoft.com/office/drawing/2014/main" id="{74DA0CB9-1F70-4AEB-BCE4-290C92822A2E}"/>
                  </a:ext>
                </a:extLst>
              </p:cNvPr>
              <p:cNvSpPr/>
              <p:nvPr/>
            </p:nvSpPr>
            <p:spPr bwMode="auto">
              <a:xfrm rot="10800000">
                <a:off x="1175498"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1" name="Oval 50">
                <a:extLst>
                  <a:ext uri="{FF2B5EF4-FFF2-40B4-BE49-F238E27FC236}">
                    <a16:creationId xmlns:a16="http://schemas.microsoft.com/office/drawing/2014/main" id="{515BFC6A-D232-45DA-A3D7-898E58D41ACD}"/>
                  </a:ext>
                </a:extLst>
              </p:cNvPr>
              <p:cNvSpPr/>
              <p:nvPr/>
            </p:nvSpPr>
            <p:spPr bwMode="auto">
              <a:xfrm rot="10800000">
                <a:off x="1097242"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2" name="Oval 51">
                <a:extLst>
                  <a:ext uri="{FF2B5EF4-FFF2-40B4-BE49-F238E27FC236}">
                    <a16:creationId xmlns:a16="http://schemas.microsoft.com/office/drawing/2014/main" id="{DD131C8F-1E31-4EEE-89B6-E264C5DDE723}"/>
                  </a:ext>
                </a:extLst>
              </p:cNvPr>
              <p:cNvSpPr/>
              <p:nvPr/>
            </p:nvSpPr>
            <p:spPr bwMode="auto">
              <a:xfrm>
                <a:off x="705196"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Oval 52">
                <a:extLst>
                  <a:ext uri="{FF2B5EF4-FFF2-40B4-BE49-F238E27FC236}">
                    <a16:creationId xmlns:a16="http://schemas.microsoft.com/office/drawing/2014/main" id="{C3F8C95A-B79D-4945-9058-D3EFCA8D2358}"/>
                  </a:ext>
                </a:extLst>
              </p:cNvPr>
              <p:cNvSpPr/>
              <p:nvPr/>
            </p:nvSpPr>
            <p:spPr bwMode="auto">
              <a:xfrm>
                <a:off x="626940"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4" name="Oval 53">
                <a:extLst>
                  <a:ext uri="{FF2B5EF4-FFF2-40B4-BE49-F238E27FC236}">
                    <a16:creationId xmlns:a16="http://schemas.microsoft.com/office/drawing/2014/main" id="{6AF01266-4237-46EA-9DD4-82C02B55F0A1}"/>
                  </a:ext>
                </a:extLst>
              </p:cNvPr>
              <p:cNvSpPr/>
              <p:nvPr/>
            </p:nvSpPr>
            <p:spPr bwMode="auto">
              <a:xfrm>
                <a:off x="783451"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5" name="Oval 54">
                <a:extLst>
                  <a:ext uri="{FF2B5EF4-FFF2-40B4-BE49-F238E27FC236}">
                    <a16:creationId xmlns:a16="http://schemas.microsoft.com/office/drawing/2014/main" id="{5ACAE473-2202-4869-B174-4EF825AFA8CD}"/>
                  </a:ext>
                </a:extLst>
              </p:cNvPr>
              <p:cNvSpPr/>
              <p:nvPr/>
            </p:nvSpPr>
            <p:spPr bwMode="auto">
              <a:xfrm rot="5400000">
                <a:off x="47000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6" name="Oval 55">
                <a:extLst>
                  <a:ext uri="{FF2B5EF4-FFF2-40B4-BE49-F238E27FC236}">
                    <a16:creationId xmlns:a16="http://schemas.microsoft.com/office/drawing/2014/main" id="{6775650B-0766-403A-9413-DF4FBC9E4D76}"/>
                  </a:ext>
                </a:extLst>
              </p:cNvPr>
              <p:cNvSpPr/>
              <p:nvPr/>
            </p:nvSpPr>
            <p:spPr bwMode="auto">
              <a:xfrm rot="5400000">
                <a:off x="548645"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7" name="Oval 56">
                <a:extLst>
                  <a:ext uri="{FF2B5EF4-FFF2-40B4-BE49-F238E27FC236}">
                    <a16:creationId xmlns:a16="http://schemas.microsoft.com/office/drawing/2014/main" id="{31835404-53C6-427B-B6BF-EA53F342F690}"/>
                  </a:ext>
                </a:extLst>
              </p:cNvPr>
              <p:cNvSpPr/>
              <p:nvPr/>
            </p:nvSpPr>
            <p:spPr bwMode="auto">
              <a:xfrm rot="5400000">
                <a:off x="39136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8" name="Oval 57">
                <a:extLst>
                  <a:ext uri="{FF2B5EF4-FFF2-40B4-BE49-F238E27FC236}">
                    <a16:creationId xmlns:a16="http://schemas.microsoft.com/office/drawing/2014/main" id="{151FBC4E-7F7D-4054-9065-D478B06AE83A}"/>
                  </a:ext>
                </a:extLst>
              </p:cNvPr>
              <p:cNvSpPr/>
              <p:nvPr/>
            </p:nvSpPr>
            <p:spPr bwMode="auto">
              <a:xfrm rot="5400000">
                <a:off x="23485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Oval 58">
                <a:extLst>
                  <a:ext uri="{FF2B5EF4-FFF2-40B4-BE49-F238E27FC236}">
                    <a16:creationId xmlns:a16="http://schemas.microsoft.com/office/drawing/2014/main" id="{8AE2C5EF-AC88-42F0-9BA7-708C3931CE5C}"/>
                  </a:ext>
                </a:extLst>
              </p:cNvPr>
              <p:cNvSpPr/>
              <p:nvPr/>
            </p:nvSpPr>
            <p:spPr bwMode="auto">
              <a:xfrm rot="5400000">
                <a:off x="313109"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Oval 59">
                <a:extLst>
                  <a:ext uri="{FF2B5EF4-FFF2-40B4-BE49-F238E27FC236}">
                    <a16:creationId xmlns:a16="http://schemas.microsoft.com/office/drawing/2014/main" id="{DDE0283C-3734-4909-B0FD-077B89356213}"/>
                  </a:ext>
                </a:extLst>
              </p:cNvPr>
              <p:cNvSpPr/>
              <p:nvPr/>
            </p:nvSpPr>
            <p:spPr bwMode="auto">
              <a:xfrm rot="16200000">
                <a:off x="940306" y="1831941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1" name="Oval 60">
                <a:extLst>
                  <a:ext uri="{FF2B5EF4-FFF2-40B4-BE49-F238E27FC236}">
                    <a16:creationId xmlns:a16="http://schemas.microsoft.com/office/drawing/2014/main" id="{DB8004A8-8847-4666-BB10-984F59C8589F}"/>
                  </a:ext>
                </a:extLst>
              </p:cNvPr>
              <p:cNvSpPr/>
              <p:nvPr/>
            </p:nvSpPr>
            <p:spPr bwMode="auto">
              <a:xfrm rot="10800000">
                <a:off x="996091" y="18293999"/>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 name="Oval 61">
                <a:extLst>
                  <a:ext uri="{FF2B5EF4-FFF2-40B4-BE49-F238E27FC236}">
                    <a16:creationId xmlns:a16="http://schemas.microsoft.com/office/drawing/2014/main" id="{00FF299C-4B69-4C50-9819-52C23999B28C}"/>
                  </a:ext>
                </a:extLst>
              </p:cNvPr>
              <p:cNvSpPr/>
              <p:nvPr/>
            </p:nvSpPr>
            <p:spPr bwMode="auto">
              <a:xfrm>
                <a:off x="861706" y="1831937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3" name="Oval 62">
                <a:extLst>
                  <a:ext uri="{FF2B5EF4-FFF2-40B4-BE49-F238E27FC236}">
                    <a16:creationId xmlns:a16="http://schemas.microsoft.com/office/drawing/2014/main" id="{D51FE3F3-A610-49BE-9AAC-9CB8729B2F96}"/>
                  </a:ext>
                </a:extLst>
              </p:cNvPr>
              <p:cNvSpPr/>
              <p:nvPr/>
            </p:nvSpPr>
            <p:spPr bwMode="auto">
              <a:xfrm rot="10800000">
                <a:off x="1175498"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Oval 63">
                <a:extLst>
                  <a:ext uri="{FF2B5EF4-FFF2-40B4-BE49-F238E27FC236}">
                    <a16:creationId xmlns:a16="http://schemas.microsoft.com/office/drawing/2014/main" id="{0681D474-D358-41DD-8C0F-1C33EE7A73FE}"/>
                  </a:ext>
                </a:extLst>
              </p:cNvPr>
              <p:cNvSpPr/>
              <p:nvPr/>
            </p:nvSpPr>
            <p:spPr bwMode="auto">
              <a:xfrm rot="10800000">
                <a:off x="1097242" y="18319370"/>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Oval 64">
                <a:extLst>
                  <a:ext uri="{FF2B5EF4-FFF2-40B4-BE49-F238E27FC236}">
                    <a16:creationId xmlns:a16="http://schemas.microsoft.com/office/drawing/2014/main" id="{6EC117DE-790D-4D9D-91A4-4C9ACECFDB66}"/>
                  </a:ext>
                </a:extLst>
              </p:cNvPr>
              <p:cNvSpPr/>
              <p:nvPr/>
            </p:nvSpPr>
            <p:spPr bwMode="auto">
              <a:xfrm rot="5400000">
                <a:off x="70515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Oval 65">
                <a:extLst>
                  <a:ext uri="{FF2B5EF4-FFF2-40B4-BE49-F238E27FC236}">
                    <a16:creationId xmlns:a16="http://schemas.microsoft.com/office/drawing/2014/main" id="{FE012BD0-AE70-4267-BA61-81DE6201ED75}"/>
                  </a:ext>
                </a:extLst>
              </p:cNvPr>
              <p:cNvSpPr/>
              <p:nvPr/>
            </p:nvSpPr>
            <p:spPr bwMode="auto">
              <a:xfrm rot="5400000">
                <a:off x="626900"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7" name="Oval 66">
                <a:extLst>
                  <a:ext uri="{FF2B5EF4-FFF2-40B4-BE49-F238E27FC236}">
                    <a16:creationId xmlns:a16="http://schemas.microsoft.com/office/drawing/2014/main" id="{AB34E2D7-21D9-4F77-AF96-4F63B4CEC94E}"/>
                  </a:ext>
                </a:extLst>
              </p:cNvPr>
              <p:cNvSpPr/>
              <p:nvPr/>
            </p:nvSpPr>
            <p:spPr bwMode="auto">
              <a:xfrm rot="5400000">
                <a:off x="780128" y="18079555"/>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Oval 67">
                <a:extLst>
                  <a:ext uri="{FF2B5EF4-FFF2-40B4-BE49-F238E27FC236}">
                    <a16:creationId xmlns:a16="http://schemas.microsoft.com/office/drawing/2014/main" id="{1FB99F12-D65C-41F2-ADEB-CC7571CF231C}"/>
                  </a:ext>
                </a:extLst>
              </p:cNvPr>
              <p:cNvSpPr/>
              <p:nvPr/>
            </p:nvSpPr>
            <p:spPr bwMode="auto">
              <a:xfrm rot="5400000">
                <a:off x="47000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9" name="Oval 68">
                <a:extLst>
                  <a:ext uri="{FF2B5EF4-FFF2-40B4-BE49-F238E27FC236}">
                    <a16:creationId xmlns:a16="http://schemas.microsoft.com/office/drawing/2014/main" id="{6F792DE4-0A7B-4414-ADB3-71029018947B}"/>
                  </a:ext>
                </a:extLst>
              </p:cNvPr>
              <p:cNvSpPr/>
              <p:nvPr/>
            </p:nvSpPr>
            <p:spPr bwMode="auto">
              <a:xfrm rot="5400000">
                <a:off x="54864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6E0ACB49-3CA8-41BF-B55F-BC980A3A0EC8}"/>
                  </a:ext>
                </a:extLst>
              </p:cNvPr>
              <p:cNvSpPr/>
              <p:nvPr/>
            </p:nvSpPr>
            <p:spPr bwMode="auto">
              <a:xfrm rot="5400000">
                <a:off x="39136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1" name="Oval 70">
                <a:extLst>
                  <a:ext uri="{FF2B5EF4-FFF2-40B4-BE49-F238E27FC236}">
                    <a16:creationId xmlns:a16="http://schemas.microsoft.com/office/drawing/2014/main" id="{2979DF3B-82A1-4769-B793-D664FDD65594}"/>
                  </a:ext>
                </a:extLst>
              </p:cNvPr>
              <p:cNvSpPr/>
              <p:nvPr/>
            </p:nvSpPr>
            <p:spPr bwMode="auto">
              <a:xfrm rot="5400000">
                <a:off x="23485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CB582A3B-1387-4E59-ACC7-198F37C92A55}"/>
                  </a:ext>
                </a:extLst>
              </p:cNvPr>
              <p:cNvSpPr/>
              <p:nvPr/>
            </p:nvSpPr>
            <p:spPr bwMode="auto">
              <a:xfrm rot="5400000">
                <a:off x="313109"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3" name="Oval 72">
                <a:extLst>
                  <a:ext uri="{FF2B5EF4-FFF2-40B4-BE49-F238E27FC236}">
                    <a16:creationId xmlns:a16="http://schemas.microsoft.com/office/drawing/2014/main" id="{A7FEB1B4-43AE-42EF-8F02-FEBA94E1A97E}"/>
                  </a:ext>
                </a:extLst>
              </p:cNvPr>
              <p:cNvSpPr/>
              <p:nvPr/>
            </p:nvSpPr>
            <p:spPr bwMode="auto">
              <a:xfrm rot="5400000">
                <a:off x="940306" y="18083892"/>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4" name="Oval 73">
                <a:extLst>
                  <a:ext uri="{FF2B5EF4-FFF2-40B4-BE49-F238E27FC236}">
                    <a16:creationId xmlns:a16="http://schemas.microsoft.com/office/drawing/2014/main" id="{B1FCEB4D-BC3F-4A1F-B06B-7E3F65F4A829}"/>
                  </a:ext>
                </a:extLst>
              </p:cNvPr>
              <p:cNvSpPr/>
              <p:nvPr/>
            </p:nvSpPr>
            <p:spPr bwMode="auto">
              <a:xfrm rot="5400000">
                <a:off x="1018946"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5" name="Oval 74">
                <a:extLst>
                  <a:ext uri="{FF2B5EF4-FFF2-40B4-BE49-F238E27FC236}">
                    <a16:creationId xmlns:a16="http://schemas.microsoft.com/office/drawing/2014/main" id="{CB0ABC9C-D487-4F79-80B5-98AD91111EBF}"/>
                  </a:ext>
                </a:extLst>
              </p:cNvPr>
              <p:cNvSpPr/>
              <p:nvPr/>
            </p:nvSpPr>
            <p:spPr bwMode="auto">
              <a:xfrm rot="5400000">
                <a:off x="861666" y="18083892"/>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6" name="Oval 75">
                <a:extLst>
                  <a:ext uri="{FF2B5EF4-FFF2-40B4-BE49-F238E27FC236}">
                    <a16:creationId xmlns:a16="http://schemas.microsoft.com/office/drawing/2014/main" id="{B0F166C3-3DBC-4675-86A5-998AE34F4937}"/>
                  </a:ext>
                </a:extLst>
              </p:cNvPr>
              <p:cNvSpPr/>
              <p:nvPr/>
            </p:nvSpPr>
            <p:spPr bwMode="auto">
              <a:xfrm rot="10800000">
                <a:off x="1175498"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7" name="Oval 76">
                <a:extLst>
                  <a:ext uri="{FF2B5EF4-FFF2-40B4-BE49-F238E27FC236}">
                    <a16:creationId xmlns:a16="http://schemas.microsoft.com/office/drawing/2014/main" id="{41879D3A-80A4-428B-A79E-EFBA817DBDB8}"/>
                  </a:ext>
                </a:extLst>
              </p:cNvPr>
              <p:cNvSpPr/>
              <p:nvPr/>
            </p:nvSpPr>
            <p:spPr bwMode="auto">
              <a:xfrm rot="10800000">
                <a:off x="1097242"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8" name="Oval 77">
                <a:extLst>
                  <a:ext uri="{FF2B5EF4-FFF2-40B4-BE49-F238E27FC236}">
                    <a16:creationId xmlns:a16="http://schemas.microsoft.com/office/drawing/2014/main" id="{07C6B0E4-67AC-471F-BCF7-9EC8F7B6FF97}"/>
                  </a:ext>
                </a:extLst>
              </p:cNvPr>
              <p:cNvSpPr/>
              <p:nvPr/>
            </p:nvSpPr>
            <p:spPr bwMode="auto">
              <a:xfrm>
                <a:off x="705196"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9" name="Oval 78">
                <a:extLst>
                  <a:ext uri="{FF2B5EF4-FFF2-40B4-BE49-F238E27FC236}">
                    <a16:creationId xmlns:a16="http://schemas.microsoft.com/office/drawing/2014/main" id="{2CC3B8E2-AF00-4FB8-B757-14409D82FA06}"/>
                  </a:ext>
                </a:extLst>
              </p:cNvPr>
              <p:cNvSpPr/>
              <p:nvPr/>
            </p:nvSpPr>
            <p:spPr bwMode="auto">
              <a:xfrm>
                <a:off x="626940"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0" name="Oval 79">
                <a:extLst>
                  <a:ext uri="{FF2B5EF4-FFF2-40B4-BE49-F238E27FC236}">
                    <a16:creationId xmlns:a16="http://schemas.microsoft.com/office/drawing/2014/main" id="{45F29F89-9ACE-457D-9DB7-264809278EBF}"/>
                  </a:ext>
                </a:extLst>
              </p:cNvPr>
              <p:cNvSpPr/>
              <p:nvPr/>
            </p:nvSpPr>
            <p:spPr bwMode="auto">
              <a:xfrm>
                <a:off x="783451"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1" name="Oval 80">
                <a:extLst>
                  <a:ext uri="{FF2B5EF4-FFF2-40B4-BE49-F238E27FC236}">
                    <a16:creationId xmlns:a16="http://schemas.microsoft.com/office/drawing/2014/main" id="{08999A73-9BD6-4454-B041-8CFBFF48F487}"/>
                  </a:ext>
                </a:extLst>
              </p:cNvPr>
              <p:cNvSpPr/>
              <p:nvPr/>
            </p:nvSpPr>
            <p:spPr bwMode="auto">
              <a:xfrm rot="5400000">
                <a:off x="47000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2" name="Oval 81">
                <a:extLst>
                  <a:ext uri="{FF2B5EF4-FFF2-40B4-BE49-F238E27FC236}">
                    <a16:creationId xmlns:a16="http://schemas.microsoft.com/office/drawing/2014/main" id="{3A3DAD6D-01BD-414A-AC8C-0D296B340D40}"/>
                  </a:ext>
                </a:extLst>
              </p:cNvPr>
              <p:cNvSpPr/>
              <p:nvPr/>
            </p:nvSpPr>
            <p:spPr bwMode="auto">
              <a:xfrm rot="5400000">
                <a:off x="548645"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3" name="Oval 82">
                <a:extLst>
                  <a:ext uri="{FF2B5EF4-FFF2-40B4-BE49-F238E27FC236}">
                    <a16:creationId xmlns:a16="http://schemas.microsoft.com/office/drawing/2014/main" id="{F4D2650C-3F25-4A67-9EEB-67F8B6E8D9D2}"/>
                  </a:ext>
                </a:extLst>
              </p:cNvPr>
              <p:cNvSpPr/>
              <p:nvPr/>
            </p:nvSpPr>
            <p:spPr bwMode="auto">
              <a:xfrm rot="5400000">
                <a:off x="39136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4" name="Oval 83">
                <a:extLst>
                  <a:ext uri="{FF2B5EF4-FFF2-40B4-BE49-F238E27FC236}">
                    <a16:creationId xmlns:a16="http://schemas.microsoft.com/office/drawing/2014/main" id="{AE589AB7-21A5-48AF-A77B-1CD27A93C3A6}"/>
                  </a:ext>
                </a:extLst>
              </p:cNvPr>
              <p:cNvSpPr/>
              <p:nvPr/>
            </p:nvSpPr>
            <p:spPr bwMode="auto">
              <a:xfrm rot="5400000">
                <a:off x="23485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5" name="Oval 84">
                <a:extLst>
                  <a:ext uri="{FF2B5EF4-FFF2-40B4-BE49-F238E27FC236}">
                    <a16:creationId xmlns:a16="http://schemas.microsoft.com/office/drawing/2014/main" id="{6C6D6FC4-272B-4065-8A20-70F84AF588FA}"/>
                  </a:ext>
                </a:extLst>
              </p:cNvPr>
              <p:cNvSpPr/>
              <p:nvPr/>
            </p:nvSpPr>
            <p:spPr bwMode="auto">
              <a:xfrm rot="5400000">
                <a:off x="313109"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6" name="Oval 85">
                <a:extLst>
                  <a:ext uri="{FF2B5EF4-FFF2-40B4-BE49-F238E27FC236}">
                    <a16:creationId xmlns:a16="http://schemas.microsoft.com/office/drawing/2014/main" id="{91ABA9C6-7426-4CF4-9009-938105F9D91F}"/>
                  </a:ext>
                </a:extLst>
              </p:cNvPr>
              <p:cNvSpPr/>
              <p:nvPr/>
            </p:nvSpPr>
            <p:spPr bwMode="auto">
              <a:xfrm rot="16200000">
                <a:off x="940306" y="1839765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7" name="Oval 86">
                <a:extLst>
                  <a:ext uri="{FF2B5EF4-FFF2-40B4-BE49-F238E27FC236}">
                    <a16:creationId xmlns:a16="http://schemas.microsoft.com/office/drawing/2014/main" id="{C18C86A4-39A9-4397-AF82-D741F6F2B739}"/>
                  </a:ext>
                </a:extLst>
              </p:cNvPr>
              <p:cNvSpPr/>
              <p:nvPr/>
            </p:nvSpPr>
            <p:spPr bwMode="auto">
              <a:xfrm rot="16200000">
                <a:off x="1018946" y="1839765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8" name="Oval 87">
                <a:extLst>
                  <a:ext uri="{FF2B5EF4-FFF2-40B4-BE49-F238E27FC236}">
                    <a16:creationId xmlns:a16="http://schemas.microsoft.com/office/drawing/2014/main" id="{CD25E05A-F696-4564-A06E-B404F2978E46}"/>
                  </a:ext>
                </a:extLst>
              </p:cNvPr>
              <p:cNvSpPr/>
              <p:nvPr/>
            </p:nvSpPr>
            <p:spPr bwMode="auto">
              <a:xfrm rot="16200000">
                <a:off x="861666" y="18397658"/>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9" name="Oval 88">
                <a:extLst>
                  <a:ext uri="{FF2B5EF4-FFF2-40B4-BE49-F238E27FC236}">
                    <a16:creationId xmlns:a16="http://schemas.microsoft.com/office/drawing/2014/main" id="{0F4386B3-1354-41D6-9D77-AB6CCABAAC88}"/>
                  </a:ext>
                </a:extLst>
              </p:cNvPr>
              <p:cNvSpPr/>
              <p:nvPr/>
            </p:nvSpPr>
            <p:spPr bwMode="auto">
              <a:xfrm rot="10800000">
                <a:off x="1175498" y="18397618"/>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0" name="Oval 89">
                <a:extLst>
                  <a:ext uri="{FF2B5EF4-FFF2-40B4-BE49-F238E27FC236}">
                    <a16:creationId xmlns:a16="http://schemas.microsoft.com/office/drawing/2014/main" id="{9C660F7C-B61C-40F1-A031-1C14C33B0594}"/>
                  </a:ext>
                </a:extLst>
              </p:cNvPr>
              <p:cNvSpPr/>
              <p:nvPr/>
            </p:nvSpPr>
            <p:spPr bwMode="auto">
              <a:xfrm rot="10800000">
                <a:off x="1097242" y="18397618"/>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1" name="Oval 90">
                <a:extLst>
                  <a:ext uri="{FF2B5EF4-FFF2-40B4-BE49-F238E27FC236}">
                    <a16:creationId xmlns:a16="http://schemas.microsoft.com/office/drawing/2014/main" id="{7F5840BE-4788-4273-ACF1-61CEA4D4A6EF}"/>
                  </a:ext>
                </a:extLst>
              </p:cNvPr>
              <p:cNvSpPr/>
              <p:nvPr/>
            </p:nvSpPr>
            <p:spPr bwMode="auto">
              <a:xfrm>
                <a:off x="705196"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2" name="Oval 91">
                <a:extLst>
                  <a:ext uri="{FF2B5EF4-FFF2-40B4-BE49-F238E27FC236}">
                    <a16:creationId xmlns:a16="http://schemas.microsoft.com/office/drawing/2014/main" id="{2A786B43-D90D-43CF-96C3-62DB49E82411}"/>
                  </a:ext>
                </a:extLst>
              </p:cNvPr>
              <p:cNvSpPr/>
              <p:nvPr/>
            </p:nvSpPr>
            <p:spPr bwMode="auto">
              <a:xfrm>
                <a:off x="626940"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3" name="Oval 92">
                <a:extLst>
                  <a:ext uri="{FF2B5EF4-FFF2-40B4-BE49-F238E27FC236}">
                    <a16:creationId xmlns:a16="http://schemas.microsoft.com/office/drawing/2014/main" id="{A1E87449-CFCF-421D-8BF5-71CEB82C343D}"/>
                  </a:ext>
                </a:extLst>
              </p:cNvPr>
              <p:cNvSpPr/>
              <p:nvPr/>
            </p:nvSpPr>
            <p:spPr bwMode="auto">
              <a:xfrm>
                <a:off x="783451"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4" name="Oval 93">
                <a:extLst>
                  <a:ext uri="{FF2B5EF4-FFF2-40B4-BE49-F238E27FC236}">
                    <a16:creationId xmlns:a16="http://schemas.microsoft.com/office/drawing/2014/main" id="{EDDEEE3E-A36F-4609-B3E8-6591F278C0DA}"/>
                  </a:ext>
                </a:extLst>
              </p:cNvPr>
              <p:cNvSpPr/>
              <p:nvPr/>
            </p:nvSpPr>
            <p:spPr bwMode="auto">
              <a:xfrm rot="5400000">
                <a:off x="47000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5" name="Oval 94">
                <a:extLst>
                  <a:ext uri="{FF2B5EF4-FFF2-40B4-BE49-F238E27FC236}">
                    <a16:creationId xmlns:a16="http://schemas.microsoft.com/office/drawing/2014/main" id="{5F3129B0-5623-4DC2-B53E-EE668AC53F75}"/>
                  </a:ext>
                </a:extLst>
              </p:cNvPr>
              <p:cNvSpPr/>
              <p:nvPr/>
            </p:nvSpPr>
            <p:spPr bwMode="auto">
              <a:xfrm rot="5400000">
                <a:off x="548645"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6" name="Oval 95">
                <a:extLst>
                  <a:ext uri="{FF2B5EF4-FFF2-40B4-BE49-F238E27FC236}">
                    <a16:creationId xmlns:a16="http://schemas.microsoft.com/office/drawing/2014/main" id="{0F12C477-2B64-45E2-889A-FE15C59F88D8}"/>
                  </a:ext>
                </a:extLst>
              </p:cNvPr>
              <p:cNvSpPr/>
              <p:nvPr/>
            </p:nvSpPr>
            <p:spPr bwMode="auto">
              <a:xfrm rot="5400000">
                <a:off x="39136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7" name="Oval 96">
                <a:extLst>
                  <a:ext uri="{FF2B5EF4-FFF2-40B4-BE49-F238E27FC236}">
                    <a16:creationId xmlns:a16="http://schemas.microsoft.com/office/drawing/2014/main" id="{DFC103DA-65A7-4F66-8509-3A4ED58FFEC1}"/>
                  </a:ext>
                </a:extLst>
              </p:cNvPr>
              <p:cNvSpPr/>
              <p:nvPr/>
            </p:nvSpPr>
            <p:spPr bwMode="auto">
              <a:xfrm rot="5400000">
                <a:off x="23485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8" name="Oval 97">
                <a:extLst>
                  <a:ext uri="{FF2B5EF4-FFF2-40B4-BE49-F238E27FC236}">
                    <a16:creationId xmlns:a16="http://schemas.microsoft.com/office/drawing/2014/main" id="{0E7F0636-9AEB-4AB1-88B9-DC39DC2C5300}"/>
                  </a:ext>
                </a:extLst>
              </p:cNvPr>
              <p:cNvSpPr/>
              <p:nvPr/>
            </p:nvSpPr>
            <p:spPr bwMode="auto">
              <a:xfrm rot="5400000">
                <a:off x="313109"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9" name="Oval 98">
                <a:extLst>
                  <a:ext uri="{FF2B5EF4-FFF2-40B4-BE49-F238E27FC236}">
                    <a16:creationId xmlns:a16="http://schemas.microsoft.com/office/drawing/2014/main" id="{EAE4B986-9B00-4727-A14F-FE51B3E5DBAC}"/>
                  </a:ext>
                </a:extLst>
              </p:cNvPr>
              <p:cNvSpPr/>
              <p:nvPr/>
            </p:nvSpPr>
            <p:spPr bwMode="auto">
              <a:xfrm rot="16200000">
                <a:off x="940306" y="18475905"/>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0" name="Oval 99">
                <a:extLst>
                  <a:ext uri="{FF2B5EF4-FFF2-40B4-BE49-F238E27FC236}">
                    <a16:creationId xmlns:a16="http://schemas.microsoft.com/office/drawing/2014/main" id="{14FE97C8-1B2D-497E-ABF1-5411D9C417CB}"/>
                  </a:ext>
                </a:extLst>
              </p:cNvPr>
              <p:cNvSpPr/>
              <p:nvPr/>
            </p:nvSpPr>
            <p:spPr bwMode="auto">
              <a:xfrm rot="16200000">
                <a:off x="1018946" y="18475905"/>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1" name="Oval 100">
                <a:extLst>
                  <a:ext uri="{FF2B5EF4-FFF2-40B4-BE49-F238E27FC236}">
                    <a16:creationId xmlns:a16="http://schemas.microsoft.com/office/drawing/2014/main" id="{E477A009-84E2-46F8-93DE-8B5E88949FDF}"/>
                  </a:ext>
                </a:extLst>
              </p:cNvPr>
              <p:cNvSpPr/>
              <p:nvPr/>
            </p:nvSpPr>
            <p:spPr bwMode="auto">
              <a:xfrm rot="16200000">
                <a:off x="861666"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743434B5-9A3B-4515-9DBA-E0AAA8E36BDB}"/>
                  </a:ext>
                </a:extLst>
              </p:cNvPr>
              <p:cNvSpPr/>
              <p:nvPr/>
            </p:nvSpPr>
            <p:spPr bwMode="auto">
              <a:xfrm rot="10800000">
                <a:off x="1175498"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A5BC261F-DF9A-43F6-B5B2-C64A02F60C92}"/>
                  </a:ext>
                </a:extLst>
              </p:cNvPr>
              <p:cNvSpPr/>
              <p:nvPr/>
            </p:nvSpPr>
            <p:spPr bwMode="auto">
              <a:xfrm>
                <a:off x="1097242" y="1847586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0DBA5D9D-8362-4178-A481-8B6209BE91FA}"/>
                  </a:ext>
                </a:extLst>
              </p:cNvPr>
              <p:cNvSpPr/>
              <p:nvPr/>
            </p:nvSpPr>
            <p:spPr bwMode="auto">
              <a:xfrm rot="10800000">
                <a:off x="783451"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F9145F66-A680-4620-B677-FD0566AC1971}"/>
                  </a:ext>
                </a:extLst>
              </p:cNvPr>
              <p:cNvSpPr/>
              <p:nvPr/>
            </p:nvSpPr>
            <p:spPr bwMode="auto">
              <a:xfrm rot="5400000">
                <a:off x="9403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92337F0B-8894-4664-9152-9AC7ADA99D42}"/>
                  </a:ext>
                </a:extLst>
              </p:cNvPr>
              <p:cNvSpPr/>
              <p:nvPr/>
            </p:nvSpPr>
            <p:spPr bwMode="auto">
              <a:xfrm rot="5400000">
                <a:off x="101894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EF373394-3DAA-4F68-9283-73BD5D4786DB}"/>
                  </a:ext>
                </a:extLst>
              </p:cNvPr>
              <p:cNvSpPr/>
              <p:nvPr/>
            </p:nvSpPr>
            <p:spPr bwMode="auto">
              <a:xfrm rot="5400000">
                <a:off x="86166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AEE152A3-BCCB-4767-BB26-AE855D0D7598}"/>
                  </a:ext>
                </a:extLst>
              </p:cNvPr>
              <p:cNvSpPr/>
              <p:nvPr/>
            </p:nvSpPr>
            <p:spPr bwMode="auto">
              <a:xfrm rot="10800000">
                <a:off x="1175498"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5DCF7341-C27A-4B88-95F4-BF5649F7F4C7}"/>
                  </a:ext>
                </a:extLst>
              </p:cNvPr>
              <p:cNvSpPr/>
              <p:nvPr/>
            </p:nvSpPr>
            <p:spPr bwMode="auto">
              <a:xfrm>
                <a:off x="1097242"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0" name="Oval 109">
                <a:extLst>
                  <a:ext uri="{FF2B5EF4-FFF2-40B4-BE49-F238E27FC236}">
                    <a16:creationId xmlns:a16="http://schemas.microsoft.com/office/drawing/2014/main" id="{F89D911F-1C86-438C-BA78-181BC79712C4}"/>
                  </a:ext>
                </a:extLst>
              </p:cNvPr>
              <p:cNvSpPr/>
              <p:nvPr/>
            </p:nvSpPr>
            <p:spPr bwMode="auto">
              <a:xfrm rot="10800000">
                <a:off x="783451" y="17927356"/>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Oval 110">
                <a:extLst>
                  <a:ext uri="{FF2B5EF4-FFF2-40B4-BE49-F238E27FC236}">
                    <a16:creationId xmlns:a16="http://schemas.microsoft.com/office/drawing/2014/main" id="{51C9874F-EFE0-4BD3-AB00-37BE1F32A5A0}"/>
                  </a:ext>
                </a:extLst>
              </p:cNvPr>
              <p:cNvSpPr/>
              <p:nvPr/>
            </p:nvSpPr>
            <p:spPr bwMode="auto">
              <a:xfrm rot="5400000">
                <a:off x="94030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2" name="Oval 111">
                <a:extLst>
                  <a:ext uri="{FF2B5EF4-FFF2-40B4-BE49-F238E27FC236}">
                    <a16:creationId xmlns:a16="http://schemas.microsoft.com/office/drawing/2014/main" id="{7877FECD-1272-48D0-83A0-D6A24FB5DEB5}"/>
                  </a:ext>
                </a:extLst>
              </p:cNvPr>
              <p:cNvSpPr/>
              <p:nvPr/>
            </p:nvSpPr>
            <p:spPr bwMode="auto">
              <a:xfrm rot="5400000">
                <a:off x="101894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3" name="Oval 112">
                <a:extLst>
                  <a:ext uri="{FF2B5EF4-FFF2-40B4-BE49-F238E27FC236}">
                    <a16:creationId xmlns:a16="http://schemas.microsoft.com/office/drawing/2014/main" id="{B36C0F42-BBED-4ACB-BEA2-0B9AA904C446}"/>
                  </a:ext>
                </a:extLst>
              </p:cNvPr>
              <p:cNvSpPr/>
              <p:nvPr/>
            </p:nvSpPr>
            <p:spPr bwMode="auto">
              <a:xfrm rot="5400000">
                <a:off x="8616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4" name="Oval 113">
                <a:extLst>
                  <a:ext uri="{FF2B5EF4-FFF2-40B4-BE49-F238E27FC236}">
                    <a16:creationId xmlns:a16="http://schemas.microsoft.com/office/drawing/2014/main" id="{E172B9ED-EE9A-423D-8B83-D740753D2FD3}"/>
                  </a:ext>
                </a:extLst>
              </p:cNvPr>
              <p:cNvSpPr/>
              <p:nvPr/>
            </p:nvSpPr>
            <p:spPr bwMode="auto">
              <a:xfrm rot="5400000">
                <a:off x="11754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5" name="Oval 114">
                <a:extLst>
                  <a:ext uri="{FF2B5EF4-FFF2-40B4-BE49-F238E27FC236}">
                    <a16:creationId xmlns:a16="http://schemas.microsoft.com/office/drawing/2014/main" id="{1BC887DD-6E4F-4A79-A2D0-5DF66C027BF5}"/>
                  </a:ext>
                </a:extLst>
              </p:cNvPr>
              <p:cNvSpPr/>
              <p:nvPr/>
            </p:nvSpPr>
            <p:spPr bwMode="auto">
              <a:xfrm rot="5400000">
                <a:off x="1097202"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6" name="Oval 115">
                <a:extLst>
                  <a:ext uri="{FF2B5EF4-FFF2-40B4-BE49-F238E27FC236}">
                    <a16:creationId xmlns:a16="http://schemas.microsoft.com/office/drawing/2014/main" id="{50578641-21B6-4A8B-8710-0ACD6DE3A27B}"/>
                  </a:ext>
                </a:extLst>
              </p:cNvPr>
              <p:cNvSpPr/>
              <p:nvPr/>
            </p:nvSpPr>
            <p:spPr bwMode="auto">
              <a:xfrm rot="10800000">
                <a:off x="783451" y="1784910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7" name="Oval 116">
                <a:extLst>
                  <a:ext uri="{FF2B5EF4-FFF2-40B4-BE49-F238E27FC236}">
                    <a16:creationId xmlns:a16="http://schemas.microsoft.com/office/drawing/2014/main" id="{6D2BEB9F-3B91-4B6A-BD85-A664B2FD658C}"/>
                  </a:ext>
                </a:extLst>
              </p:cNvPr>
              <p:cNvSpPr/>
              <p:nvPr/>
            </p:nvSpPr>
            <p:spPr bwMode="auto">
              <a:xfrm rot="5400000">
                <a:off x="94030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8" name="Oval 117">
                <a:extLst>
                  <a:ext uri="{FF2B5EF4-FFF2-40B4-BE49-F238E27FC236}">
                    <a16:creationId xmlns:a16="http://schemas.microsoft.com/office/drawing/2014/main" id="{A071EEED-CE34-47C1-9DE6-2BBE8412160A}"/>
                  </a:ext>
                </a:extLst>
              </p:cNvPr>
              <p:cNvSpPr/>
              <p:nvPr/>
            </p:nvSpPr>
            <p:spPr bwMode="auto">
              <a:xfrm rot="5400000">
                <a:off x="101894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9" name="Oval 118">
                <a:extLst>
                  <a:ext uri="{FF2B5EF4-FFF2-40B4-BE49-F238E27FC236}">
                    <a16:creationId xmlns:a16="http://schemas.microsoft.com/office/drawing/2014/main" id="{73681DFB-15B7-43ED-8801-E6C8B6A55CA9}"/>
                  </a:ext>
                </a:extLst>
              </p:cNvPr>
              <p:cNvSpPr/>
              <p:nvPr/>
            </p:nvSpPr>
            <p:spPr bwMode="auto">
              <a:xfrm rot="5400000">
                <a:off x="86166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0" name="Oval 119">
                <a:extLst>
                  <a:ext uri="{FF2B5EF4-FFF2-40B4-BE49-F238E27FC236}">
                    <a16:creationId xmlns:a16="http://schemas.microsoft.com/office/drawing/2014/main" id="{F1E69C78-A782-4F7D-8933-C094E5FD3610}"/>
                  </a:ext>
                </a:extLst>
              </p:cNvPr>
              <p:cNvSpPr/>
              <p:nvPr/>
            </p:nvSpPr>
            <p:spPr bwMode="auto">
              <a:xfrm rot="5400000">
                <a:off x="1175457"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1" name="Oval 120">
                <a:extLst>
                  <a:ext uri="{FF2B5EF4-FFF2-40B4-BE49-F238E27FC236}">
                    <a16:creationId xmlns:a16="http://schemas.microsoft.com/office/drawing/2014/main" id="{C9DD8D4A-CCA5-4CD8-A436-668A964241AC}"/>
                  </a:ext>
                </a:extLst>
              </p:cNvPr>
              <p:cNvSpPr/>
              <p:nvPr/>
            </p:nvSpPr>
            <p:spPr bwMode="auto">
              <a:xfrm rot="5400000">
                <a:off x="1097202"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2" name="Oval 121">
                <a:extLst>
                  <a:ext uri="{FF2B5EF4-FFF2-40B4-BE49-F238E27FC236}">
                    <a16:creationId xmlns:a16="http://schemas.microsoft.com/office/drawing/2014/main" id="{E0AFE154-94AC-4DCE-A8D8-2B9ED35ABE6E}"/>
                  </a:ext>
                </a:extLst>
              </p:cNvPr>
              <p:cNvSpPr/>
              <p:nvPr/>
            </p:nvSpPr>
            <p:spPr bwMode="auto">
              <a:xfrm rot="10800000">
                <a:off x="783451" y="1777047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3" name="Oval 122">
                <a:extLst>
                  <a:ext uri="{FF2B5EF4-FFF2-40B4-BE49-F238E27FC236}">
                    <a16:creationId xmlns:a16="http://schemas.microsoft.com/office/drawing/2014/main" id="{A3A11EB5-0A68-4E08-AE07-D070C673A682}"/>
                  </a:ext>
                </a:extLst>
              </p:cNvPr>
              <p:cNvSpPr/>
              <p:nvPr/>
            </p:nvSpPr>
            <p:spPr bwMode="auto">
              <a:xfrm rot="5400000">
                <a:off x="939919" y="17770128"/>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4" name="Oval 123">
                <a:extLst>
                  <a:ext uri="{FF2B5EF4-FFF2-40B4-BE49-F238E27FC236}">
                    <a16:creationId xmlns:a16="http://schemas.microsoft.com/office/drawing/2014/main" id="{4AF19EEC-99C9-47AD-9E3E-501D28D76033}"/>
                  </a:ext>
                </a:extLst>
              </p:cNvPr>
              <p:cNvSpPr/>
              <p:nvPr/>
            </p:nvSpPr>
            <p:spPr bwMode="auto">
              <a:xfrm rot="5400000">
                <a:off x="101894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5" name="Oval 124">
                <a:extLst>
                  <a:ext uri="{FF2B5EF4-FFF2-40B4-BE49-F238E27FC236}">
                    <a16:creationId xmlns:a16="http://schemas.microsoft.com/office/drawing/2014/main" id="{589522F2-3FB2-4FA9-8DD8-66FED74B95A9}"/>
                  </a:ext>
                </a:extLst>
              </p:cNvPr>
              <p:cNvSpPr/>
              <p:nvPr/>
            </p:nvSpPr>
            <p:spPr bwMode="auto">
              <a:xfrm rot="5400000">
                <a:off x="86166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6" name="Oval 125">
                <a:extLst>
                  <a:ext uri="{FF2B5EF4-FFF2-40B4-BE49-F238E27FC236}">
                    <a16:creationId xmlns:a16="http://schemas.microsoft.com/office/drawing/2014/main" id="{B1C8A379-04F8-452E-9614-B2734BE4AB0D}"/>
                  </a:ext>
                </a:extLst>
              </p:cNvPr>
              <p:cNvSpPr/>
              <p:nvPr/>
            </p:nvSpPr>
            <p:spPr bwMode="auto">
              <a:xfrm rot="5400000">
                <a:off x="1175457"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7" name="Oval 126">
                <a:extLst>
                  <a:ext uri="{FF2B5EF4-FFF2-40B4-BE49-F238E27FC236}">
                    <a16:creationId xmlns:a16="http://schemas.microsoft.com/office/drawing/2014/main" id="{FEA89B2A-A885-4AB5-9B11-103039673E22}"/>
                  </a:ext>
                </a:extLst>
              </p:cNvPr>
              <p:cNvSpPr/>
              <p:nvPr/>
            </p:nvSpPr>
            <p:spPr bwMode="auto">
              <a:xfrm rot="5400000">
                <a:off x="1097202"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8" name="Oval 127">
                <a:extLst>
                  <a:ext uri="{FF2B5EF4-FFF2-40B4-BE49-F238E27FC236}">
                    <a16:creationId xmlns:a16="http://schemas.microsoft.com/office/drawing/2014/main" id="{A85BD4AC-594A-42B8-9F3A-0F055FD08B97}"/>
                  </a:ext>
                </a:extLst>
              </p:cNvPr>
              <p:cNvSpPr/>
              <p:nvPr/>
            </p:nvSpPr>
            <p:spPr bwMode="auto">
              <a:xfrm rot="10800000">
                <a:off x="783451" y="1769183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9" name="Oval 128">
                <a:extLst>
                  <a:ext uri="{FF2B5EF4-FFF2-40B4-BE49-F238E27FC236}">
                    <a16:creationId xmlns:a16="http://schemas.microsoft.com/office/drawing/2014/main" id="{F69701A7-5EFE-4111-AFF0-461AC5FF04C1}"/>
                  </a:ext>
                </a:extLst>
              </p:cNvPr>
              <p:cNvSpPr/>
              <p:nvPr/>
            </p:nvSpPr>
            <p:spPr bwMode="auto">
              <a:xfrm rot="5400000">
                <a:off x="94030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0" name="Oval 129">
                <a:extLst>
                  <a:ext uri="{FF2B5EF4-FFF2-40B4-BE49-F238E27FC236}">
                    <a16:creationId xmlns:a16="http://schemas.microsoft.com/office/drawing/2014/main" id="{869D412B-E8B8-47F7-9F74-3D165E221D98}"/>
                  </a:ext>
                </a:extLst>
              </p:cNvPr>
              <p:cNvSpPr/>
              <p:nvPr/>
            </p:nvSpPr>
            <p:spPr bwMode="auto">
              <a:xfrm rot="5400000">
                <a:off x="101894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1" name="Oval 130">
                <a:extLst>
                  <a:ext uri="{FF2B5EF4-FFF2-40B4-BE49-F238E27FC236}">
                    <a16:creationId xmlns:a16="http://schemas.microsoft.com/office/drawing/2014/main" id="{773653C1-5DD2-4392-8795-2B9B0AD83D84}"/>
                  </a:ext>
                </a:extLst>
              </p:cNvPr>
              <p:cNvSpPr/>
              <p:nvPr/>
            </p:nvSpPr>
            <p:spPr bwMode="auto">
              <a:xfrm rot="5400000">
                <a:off x="86166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2" name="Oval 131">
                <a:extLst>
                  <a:ext uri="{FF2B5EF4-FFF2-40B4-BE49-F238E27FC236}">
                    <a16:creationId xmlns:a16="http://schemas.microsoft.com/office/drawing/2014/main" id="{E4607AD4-7304-4926-A752-503268149E9D}"/>
                  </a:ext>
                </a:extLst>
              </p:cNvPr>
              <p:cNvSpPr/>
              <p:nvPr/>
            </p:nvSpPr>
            <p:spPr bwMode="auto">
              <a:xfrm rot="5400000">
                <a:off x="1175457"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3" name="Oval 132">
                <a:extLst>
                  <a:ext uri="{FF2B5EF4-FFF2-40B4-BE49-F238E27FC236}">
                    <a16:creationId xmlns:a16="http://schemas.microsoft.com/office/drawing/2014/main" id="{C105E98A-92E4-4D3C-A637-B36381A75ADC}"/>
                  </a:ext>
                </a:extLst>
              </p:cNvPr>
              <p:cNvSpPr/>
              <p:nvPr/>
            </p:nvSpPr>
            <p:spPr bwMode="auto">
              <a:xfrm rot="5400000">
                <a:off x="1097202"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4" name="Oval 133">
                <a:extLst>
                  <a:ext uri="{FF2B5EF4-FFF2-40B4-BE49-F238E27FC236}">
                    <a16:creationId xmlns:a16="http://schemas.microsoft.com/office/drawing/2014/main" id="{176DA820-607F-4618-9842-01DB4F8482BF}"/>
                  </a:ext>
                </a:extLst>
              </p:cNvPr>
              <p:cNvSpPr/>
              <p:nvPr/>
            </p:nvSpPr>
            <p:spPr bwMode="auto">
              <a:xfrm rot="10800000">
                <a:off x="783451" y="1761359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5" name="Oval 134">
                <a:extLst>
                  <a:ext uri="{FF2B5EF4-FFF2-40B4-BE49-F238E27FC236}">
                    <a16:creationId xmlns:a16="http://schemas.microsoft.com/office/drawing/2014/main" id="{6152625A-6590-400D-A25D-D33B645982EA}"/>
                  </a:ext>
                </a:extLst>
              </p:cNvPr>
              <p:cNvSpPr/>
              <p:nvPr/>
            </p:nvSpPr>
            <p:spPr bwMode="auto">
              <a:xfrm rot="5400000">
                <a:off x="94030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6" name="Oval 135">
                <a:extLst>
                  <a:ext uri="{FF2B5EF4-FFF2-40B4-BE49-F238E27FC236}">
                    <a16:creationId xmlns:a16="http://schemas.microsoft.com/office/drawing/2014/main" id="{0C7DD7E3-CB9F-4628-9183-AE35D80CDD92}"/>
                  </a:ext>
                </a:extLst>
              </p:cNvPr>
              <p:cNvSpPr/>
              <p:nvPr/>
            </p:nvSpPr>
            <p:spPr bwMode="auto">
              <a:xfrm rot="5400000">
                <a:off x="101894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7" name="Oval 136">
                <a:extLst>
                  <a:ext uri="{FF2B5EF4-FFF2-40B4-BE49-F238E27FC236}">
                    <a16:creationId xmlns:a16="http://schemas.microsoft.com/office/drawing/2014/main" id="{037FFA40-0543-4AD3-8EA4-DD50BE0CE219}"/>
                  </a:ext>
                </a:extLst>
              </p:cNvPr>
              <p:cNvSpPr/>
              <p:nvPr/>
            </p:nvSpPr>
            <p:spPr bwMode="auto">
              <a:xfrm rot="5400000">
                <a:off x="86166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8" name="Oval 137">
                <a:extLst>
                  <a:ext uri="{FF2B5EF4-FFF2-40B4-BE49-F238E27FC236}">
                    <a16:creationId xmlns:a16="http://schemas.microsoft.com/office/drawing/2014/main" id="{10F74705-B6FC-411F-8551-45D0D8043F85}"/>
                  </a:ext>
                </a:extLst>
              </p:cNvPr>
              <p:cNvSpPr/>
              <p:nvPr/>
            </p:nvSpPr>
            <p:spPr bwMode="auto">
              <a:xfrm rot="5400000">
                <a:off x="1175457"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9" name="Oval 138">
                <a:extLst>
                  <a:ext uri="{FF2B5EF4-FFF2-40B4-BE49-F238E27FC236}">
                    <a16:creationId xmlns:a16="http://schemas.microsoft.com/office/drawing/2014/main" id="{7CE5B157-D244-4025-820A-2A993F62FD3A}"/>
                  </a:ext>
                </a:extLst>
              </p:cNvPr>
              <p:cNvSpPr/>
              <p:nvPr/>
            </p:nvSpPr>
            <p:spPr bwMode="auto">
              <a:xfrm rot="5400000">
                <a:off x="1097202"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0" name="Oval 139">
                <a:extLst>
                  <a:ext uri="{FF2B5EF4-FFF2-40B4-BE49-F238E27FC236}">
                    <a16:creationId xmlns:a16="http://schemas.microsoft.com/office/drawing/2014/main" id="{037E5B67-7F03-445B-BFF4-7DBAB4B78AE5}"/>
                  </a:ext>
                </a:extLst>
              </p:cNvPr>
              <p:cNvSpPr/>
              <p:nvPr/>
            </p:nvSpPr>
            <p:spPr bwMode="auto">
              <a:xfrm rot="10800000">
                <a:off x="783451"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1" name="Oval 140">
                <a:extLst>
                  <a:ext uri="{FF2B5EF4-FFF2-40B4-BE49-F238E27FC236}">
                    <a16:creationId xmlns:a16="http://schemas.microsoft.com/office/drawing/2014/main" id="{B3669FB0-D52C-45BA-AAEB-B76DBA93F367}"/>
                  </a:ext>
                </a:extLst>
              </p:cNvPr>
              <p:cNvSpPr/>
              <p:nvPr/>
            </p:nvSpPr>
            <p:spPr bwMode="auto">
              <a:xfrm rot="5400000">
                <a:off x="94030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2" name="Oval 141">
                <a:extLst>
                  <a:ext uri="{FF2B5EF4-FFF2-40B4-BE49-F238E27FC236}">
                    <a16:creationId xmlns:a16="http://schemas.microsoft.com/office/drawing/2014/main" id="{3E7B0104-F92D-4937-8D9D-C0C07E3CCF1A}"/>
                  </a:ext>
                </a:extLst>
              </p:cNvPr>
              <p:cNvSpPr/>
              <p:nvPr/>
            </p:nvSpPr>
            <p:spPr bwMode="auto">
              <a:xfrm rot="5400000">
                <a:off x="101894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3" name="Oval 142">
                <a:extLst>
                  <a:ext uri="{FF2B5EF4-FFF2-40B4-BE49-F238E27FC236}">
                    <a16:creationId xmlns:a16="http://schemas.microsoft.com/office/drawing/2014/main" id="{04EF8F38-4EC8-4062-8D46-2C74360D307F}"/>
                  </a:ext>
                </a:extLst>
              </p:cNvPr>
              <p:cNvSpPr/>
              <p:nvPr/>
            </p:nvSpPr>
            <p:spPr bwMode="auto">
              <a:xfrm rot="5400000">
                <a:off x="86166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Oval 143">
                <a:extLst>
                  <a:ext uri="{FF2B5EF4-FFF2-40B4-BE49-F238E27FC236}">
                    <a16:creationId xmlns:a16="http://schemas.microsoft.com/office/drawing/2014/main" id="{F45F9A4C-E7A1-402B-A78A-0865D24E38A4}"/>
                  </a:ext>
                </a:extLst>
              </p:cNvPr>
              <p:cNvSpPr/>
              <p:nvPr/>
            </p:nvSpPr>
            <p:spPr bwMode="auto">
              <a:xfrm rot="5400000">
                <a:off x="1175457"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5" name="Oval 144">
                <a:extLst>
                  <a:ext uri="{FF2B5EF4-FFF2-40B4-BE49-F238E27FC236}">
                    <a16:creationId xmlns:a16="http://schemas.microsoft.com/office/drawing/2014/main" id="{BCB88B42-8830-4381-9AE6-50BFC8A0D1D6}"/>
                  </a:ext>
                </a:extLst>
              </p:cNvPr>
              <p:cNvSpPr/>
              <p:nvPr/>
            </p:nvSpPr>
            <p:spPr bwMode="auto">
              <a:xfrm rot="5400000">
                <a:off x="1097202"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Oval 145">
                <a:extLst>
                  <a:ext uri="{FF2B5EF4-FFF2-40B4-BE49-F238E27FC236}">
                    <a16:creationId xmlns:a16="http://schemas.microsoft.com/office/drawing/2014/main" id="{EB310B33-77C3-40B6-8A45-8BA07BF933AD}"/>
                  </a:ext>
                </a:extLst>
              </p:cNvPr>
              <p:cNvSpPr/>
              <p:nvPr/>
            </p:nvSpPr>
            <p:spPr bwMode="auto">
              <a:xfrm>
                <a:off x="456561" y="17759376"/>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7" name="Oval 146">
                <a:extLst>
                  <a:ext uri="{FF2B5EF4-FFF2-40B4-BE49-F238E27FC236}">
                    <a16:creationId xmlns:a16="http://schemas.microsoft.com/office/drawing/2014/main" id="{2AEE0495-71DA-4629-9AAC-8BB12FFD9A72}"/>
                  </a:ext>
                </a:extLst>
              </p:cNvPr>
              <p:cNvSpPr/>
              <p:nvPr/>
            </p:nvSpPr>
            <p:spPr bwMode="auto">
              <a:xfrm rot="10800000">
                <a:off x="705197" y="1777047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8" name="Oval 147">
                <a:extLst>
                  <a:ext uri="{FF2B5EF4-FFF2-40B4-BE49-F238E27FC236}">
                    <a16:creationId xmlns:a16="http://schemas.microsoft.com/office/drawing/2014/main" id="{AA94F525-12DC-42F0-B4F6-20099EC072C9}"/>
                  </a:ext>
                </a:extLst>
              </p:cNvPr>
              <p:cNvSpPr/>
              <p:nvPr/>
            </p:nvSpPr>
            <p:spPr bwMode="auto">
              <a:xfrm rot="10800000">
                <a:off x="626942"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9" name="Oval 148">
                <a:extLst>
                  <a:ext uri="{FF2B5EF4-FFF2-40B4-BE49-F238E27FC236}">
                    <a16:creationId xmlns:a16="http://schemas.microsoft.com/office/drawing/2014/main" id="{7D978A7A-DA4D-4846-9825-690DB7334C10}"/>
                  </a:ext>
                </a:extLst>
              </p:cNvPr>
              <p:cNvSpPr/>
              <p:nvPr/>
            </p:nvSpPr>
            <p:spPr bwMode="auto">
              <a:xfrm>
                <a:off x="391406" y="17770472"/>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0" name="Oval 149">
                <a:extLst>
                  <a:ext uri="{FF2B5EF4-FFF2-40B4-BE49-F238E27FC236}">
                    <a16:creationId xmlns:a16="http://schemas.microsoft.com/office/drawing/2014/main" id="{1A859CCD-6734-466D-AFE1-A88EAB1FFB21}"/>
                  </a:ext>
                </a:extLst>
              </p:cNvPr>
              <p:cNvSpPr/>
              <p:nvPr/>
            </p:nvSpPr>
            <p:spPr bwMode="auto">
              <a:xfrm rot="10800000">
                <a:off x="548687"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1" name="Oval 150">
                <a:extLst>
                  <a:ext uri="{FF2B5EF4-FFF2-40B4-BE49-F238E27FC236}">
                    <a16:creationId xmlns:a16="http://schemas.microsoft.com/office/drawing/2014/main" id="{F9704013-8A52-479B-A9D9-89A54326F848}"/>
                  </a:ext>
                </a:extLst>
              </p:cNvPr>
              <p:cNvSpPr/>
              <p:nvPr/>
            </p:nvSpPr>
            <p:spPr bwMode="auto">
              <a:xfrm>
                <a:off x="234895"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2" name="Oval 151">
                <a:extLst>
                  <a:ext uri="{FF2B5EF4-FFF2-40B4-BE49-F238E27FC236}">
                    <a16:creationId xmlns:a16="http://schemas.microsoft.com/office/drawing/2014/main" id="{B88E0A81-CA16-40FA-8AB1-8A54803227E9}"/>
                  </a:ext>
                </a:extLst>
              </p:cNvPr>
              <p:cNvSpPr/>
              <p:nvPr/>
            </p:nvSpPr>
            <p:spPr bwMode="auto">
              <a:xfrm>
                <a:off x="313151"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3" name="Oval 152">
                <a:extLst>
                  <a:ext uri="{FF2B5EF4-FFF2-40B4-BE49-F238E27FC236}">
                    <a16:creationId xmlns:a16="http://schemas.microsoft.com/office/drawing/2014/main" id="{E466F12E-AFF1-494A-A023-C866A2B77B4C}"/>
                  </a:ext>
                </a:extLst>
              </p:cNvPr>
              <p:cNvSpPr/>
              <p:nvPr/>
            </p:nvSpPr>
            <p:spPr bwMode="auto">
              <a:xfrm rot="10800000">
                <a:off x="705197" y="17849107"/>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4" name="Oval 153">
                <a:extLst>
                  <a:ext uri="{FF2B5EF4-FFF2-40B4-BE49-F238E27FC236}">
                    <a16:creationId xmlns:a16="http://schemas.microsoft.com/office/drawing/2014/main" id="{D0A0C6FC-514F-479D-A61E-3368AA9B3B56}"/>
                  </a:ext>
                </a:extLst>
              </p:cNvPr>
              <p:cNvSpPr/>
              <p:nvPr/>
            </p:nvSpPr>
            <p:spPr bwMode="auto">
              <a:xfrm rot="10800000">
                <a:off x="626942" y="17849107"/>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5" name="Oval 154">
                <a:extLst>
                  <a:ext uri="{FF2B5EF4-FFF2-40B4-BE49-F238E27FC236}">
                    <a16:creationId xmlns:a16="http://schemas.microsoft.com/office/drawing/2014/main" id="{3B27C78D-BC06-4462-96E8-4B692C8FEECB}"/>
                  </a:ext>
                </a:extLst>
              </p:cNvPr>
              <p:cNvSpPr/>
              <p:nvPr/>
            </p:nvSpPr>
            <p:spPr bwMode="auto">
              <a:xfrm rot="16200000">
                <a:off x="470006" y="1784914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6" name="Oval 155">
                <a:extLst>
                  <a:ext uri="{FF2B5EF4-FFF2-40B4-BE49-F238E27FC236}">
                    <a16:creationId xmlns:a16="http://schemas.microsoft.com/office/drawing/2014/main" id="{25618587-BA23-4642-84D2-DC641C89E5B2}"/>
                  </a:ext>
                </a:extLst>
              </p:cNvPr>
              <p:cNvSpPr/>
              <p:nvPr/>
            </p:nvSpPr>
            <p:spPr bwMode="auto">
              <a:xfrm>
                <a:off x="391406"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Oval 156">
                <a:extLst>
                  <a:ext uri="{FF2B5EF4-FFF2-40B4-BE49-F238E27FC236}">
                    <a16:creationId xmlns:a16="http://schemas.microsoft.com/office/drawing/2014/main" id="{FF8D22A7-16AB-4C54-9CEE-42969105752C}"/>
                  </a:ext>
                </a:extLst>
              </p:cNvPr>
              <p:cNvSpPr/>
              <p:nvPr/>
            </p:nvSpPr>
            <p:spPr bwMode="auto">
              <a:xfrm rot="10800000">
                <a:off x="538641" y="17839308"/>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8" name="Oval 157">
                <a:extLst>
                  <a:ext uri="{FF2B5EF4-FFF2-40B4-BE49-F238E27FC236}">
                    <a16:creationId xmlns:a16="http://schemas.microsoft.com/office/drawing/2014/main" id="{75AC8720-F02F-4EBE-890D-B572E1A56902}"/>
                  </a:ext>
                </a:extLst>
              </p:cNvPr>
              <p:cNvSpPr/>
              <p:nvPr/>
            </p:nvSpPr>
            <p:spPr bwMode="auto">
              <a:xfrm>
                <a:off x="234895" y="1784910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9" name="Oval 158">
                <a:extLst>
                  <a:ext uri="{FF2B5EF4-FFF2-40B4-BE49-F238E27FC236}">
                    <a16:creationId xmlns:a16="http://schemas.microsoft.com/office/drawing/2014/main" id="{54E0E8DC-7DE3-4DA5-82C6-7E0E99D1ABA6}"/>
                  </a:ext>
                </a:extLst>
              </p:cNvPr>
              <p:cNvSpPr/>
              <p:nvPr/>
            </p:nvSpPr>
            <p:spPr bwMode="auto">
              <a:xfrm>
                <a:off x="313151"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0" name="Oval 159">
                <a:extLst>
                  <a:ext uri="{FF2B5EF4-FFF2-40B4-BE49-F238E27FC236}">
                    <a16:creationId xmlns:a16="http://schemas.microsoft.com/office/drawing/2014/main" id="{94FCA1F5-0636-440A-8158-1E5C1B30B185}"/>
                  </a:ext>
                </a:extLst>
              </p:cNvPr>
              <p:cNvSpPr/>
              <p:nvPr/>
            </p:nvSpPr>
            <p:spPr bwMode="auto">
              <a:xfrm rot="10800000">
                <a:off x="705197"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1" name="Oval 160">
                <a:extLst>
                  <a:ext uri="{FF2B5EF4-FFF2-40B4-BE49-F238E27FC236}">
                    <a16:creationId xmlns:a16="http://schemas.microsoft.com/office/drawing/2014/main" id="{B95AE6DE-2034-4221-B46A-A42CF4B8945B}"/>
                  </a:ext>
                </a:extLst>
              </p:cNvPr>
              <p:cNvSpPr/>
              <p:nvPr/>
            </p:nvSpPr>
            <p:spPr bwMode="auto">
              <a:xfrm rot="10800000">
                <a:off x="626942"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2" name="Oval 161">
                <a:extLst>
                  <a:ext uri="{FF2B5EF4-FFF2-40B4-BE49-F238E27FC236}">
                    <a16:creationId xmlns:a16="http://schemas.microsoft.com/office/drawing/2014/main" id="{120E4653-2002-4C0A-8BA2-9959C0AB5185}"/>
                  </a:ext>
                </a:extLst>
              </p:cNvPr>
              <p:cNvSpPr/>
              <p:nvPr/>
            </p:nvSpPr>
            <p:spPr bwMode="auto">
              <a:xfrm rot="5400000">
                <a:off x="470006" y="1769187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3" name="Oval 162">
                <a:extLst>
                  <a:ext uri="{FF2B5EF4-FFF2-40B4-BE49-F238E27FC236}">
                    <a16:creationId xmlns:a16="http://schemas.microsoft.com/office/drawing/2014/main" id="{00B2E6C9-451C-400A-84CC-6FB7DC1722FD}"/>
                  </a:ext>
                </a:extLst>
              </p:cNvPr>
              <p:cNvSpPr/>
              <p:nvPr/>
            </p:nvSpPr>
            <p:spPr bwMode="auto">
              <a:xfrm>
                <a:off x="369810" y="17672797"/>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4" name="Oval 163">
                <a:extLst>
                  <a:ext uri="{FF2B5EF4-FFF2-40B4-BE49-F238E27FC236}">
                    <a16:creationId xmlns:a16="http://schemas.microsoft.com/office/drawing/2014/main" id="{CC059575-0C19-4AFA-9804-F100A4C677F9}"/>
                  </a:ext>
                </a:extLst>
              </p:cNvPr>
              <p:cNvSpPr/>
              <p:nvPr/>
            </p:nvSpPr>
            <p:spPr bwMode="auto">
              <a:xfrm rot="10800000">
                <a:off x="548687" y="1769183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Oval 164">
                <a:extLst>
                  <a:ext uri="{FF2B5EF4-FFF2-40B4-BE49-F238E27FC236}">
                    <a16:creationId xmlns:a16="http://schemas.microsoft.com/office/drawing/2014/main" id="{C5C41DEA-F2AC-4286-9EA9-A6C5D835F728}"/>
                  </a:ext>
                </a:extLst>
              </p:cNvPr>
              <p:cNvSpPr/>
              <p:nvPr/>
            </p:nvSpPr>
            <p:spPr bwMode="auto">
              <a:xfrm>
                <a:off x="234895"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6" name="Oval 165">
                <a:extLst>
                  <a:ext uri="{FF2B5EF4-FFF2-40B4-BE49-F238E27FC236}">
                    <a16:creationId xmlns:a16="http://schemas.microsoft.com/office/drawing/2014/main" id="{0E3D18DE-4E0C-4D2A-B352-B4B33F37A549}"/>
                  </a:ext>
                </a:extLst>
              </p:cNvPr>
              <p:cNvSpPr/>
              <p:nvPr/>
            </p:nvSpPr>
            <p:spPr bwMode="auto">
              <a:xfrm>
                <a:off x="313151" y="17691837"/>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7" name="Oval 166">
                <a:extLst>
                  <a:ext uri="{FF2B5EF4-FFF2-40B4-BE49-F238E27FC236}">
                    <a16:creationId xmlns:a16="http://schemas.microsoft.com/office/drawing/2014/main" id="{100E7575-E6EA-48B0-8151-CB327C77C2F9}"/>
                  </a:ext>
                </a:extLst>
              </p:cNvPr>
              <p:cNvSpPr/>
              <p:nvPr/>
            </p:nvSpPr>
            <p:spPr bwMode="auto">
              <a:xfrm rot="16200000">
                <a:off x="7051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8" name="Oval 167">
                <a:extLst>
                  <a:ext uri="{FF2B5EF4-FFF2-40B4-BE49-F238E27FC236}">
                    <a16:creationId xmlns:a16="http://schemas.microsoft.com/office/drawing/2014/main" id="{2CD78E3B-23E2-4A7F-9BC3-FFD8A6226ADF}"/>
                  </a:ext>
                </a:extLst>
              </p:cNvPr>
              <p:cNvSpPr/>
              <p:nvPr/>
            </p:nvSpPr>
            <p:spPr bwMode="auto">
              <a:xfrm rot="16200000">
                <a:off x="621474" y="17923059"/>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9" name="Oval 168">
                <a:extLst>
                  <a:ext uri="{FF2B5EF4-FFF2-40B4-BE49-F238E27FC236}">
                    <a16:creationId xmlns:a16="http://schemas.microsoft.com/office/drawing/2014/main" id="{CA8627D7-BC02-4E06-B7AF-168E04CC9C2E}"/>
                  </a:ext>
                </a:extLst>
              </p:cNvPr>
              <p:cNvSpPr/>
              <p:nvPr/>
            </p:nvSpPr>
            <p:spPr bwMode="auto">
              <a:xfrm rot="16200000">
                <a:off x="470006" y="17927396"/>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0" name="Oval 169">
                <a:extLst>
                  <a:ext uri="{FF2B5EF4-FFF2-40B4-BE49-F238E27FC236}">
                    <a16:creationId xmlns:a16="http://schemas.microsoft.com/office/drawing/2014/main" id="{2A42FA8B-B30E-4AB8-BF57-F09364F1EEED}"/>
                  </a:ext>
                </a:extLst>
              </p:cNvPr>
              <p:cNvSpPr/>
              <p:nvPr/>
            </p:nvSpPr>
            <p:spPr bwMode="auto">
              <a:xfrm rot="16200000">
                <a:off x="3913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1" name="Oval 170">
                <a:extLst>
                  <a:ext uri="{FF2B5EF4-FFF2-40B4-BE49-F238E27FC236}">
                    <a16:creationId xmlns:a16="http://schemas.microsoft.com/office/drawing/2014/main" id="{16791AB1-793F-4BE8-A77C-AE1C69BCC4D1}"/>
                  </a:ext>
                </a:extLst>
              </p:cNvPr>
              <p:cNvSpPr/>
              <p:nvPr/>
            </p:nvSpPr>
            <p:spPr bwMode="auto">
              <a:xfrm rot="16200000">
                <a:off x="548646" y="17927396"/>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2" name="Oval 171">
                <a:extLst>
                  <a:ext uri="{FF2B5EF4-FFF2-40B4-BE49-F238E27FC236}">
                    <a16:creationId xmlns:a16="http://schemas.microsoft.com/office/drawing/2014/main" id="{2E6C67AA-608D-4770-82CE-F54FA2FAFCBD}"/>
                  </a:ext>
                </a:extLst>
              </p:cNvPr>
              <p:cNvSpPr/>
              <p:nvPr/>
            </p:nvSpPr>
            <p:spPr bwMode="auto">
              <a:xfrm>
                <a:off x="234895"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Oval 172">
                <a:extLst>
                  <a:ext uri="{FF2B5EF4-FFF2-40B4-BE49-F238E27FC236}">
                    <a16:creationId xmlns:a16="http://schemas.microsoft.com/office/drawing/2014/main" id="{9E4E6F55-C3D3-4EF8-914D-59A300F5BA20}"/>
                  </a:ext>
                </a:extLst>
              </p:cNvPr>
              <p:cNvSpPr/>
              <p:nvPr/>
            </p:nvSpPr>
            <p:spPr bwMode="auto">
              <a:xfrm>
                <a:off x="313151"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4" name="Oval 173">
                <a:extLst>
                  <a:ext uri="{FF2B5EF4-FFF2-40B4-BE49-F238E27FC236}">
                    <a16:creationId xmlns:a16="http://schemas.microsoft.com/office/drawing/2014/main" id="{16F4CCB7-2887-45AA-BBD5-1AF83046C4F7}"/>
                  </a:ext>
                </a:extLst>
              </p:cNvPr>
              <p:cNvSpPr/>
              <p:nvPr/>
            </p:nvSpPr>
            <p:spPr bwMode="auto">
              <a:xfrm rot="10800000">
                <a:off x="705197"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5" name="Oval 174">
                <a:extLst>
                  <a:ext uri="{FF2B5EF4-FFF2-40B4-BE49-F238E27FC236}">
                    <a16:creationId xmlns:a16="http://schemas.microsoft.com/office/drawing/2014/main" id="{D5918E22-218A-47B8-A54A-DB040EEBDE06}"/>
                  </a:ext>
                </a:extLst>
              </p:cNvPr>
              <p:cNvSpPr/>
              <p:nvPr/>
            </p:nvSpPr>
            <p:spPr bwMode="auto">
              <a:xfrm rot="10800000">
                <a:off x="626942"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6" name="Oval 175">
                <a:extLst>
                  <a:ext uri="{FF2B5EF4-FFF2-40B4-BE49-F238E27FC236}">
                    <a16:creationId xmlns:a16="http://schemas.microsoft.com/office/drawing/2014/main" id="{F5A52D0E-8D06-4C4D-A2C0-7446BB274875}"/>
                  </a:ext>
                </a:extLst>
              </p:cNvPr>
              <p:cNvSpPr/>
              <p:nvPr/>
            </p:nvSpPr>
            <p:spPr bwMode="auto">
              <a:xfrm rot="5400000">
                <a:off x="470006" y="1761363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7" name="Oval 176">
                <a:extLst>
                  <a:ext uri="{FF2B5EF4-FFF2-40B4-BE49-F238E27FC236}">
                    <a16:creationId xmlns:a16="http://schemas.microsoft.com/office/drawing/2014/main" id="{98BB0CDF-0E77-4286-B841-1BEE4AC85211}"/>
                  </a:ext>
                </a:extLst>
              </p:cNvPr>
              <p:cNvSpPr/>
              <p:nvPr/>
            </p:nvSpPr>
            <p:spPr bwMode="auto">
              <a:xfrm rot="5400000">
                <a:off x="391366" y="1761363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8" name="Oval 177">
                <a:extLst>
                  <a:ext uri="{FF2B5EF4-FFF2-40B4-BE49-F238E27FC236}">
                    <a16:creationId xmlns:a16="http://schemas.microsoft.com/office/drawing/2014/main" id="{EBBCAD6C-9502-4CC4-A45C-B8BCBD1721DE}"/>
                  </a:ext>
                </a:extLst>
              </p:cNvPr>
              <p:cNvSpPr/>
              <p:nvPr/>
            </p:nvSpPr>
            <p:spPr bwMode="auto">
              <a:xfrm rot="5400000">
                <a:off x="548646" y="17613630"/>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9" name="Oval 178">
                <a:extLst>
                  <a:ext uri="{FF2B5EF4-FFF2-40B4-BE49-F238E27FC236}">
                    <a16:creationId xmlns:a16="http://schemas.microsoft.com/office/drawing/2014/main" id="{C6A66A0B-2E8F-44E3-91B9-708B35D34D97}"/>
                  </a:ext>
                </a:extLst>
              </p:cNvPr>
              <p:cNvSpPr/>
              <p:nvPr/>
            </p:nvSpPr>
            <p:spPr bwMode="auto">
              <a:xfrm>
                <a:off x="234895" y="17613589"/>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0" name="Oval 179">
                <a:extLst>
                  <a:ext uri="{FF2B5EF4-FFF2-40B4-BE49-F238E27FC236}">
                    <a16:creationId xmlns:a16="http://schemas.microsoft.com/office/drawing/2014/main" id="{2DAC0CC9-84DB-4C06-9206-A93226A9B8D0}"/>
                  </a:ext>
                </a:extLst>
              </p:cNvPr>
              <p:cNvSpPr/>
              <p:nvPr/>
            </p:nvSpPr>
            <p:spPr bwMode="auto">
              <a:xfrm>
                <a:off x="313151" y="17613589"/>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1" name="Oval 180">
                <a:extLst>
                  <a:ext uri="{FF2B5EF4-FFF2-40B4-BE49-F238E27FC236}">
                    <a16:creationId xmlns:a16="http://schemas.microsoft.com/office/drawing/2014/main" id="{A4419B0D-1DB9-40E9-8FCE-07B768E971A8}"/>
                  </a:ext>
                </a:extLst>
              </p:cNvPr>
              <p:cNvSpPr/>
              <p:nvPr/>
            </p:nvSpPr>
            <p:spPr bwMode="auto">
              <a:xfrm rot="10800000">
                <a:off x="705197"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2" name="Oval 181">
                <a:extLst>
                  <a:ext uri="{FF2B5EF4-FFF2-40B4-BE49-F238E27FC236}">
                    <a16:creationId xmlns:a16="http://schemas.microsoft.com/office/drawing/2014/main" id="{0E86ED97-54E4-4FA7-A823-D309758746EB}"/>
                  </a:ext>
                </a:extLst>
              </p:cNvPr>
              <p:cNvSpPr/>
              <p:nvPr/>
            </p:nvSpPr>
            <p:spPr bwMode="auto">
              <a:xfrm rot="10800000">
                <a:off x="626942"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3" name="Oval 182">
                <a:extLst>
                  <a:ext uri="{FF2B5EF4-FFF2-40B4-BE49-F238E27FC236}">
                    <a16:creationId xmlns:a16="http://schemas.microsoft.com/office/drawing/2014/main" id="{7096BE8D-0404-41FA-92E9-1C753B257840}"/>
                  </a:ext>
                </a:extLst>
              </p:cNvPr>
              <p:cNvSpPr/>
              <p:nvPr/>
            </p:nvSpPr>
            <p:spPr bwMode="auto">
              <a:xfrm rot="5400000">
                <a:off x="470006" y="17535383"/>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4" name="Oval 183">
                <a:extLst>
                  <a:ext uri="{FF2B5EF4-FFF2-40B4-BE49-F238E27FC236}">
                    <a16:creationId xmlns:a16="http://schemas.microsoft.com/office/drawing/2014/main" id="{0CA24711-AA1D-4EE9-A546-0EA900025887}"/>
                  </a:ext>
                </a:extLst>
              </p:cNvPr>
              <p:cNvSpPr/>
              <p:nvPr/>
            </p:nvSpPr>
            <p:spPr bwMode="auto">
              <a:xfrm rot="5400000">
                <a:off x="391366" y="17535383"/>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5" name="Oval 184">
                <a:extLst>
                  <a:ext uri="{FF2B5EF4-FFF2-40B4-BE49-F238E27FC236}">
                    <a16:creationId xmlns:a16="http://schemas.microsoft.com/office/drawing/2014/main" id="{49477D49-0EA2-4AEC-A2C2-6BA77EBF5B14}"/>
                  </a:ext>
                </a:extLst>
              </p:cNvPr>
              <p:cNvSpPr/>
              <p:nvPr/>
            </p:nvSpPr>
            <p:spPr bwMode="auto">
              <a:xfrm rot="5400000">
                <a:off x="548646" y="1753538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6" name="Oval 185">
                <a:extLst>
                  <a:ext uri="{FF2B5EF4-FFF2-40B4-BE49-F238E27FC236}">
                    <a16:creationId xmlns:a16="http://schemas.microsoft.com/office/drawing/2014/main" id="{4B1641A3-51F4-4CB4-BC0B-6F07A5E517F5}"/>
                  </a:ext>
                </a:extLst>
              </p:cNvPr>
              <p:cNvSpPr/>
              <p:nvPr/>
            </p:nvSpPr>
            <p:spPr bwMode="auto">
              <a:xfrm>
                <a:off x="234895"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7" name="Oval 186">
                <a:extLst>
                  <a:ext uri="{FF2B5EF4-FFF2-40B4-BE49-F238E27FC236}">
                    <a16:creationId xmlns:a16="http://schemas.microsoft.com/office/drawing/2014/main" id="{B92E721E-E3E0-44B0-96BE-84CDB93B602E}"/>
                  </a:ext>
                </a:extLst>
              </p:cNvPr>
              <p:cNvSpPr/>
              <p:nvPr/>
            </p:nvSpPr>
            <p:spPr bwMode="auto">
              <a:xfrm rot="10800000">
                <a:off x="313151" y="1753534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8" name="Oval 187">
                <a:extLst>
                  <a:ext uri="{FF2B5EF4-FFF2-40B4-BE49-F238E27FC236}">
                    <a16:creationId xmlns:a16="http://schemas.microsoft.com/office/drawing/2014/main" id="{37273EB4-78EE-48FB-BC2B-F4BD873EE8C1}"/>
                  </a:ext>
                </a:extLst>
              </p:cNvPr>
              <p:cNvSpPr/>
              <p:nvPr/>
            </p:nvSpPr>
            <p:spPr bwMode="auto">
              <a:xfrm>
                <a:off x="703029" y="18003425"/>
                <a:ext cx="23853" cy="23952"/>
              </a:xfrm>
              <a:prstGeom prst="ellipse">
                <a:avLst/>
              </a:prstGeom>
              <a:solidFill>
                <a:srgbClr val="0294D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9" name="Oval 188">
                <a:extLst>
                  <a:ext uri="{FF2B5EF4-FFF2-40B4-BE49-F238E27FC236}">
                    <a16:creationId xmlns:a16="http://schemas.microsoft.com/office/drawing/2014/main" id="{42897D4A-8841-4C62-BE01-84993D44A5D6}"/>
                  </a:ext>
                </a:extLst>
              </p:cNvPr>
              <p:cNvSpPr/>
              <p:nvPr/>
            </p:nvSpPr>
            <p:spPr bwMode="auto">
              <a:xfrm>
                <a:off x="626942"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0" name="Oval 189">
                <a:extLst>
                  <a:ext uri="{FF2B5EF4-FFF2-40B4-BE49-F238E27FC236}">
                    <a16:creationId xmlns:a16="http://schemas.microsoft.com/office/drawing/2014/main" id="{640FC345-8309-470A-B6D0-FC88D844C23A}"/>
                  </a:ext>
                </a:extLst>
              </p:cNvPr>
              <p:cNvSpPr/>
              <p:nvPr/>
            </p:nvSpPr>
            <p:spPr bwMode="auto">
              <a:xfrm rot="16200000">
                <a:off x="4700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1" name="Oval 190">
                <a:extLst>
                  <a:ext uri="{FF2B5EF4-FFF2-40B4-BE49-F238E27FC236}">
                    <a16:creationId xmlns:a16="http://schemas.microsoft.com/office/drawing/2014/main" id="{7D104B8B-E0F3-4BE3-9B20-ECC0E211F916}"/>
                  </a:ext>
                </a:extLst>
              </p:cNvPr>
              <p:cNvSpPr/>
              <p:nvPr/>
            </p:nvSpPr>
            <p:spPr bwMode="auto">
              <a:xfrm rot="16200000">
                <a:off x="39136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2" name="Oval 191">
                <a:extLst>
                  <a:ext uri="{FF2B5EF4-FFF2-40B4-BE49-F238E27FC236}">
                    <a16:creationId xmlns:a16="http://schemas.microsoft.com/office/drawing/2014/main" id="{B756B244-0488-4B31-B056-E7FDA7FB2682}"/>
                  </a:ext>
                </a:extLst>
              </p:cNvPr>
              <p:cNvSpPr/>
              <p:nvPr/>
            </p:nvSpPr>
            <p:spPr bwMode="auto">
              <a:xfrm rot="16200000">
                <a:off x="54864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3" name="Oval 192">
                <a:extLst>
                  <a:ext uri="{FF2B5EF4-FFF2-40B4-BE49-F238E27FC236}">
                    <a16:creationId xmlns:a16="http://schemas.microsoft.com/office/drawing/2014/main" id="{FFA43873-8693-4B98-B93D-E3FB0559D6FE}"/>
                  </a:ext>
                </a:extLst>
              </p:cNvPr>
              <p:cNvSpPr/>
              <p:nvPr/>
            </p:nvSpPr>
            <p:spPr bwMode="auto">
              <a:xfrm>
                <a:off x="234895"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4" name="Oval 193">
                <a:extLst>
                  <a:ext uri="{FF2B5EF4-FFF2-40B4-BE49-F238E27FC236}">
                    <a16:creationId xmlns:a16="http://schemas.microsoft.com/office/drawing/2014/main" id="{C4FE9345-3227-4A03-8A94-F8FEB110B95F}"/>
                  </a:ext>
                </a:extLst>
              </p:cNvPr>
              <p:cNvSpPr/>
              <p:nvPr/>
            </p:nvSpPr>
            <p:spPr bwMode="auto">
              <a:xfrm rot="10800000">
                <a:off x="313151"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67" name="Rectangle 366">
            <a:extLst>
              <a:ext uri="{FF2B5EF4-FFF2-40B4-BE49-F238E27FC236}">
                <a16:creationId xmlns:a16="http://schemas.microsoft.com/office/drawing/2014/main" id="{5D392AEF-9952-4304-89FD-0D181AE4152F}"/>
              </a:ext>
            </a:extLst>
          </p:cNvPr>
          <p:cNvSpPr/>
          <p:nvPr/>
        </p:nvSpPr>
        <p:spPr bwMode="auto">
          <a:xfrm>
            <a:off x="-3915" y="4801002"/>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368" name="Rectangle 367">
            <a:extLst>
              <a:ext uri="{FF2B5EF4-FFF2-40B4-BE49-F238E27FC236}">
                <a16:creationId xmlns:a16="http://schemas.microsoft.com/office/drawing/2014/main" id="{0923FBBB-7CD7-47FB-9F85-C3D6C511FAA0}"/>
              </a:ext>
            </a:extLst>
          </p:cNvPr>
          <p:cNvSpPr/>
          <p:nvPr/>
        </p:nvSpPr>
        <p:spPr bwMode="auto">
          <a:xfrm>
            <a:off x="350838" y="4868862"/>
            <a:ext cx="3581399" cy="69760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Data sharing pattern</a:t>
            </a:r>
          </a:p>
          <a:p>
            <a:pPr>
              <a:spcBef>
                <a:spcPts val="392"/>
              </a:spcBef>
            </a:pPr>
            <a:r>
              <a:rPr lang="en-US" sz="1400" dirty="0">
                <a:solidFill>
                  <a:srgbClr val="000000"/>
                </a:solidFill>
              </a:rPr>
              <a:t>Three basic sharing patters or topologies:</a:t>
            </a:r>
          </a:p>
        </p:txBody>
      </p:sp>
      <p:grpSp>
        <p:nvGrpSpPr>
          <p:cNvPr id="197" name="Group 196">
            <a:extLst>
              <a:ext uri="{FF2B5EF4-FFF2-40B4-BE49-F238E27FC236}">
                <a16:creationId xmlns:a16="http://schemas.microsoft.com/office/drawing/2014/main" id="{C4886EAC-E1D5-45D9-9AE8-F0B1917807B1}"/>
              </a:ext>
            </a:extLst>
          </p:cNvPr>
          <p:cNvGrpSpPr/>
          <p:nvPr/>
        </p:nvGrpSpPr>
        <p:grpSpPr>
          <a:xfrm>
            <a:off x="357497" y="5490327"/>
            <a:ext cx="3229103" cy="762234"/>
            <a:chOff x="357497" y="5490327"/>
            <a:chExt cx="3229103" cy="762234"/>
          </a:xfrm>
        </p:grpSpPr>
        <p:sp>
          <p:nvSpPr>
            <p:cNvPr id="370" name="Rectangle 369">
              <a:extLst>
                <a:ext uri="{FF2B5EF4-FFF2-40B4-BE49-F238E27FC236}">
                  <a16:creationId xmlns:a16="http://schemas.microsoft.com/office/drawing/2014/main" id="{802929CA-2ACD-4264-AE59-DB3F896299FC}"/>
                </a:ext>
              </a:extLst>
            </p:cNvPr>
            <p:cNvSpPr/>
            <p:nvPr/>
          </p:nvSpPr>
          <p:spPr bwMode="auto">
            <a:xfrm>
              <a:off x="357497" y="5490327"/>
              <a:ext cx="2357467" cy="762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One to One</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One party shares data with another party</a:t>
              </a:r>
            </a:p>
          </p:txBody>
        </p:sp>
        <p:grpSp>
          <p:nvGrpSpPr>
            <p:cNvPr id="408" name="Group 407">
              <a:extLst>
                <a:ext uri="{FF2B5EF4-FFF2-40B4-BE49-F238E27FC236}">
                  <a16:creationId xmlns:a16="http://schemas.microsoft.com/office/drawing/2014/main" id="{F97AFFC3-C9F7-4A56-A88F-BCA6D65CC9A2}"/>
                </a:ext>
              </a:extLst>
            </p:cNvPr>
            <p:cNvGrpSpPr>
              <a:grpSpLocks noChangeAspect="1"/>
            </p:cNvGrpSpPr>
            <p:nvPr/>
          </p:nvGrpSpPr>
          <p:grpSpPr>
            <a:xfrm>
              <a:off x="3012096" y="5862457"/>
              <a:ext cx="574504" cy="182880"/>
              <a:chOff x="572530" y="2831473"/>
              <a:chExt cx="718127" cy="228600"/>
            </a:xfrm>
          </p:grpSpPr>
          <p:sp>
            <p:nvSpPr>
              <p:cNvPr id="409" name="Rectangle 408">
                <a:extLst>
                  <a:ext uri="{FF2B5EF4-FFF2-40B4-BE49-F238E27FC236}">
                    <a16:creationId xmlns:a16="http://schemas.microsoft.com/office/drawing/2014/main" id="{3E5D1AB1-E53B-481C-97BD-0B677F155CEE}"/>
                  </a:ext>
                </a:extLst>
              </p:cNvPr>
              <p:cNvSpPr/>
              <p:nvPr/>
            </p:nvSpPr>
            <p:spPr bwMode="auto">
              <a:xfrm>
                <a:off x="660935" y="2918064"/>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0" name="Oval 409">
                <a:extLst>
                  <a:ext uri="{FF2B5EF4-FFF2-40B4-BE49-F238E27FC236}">
                    <a16:creationId xmlns:a16="http://schemas.microsoft.com/office/drawing/2014/main" id="{0B7C51DD-C35B-486C-9CBA-D24D654F5C4C}"/>
                  </a:ext>
                </a:extLst>
              </p:cNvPr>
              <p:cNvSpPr/>
              <p:nvPr/>
            </p:nvSpPr>
            <p:spPr bwMode="auto">
              <a:xfrm>
                <a:off x="572530" y="2831473"/>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1" name="Oval 410">
                <a:extLst>
                  <a:ext uri="{FF2B5EF4-FFF2-40B4-BE49-F238E27FC236}">
                    <a16:creationId xmlns:a16="http://schemas.microsoft.com/office/drawing/2014/main" id="{40536785-4E63-4493-B166-20B43C36BBDD}"/>
                  </a:ext>
                </a:extLst>
              </p:cNvPr>
              <p:cNvSpPr/>
              <p:nvPr/>
            </p:nvSpPr>
            <p:spPr bwMode="auto">
              <a:xfrm>
                <a:off x="1062057" y="2831473"/>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D5CFF3C-9562-4006-980F-D40CACC753FF}"/>
              </a:ext>
            </a:extLst>
          </p:cNvPr>
          <p:cNvGrpSpPr/>
          <p:nvPr/>
        </p:nvGrpSpPr>
        <p:grpSpPr>
          <a:xfrm>
            <a:off x="4620992" y="5309027"/>
            <a:ext cx="3332292" cy="1090422"/>
            <a:chOff x="4620992" y="5309027"/>
            <a:chExt cx="3332292" cy="1090422"/>
          </a:xfrm>
        </p:grpSpPr>
        <p:sp>
          <p:nvSpPr>
            <p:cNvPr id="371" name="Rectangle 370">
              <a:extLst>
                <a:ext uri="{FF2B5EF4-FFF2-40B4-BE49-F238E27FC236}">
                  <a16:creationId xmlns:a16="http://schemas.microsoft.com/office/drawing/2014/main" id="{CCD67397-9667-48BC-AC2A-F45E0D99B8C8}"/>
                </a:ext>
              </a:extLst>
            </p:cNvPr>
            <p:cNvSpPr/>
            <p:nvPr/>
          </p:nvSpPr>
          <p:spPr bwMode="auto">
            <a:xfrm>
              <a:off x="4620992" y="5490327"/>
              <a:ext cx="2523182" cy="762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One to Many</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One party shares the same data set with multiple parties</a:t>
              </a:r>
            </a:p>
          </p:txBody>
        </p:sp>
        <p:grpSp>
          <p:nvGrpSpPr>
            <p:cNvPr id="412" name="Group 411">
              <a:extLst>
                <a:ext uri="{FF2B5EF4-FFF2-40B4-BE49-F238E27FC236}">
                  <a16:creationId xmlns:a16="http://schemas.microsoft.com/office/drawing/2014/main" id="{C229D8EA-AC6B-4F4F-ACA7-F4AACEACBDF3}"/>
                </a:ext>
              </a:extLst>
            </p:cNvPr>
            <p:cNvGrpSpPr>
              <a:grpSpLocks noChangeAspect="1"/>
            </p:cNvGrpSpPr>
            <p:nvPr/>
          </p:nvGrpSpPr>
          <p:grpSpPr>
            <a:xfrm>
              <a:off x="7361317" y="5309027"/>
              <a:ext cx="591967" cy="1090422"/>
              <a:chOff x="3030858" y="1612950"/>
              <a:chExt cx="737308" cy="1358145"/>
            </a:xfrm>
          </p:grpSpPr>
          <p:sp>
            <p:nvSpPr>
              <p:cNvPr id="413" name="Rectangle 412">
                <a:extLst>
                  <a:ext uri="{FF2B5EF4-FFF2-40B4-BE49-F238E27FC236}">
                    <a16:creationId xmlns:a16="http://schemas.microsoft.com/office/drawing/2014/main" id="{29A3F159-81A8-4D52-B73F-5FB2DE171C9C}"/>
                  </a:ext>
                </a:extLst>
              </p:cNvPr>
              <p:cNvSpPr/>
              <p:nvPr/>
            </p:nvSpPr>
            <p:spPr bwMode="auto">
              <a:xfrm rot="18815337" flipV="1">
                <a:off x="3066540" y="1995928"/>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4" name="Rectangle 413">
                <a:extLst>
                  <a:ext uri="{FF2B5EF4-FFF2-40B4-BE49-F238E27FC236}">
                    <a16:creationId xmlns:a16="http://schemas.microsoft.com/office/drawing/2014/main" id="{65430A76-EDFD-45F8-A462-7E9B0204AB6F}"/>
                  </a:ext>
                </a:extLst>
              </p:cNvPr>
              <p:cNvSpPr/>
              <p:nvPr/>
            </p:nvSpPr>
            <p:spPr bwMode="auto">
              <a:xfrm rot="2785941">
                <a:off x="3066622" y="2560777"/>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5" name="Rectangle 414">
                <a:extLst>
                  <a:ext uri="{FF2B5EF4-FFF2-40B4-BE49-F238E27FC236}">
                    <a16:creationId xmlns:a16="http://schemas.microsoft.com/office/drawing/2014/main" id="{76943127-4B93-463A-92B1-850AAEA8540C}"/>
                  </a:ext>
                </a:extLst>
              </p:cNvPr>
              <p:cNvSpPr/>
              <p:nvPr/>
            </p:nvSpPr>
            <p:spPr bwMode="auto">
              <a:xfrm>
                <a:off x="3171138" y="2259430"/>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6" name="Oval 415">
                <a:extLst>
                  <a:ext uri="{FF2B5EF4-FFF2-40B4-BE49-F238E27FC236}">
                    <a16:creationId xmlns:a16="http://schemas.microsoft.com/office/drawing/2014/main" id="{B2860F5F-E315-42D7-A709-7422E6818FBD}"/>
                  </a:ext>
                </a:extLst>
              </p:cNvPr>
              <p:cNvSpPr/>
              <p:nvPr/>
            </p:nvSpPr>
            <p:spPr bwMode="auto">
              <a:xfrm>
                <a:off x="3030858" y="2177722"/>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7" name="Group 416">
                <a:extLst>
                  <a:ext uri="{FF2B5EF4-FFF2-40B4-BE49-F238E27FC236}">
                    <a16:creationId xmlns:a16="http://schemas.microsoft.com/office/drawing/2014/main" id="{1C01B724-4702-48C9-AA54-2256F8AEE79C}"/>
                  </a:ext>
                </a:extLst>
              </p:cNvPr>
              <p:cNvGrpSpPr/>
              <p:nvPr/>
            </p:nvGrpSpPr>
            <p:grpSpPr>
              <a:xfrm>
                <a:off x="3539566" y="1612950"/>
                <a:ext cx="228600" cy="1358145"/>
                <a:chOff x="3539566" y="1612950"/>
                <a:chExt cx="228600" cy="1358145"/>
              </a:xfrm>
            </p:grpSpPr>
            <p:sp>
              <p:nvSpPr>
                <p:cNvPr id="418" name="Oval 417">
                  <a:extLst>
                    <a:ext uri="{FF2B5EF4-FFF2-40B4-BE49-F238E27FC236}">
                      <a16:creationId xmlns:a16="http://schemas.microsoft.com/office/drawing/2014/main" id="{F62B5E58-72DD-4A8A-8C67-2F245198E1B5}"/>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9" name="Oval 418">
                  <a:extLst>
                    <a:ext uri="{FF2B5EF4-FFF2-40B4-BE49-F238E27FC236}">
                      <a16:creationId xmlns:a16="http://schemas.microsoft.com/office/drawing/2014/main" id="{9C75F79C-D4A3-4F19-804A-29BA04FCB845}"/>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0" name="Oval 419">
                  <a:extLst>
                    <a:ext uri="{FF2B5EF4-FFF2-40B4-BE49-F238E27FC236}">
                      <a16:creationId xmlns:a16="http://schemas.microsoft.com/office/drawing/2014/main" id="{2AAFED7A-B378-423F-A1D8-8012AA3AE6B5}"/>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199" name="Group 198">
            <a:extLst>
              <a:ext uri="{FF2B5EF4-FFF2-40B4-BE49-F238E27FC236}">
                <a16:creationId xmlns:a16="http://schemas.microsoft.com/office/drawing/2014/main" id="{4C1EDA4B-CE8B-4E11-93AF-15EF3B6D1511}"/>
              </a:ext>
            </a:extLst>
          </p:cNvPr>
          <p:cNvGrpSpPr/>
          <p:nvPr/>
        </p:nvGrpSpPr>
        <p:grpSpPr>
          <a:xfrm>
            <a:off x="8884487" y="5332991"/>
            <a:ext cx="3265197" cy="1085769"/>
            <a:chOff x="8884487" y="5332991"/>
            <a:chExt cx="3265197" cy="1085769"/>
          </a:xfrm>
        </p:grpSpPr>
        <p:sp>
          <p:nvSpPr>
            <p:cNvPr id="372" name="Rectangle 371">
              <a:extLst>
                <a:ext uri="{FF2B5EF4-FFF2-40B4-BE49-F238E27FC236}">
                  <a16:creationId xmlns:a16="http://schemas.microsoft.com/office/drawing/2014/main" id="{50738B0D-8B3E-440D-8E33-5C453A9C1A3D}"/>
                </a:ext>
              </a:extLst>
            </p:cNvPr>
            <p:cNvSpPr/>
            <p:nvPr/>
          </p:nvSpPr>
          <p:spPr bwMode="auto">
            <a:xfrm>
              <a:off x="8884487" y="5490327"/>
              <a:ext cx="2034037" cy="928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Collaborative</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Parties contribute data to a collaborative project</a:t>
              </a:r>
            </a:p>
          </p:txBody>
        </p:sp>
        <p:grpSp>
          <p:nvGrpSpPr>
            <p:cNvPr id="421" name="Group 420">
              <a:extLst>
                <a:ext uri="{FF2B5EF4-FFF2-40B4-BE49-F238E27FC236}">
                  <a16:creationId xmlns:a16="http://schemas.microsoft.com/office/drawing/2014/main" id="{BE63283B-AB6E-41A0-94A7-38C899E6EE15}"/>
                </a:ext>
              </a:extLst>
            </p:cNvPr>
            <p:cNvGrpSpPr>
              <a:grpSpLocks noChangeAspect="1"/>
            </p:cNvGrpSpPr>
            <p:nvPr/>
          </p:nvGrpSpPr>
          <p:grpSpPr>
            <a:xfrm>
              <a:off x="11093683" y="5332991"/>
              <a:ext cx="1056001" cy="1085769"/>
              <a:chOff x="8047132" y="1685647"/>
              <a:chExt cx="1320911" cy="1358145"/>
            </a:xfrm>
          </p:grpSpPr>
          <p:grpSp>
            <p:nvGrpSpPr>
              <p:cNvPr id="422" name="Group 421">
                <a:extLst>
                  <a:ext uri="{FF2B5EF4-FFF2-40B4-BE49-F238E27FC236}">
                    <a16:creationId xmlns:a16="http://schemas.microsoft.com/office/drawing/2014/main" id="{FED8103D-1632-4C87-8CD1-6F6D59ECA3DC}"/>
                  </a:ext>
                </a:extLst>
              </p:cNvPr>
              <p:cNvGrpSpPr/>
              <p:nvPr/>
            </p:nvGrpSpPr>
            <p:grpSpPr>
              <a:xfrm>
                <a:off x="8771015" y="1685647"/>
                <a:ext cx="597028" cy="1358145"/>
                <a:chOff x="8482047" y="1598268"/>
                <a:chExt cx="597028" cy="1358145"/>
              </a:xfrm>
            </p:grpSpPr>
            <p:sp>
              <p:nvSpPr>
                <p:cNvPr id="432" name="Rectangle 431">
                  <a:extLst>
                    <a:ext uri="{FF2B5EF4-FFF2-40B4-BE49-F238E27FC236}">
                      <a16:creationId xmlns:a16="http://schemas.microsoft.com/office/drawing/2014/main" id="{500DB3CF-3F2F-4DF9-96B2-2B5B53FFD225}"/>
                    </a:ext>
                  </a:extLst>
                </p:cNvPr>
                <p:cNvSpPr/>
                <p:nvPr/>
              </p:nvSpPr>
              <p:spPr bwMode="auto">
                <a:xfrm rot="18815337" flipV="1">
                  <a:off x="8377449" y="1981246"/>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3" name="Rectangle 432">
                  <a:extLst>
                    <a:ext uri="{FF2B5EF4-FFF2-40B4-BE49-F238E27FC236}">
                      <a16:creationId xmlns:a16="http://schemas.microsoft.com/office/drawing/2014/main" id="{4157F950-4AB3-4594-B4E7-70432BD1CBDB}"/>
                    </a:ext>
                  </a:extLst>
                </p:cNvPr>
                <p:cNvSpPr/>
                <p:nvPr/>
              </p:nvSpPr>
              <p:spPr bwMode="auto">
                <a:xfrm rot="2785941">
                  <a:off x="8377531" y="2546095"/>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4" name="Rectangle 433">
                  <a:extLst>
                    <a:ext uri="{FF2B5EF4-FFF2-40B4-BE49-F238E27FC236}">
                      <a16:creationId xmlns:a16="http://schemas.microsoft.com/office/drawing/2014/main" id="{F89CA9FA-D6C2-4F23-9B91-E06F2370372F}"/>
                    </a:ext>
                  </a:extLst>
                </p:cNvPr>
                <p:cNvSpPr/>
                <p:nvPr/>
              </p:nvSpPr>
              <p:spPr bwMode="auto">
                <a:xfrm>
                  <a:off x="8482047" y="2244748"/>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5" name="Group 434">
                  <a:extLst>
                    <a:ext uri="{FF2B5EF4-FFF2-40B4-BE49-F238E27FC236}">
                      <a16:creationId xmlns:a16="http://schemas.microsoft.com/office/drawing/2014/main" id="{802F23D5-357A-41E4-8363-57255C341182}"/>
                    </a:ext>
                  </a:extLst>
                </p:cNvPr>
                <p:cNvGrpSpPr/>
                <p:nvPr/>
              </p:nvGrpSpPr>
              <p:grpSpPr>
                <a:xfrm>
                  <a:off x="8850475" y="1598268"/>
                  <a:ext cx="228600" cy="1358145"/>
                  <a:chOff x="3539566" y="1612950"/>
                  <a:chExt cx="228600" cy="1358145"/>
                </a:xfrm>
              </p:grpSpPr>
              <p:sp>
                <p:nvSpPr>
                  <p:cNvPr id="436" name="Oval 435">
                    <a:extLst>
                      <a:ext uri="{FF2B5EF4-FFF2-40B4-BE49-F238E27FC236}">
                        <a16:creationId xmlns:a16="http://schemas.microsoft.com/office/drawing/2014/main" id="{1E559662-B559-44BB-8A87-E67674274CED}"/>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7" name="Oval 436">
                    <a:extLst>
                      <a:ext uri="{FF2B5EF4-FFF2-40B4-BE49-F238E27FC236}">
                        <a16:creationId xmlns:a16="http://schemas.microsoft.com/office/drawing/2014/main" id="{B1EF8834-49CC-4696-8135-2B7D582E35B3}"/>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8" name="Oval 437">
                    <a:extLst>
                      <a:ext uri="{FF2B5EF4-FFF2-40B4-BE49-F238E27FC236}">
                        <a16:creationId xmlns:a16="http://schemas.microsoft.com/office/drawing/2014/main" id="{C301FE6A-0E05-4257-AD0A-EB13BB0DD9FA}"/>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23" name="Group 422">
                <a:extLst>
                  <a:ext uri="{FF2B5EF4-FFF2-40B4-BE49-F238E27FC236}">
                    <a16:creationId xmlns:a16="http://schemas.microsoft.com/office/drawing/2014/main" id="{D12AE9DB-846C-4E93-80FB-0FC865060FE5}"/>
                  </a:ext>
                </a:extLst>
              </p:cNvPr>
              <p:cNvGrpSpPr/>
              <p:nvPr/>
            </p:nvGrpSpPr>
            <p:grpSpPr>
              <a:xfrm rot="10800000">
                <a:off x="8047132" y="1685647"/>
                <a:ext cx="597028" cy="1358145"/>
                <a:chOff x="8482047" y="1598268"/>
                <a:chExt cx="597028" cy="1358145"/>
              </a:xfrm>
            </p:grpSpPr>
            <p:sp>
              <p:nvSpPr>
                <p:cNvPr id="425" name="Rectangle 424">
                  <a:extLst>
                    <a:ext uri="{FF2B5EF4-FFF2-40B4-BE49-F238E27FC236}">
                      <a16:creationId xmlns:a16="http://schemas.microsoft.com/office/drawing/2014/main" id="{F218709F-7BF7-4F51-A457-043835D8B9DC}"/>
                    </a:ext>
                  </a:extLst>
                </p:cNvPr>
                <p:cNvSpPr/>
                <p:nvPr/>
              </p:nvSpPr>
              <p:spPr bwMode="auto">
                <a:xfrm rot="18815337" flipV="1">
                  <a:off x="8377449" y="1981246"/>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6" name="Rectangle 425">
                  <a:extLst>
                    <a:ext uri="{FF2B5EF4-FFF2-40B4-BE49-F238E27FC236}">
                      <a16:creationId xmlns:a16="http://schemas.microsoft.com/office/drawing/2014/main" id="{8B31037A-6F30-47FF-A05C-4B39E76F6D16}"/>
                    </a:ext>
                  </a:extLst>
                </p:cNvPr>
                <p:cNvSpPr/>
                <p:nvPr/>
              </p:nvSpPr>
              <p:spPr bwMode="auto">
                <a:xfrm rot="2785941">
                  <a:off x="8377531" y="2546095"/>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7" name="Rectangle 426">
                  <a:extLst>
                    <a:ext uri="{FF2B5EF4-FFF2-40B4-BE49-F238E27FC236}">
                      <a16:creationId xmlns:a16="http://schemas.microsoft.com/office/drawing/2014/main" id="{B0614F2C-5EB6-4F85-97F2-5DDF3F77672E}"/>
                    </a:ext>
                  </a:extLst>
                </p:cNvPr>
                <p:cNvSpPr/>
                <p:nvPr/>
              </p:nvSpPr>
              <p:spPr bwMode="auto">
                <a:xfrm>
                  <a:off x="8482047" y="2244748"/>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8" name="Group 427">
                  <a:extLst>
                    <a:ext uri="{FF2B5EF4-FFF2-40B4-BE49-F238E27FC236}">
                      <a16:creationId xmlns:a16="http://schemas.microsoft.com/office/drawing/2014/main" id="{E48E70A7-C7F1-4242-9969-D2FB7F28564E}"/>
                    </a:ext>
                  </a:extLst>
                </p:cNvPr>
                <p:cNvGrpSpPr/>
                <p:nvPr/>
              </p:nvGrpSpPr>
              <p:grpSpPr>
                <a:xfrm>
                  <a:off x="8850475" y="1598268"/>
                  <a:ext cx="228600" cy="1358145"/>
                  <a:chOff x="3539566" y="1612950"/>
                  <a:chExt cx="228600" cy="1358145"/>
                </a:xfrm>
              </p:grpSpPr>
              <p:sp>
                <p:nvSpPr>
                  <p:cNvPr id="429" name="Oval 428">
                    <a:extLst>
                      <a:ext uri="{FF2B5EF4-FFF2-40B4-BE49-F238E27FC236}">
                        <a16:creationId xmlns:a16="http://schemas.microsoft.com/office/drawing/2014/main" id="{E8BEF50C-B198-4349-9BBA-EFA2604F1373}"/>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0" name="Oval 429">
                    <a:extLst>
                      <a:ext uri="{FF2B5EF4-FFF2-40B4-BE49-F238E27FC236}">
                        <a16:creationId xmlns:a16="http://schemas.microsoft.com/office/drawing/2014/main" id="{12223927-8066-4265-83C2-F0A2C961A26F}"/>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1" name="Oval 430">
                    <a:extLst>
                      <a:ext uri="{FF2B5EF4-FFF2-40B4-BE49-F238E27FC236}">
                        <a16:creationId xmlns:a16="http://schemas.microsoft.com/office/drawing/2014/main" id="{B5E5F21F-FED1-4FF8-8460-1C96C704F0BB}"/>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24" name="Oval 423">
                <a:extLst>
                  <a:ext uri="{FF2B5EF4-FFF2-40B4-BE49-F238E27FC236}">
                    <a16:creationId xmlns:a16="http://schemas.microsoft.com/office/drawing/2014/main" id="{8ED7F30D-0492-4E90-BDF9-3F25FF238D60}"/>
                  </a:ext>
                </a:extLst>
              </p:cNvPr>
              <p:cNvSpPr/>
              <p:nvPr/>
            </p:nvSpPr>
            <p:spPr bwMode="auto">
              <a:xfrm>
                <a:off x="8593287" y="2250419"/>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3856364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97"/>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9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Data Collaboratives’ pillars</a:t>
            </a:r>
          </a:p>
        </p:txBody>
      </p:sp>
      <p:grpSp>
        <p:nvGrpSpPr>
          <p:cNvPr id="3" name="Group 2">
            <a:extLst>
              <a:ext uri="{FF2B5EF4-FFF2-40B4-BE49-F238E27FC236}">
                <a16:creationId xmlns:a16="http://schemas.microsoft.com/office/drawing/2014/main" id="{B50A5729-7061-4EDE-80B1-6A82DA29358A}"/>
              </a:ext>
            </a:extLst>
          </p:cNvPr>
          <p:cNvGrpSpPr/>
          <p:nvPr/>
        </p:nvGrpSpPr>
        <p:grpSpPr>
          <a:xfrm>
            <a:off x="1127532" y="1441966"/>
            <a:ext cx="3185705" cy="4175740"/>
            <a:chOff x="1127532" y="1441966"/>
            <a:chExt cx="3185705" cy="4175740"/>
          </a:xfrm>
        </p:grpSpPr>
        <p:cxnSp>
          <p:nvCxnSpPr>
            <p:cNvPr id="60" name="Straight Connector 59">
              <a:extLst>
                <a:ext uri="{FF2B5EF4-FFF2-40B4-BE49-F238E27FC236}">
                  <a16:creationId xmlns:a16="http://schemas.microsoft.com/office/drawing/2014/main" id="{8F89B054-496B-40D0-AE88-5CADCF21028C}"/>
                </a:ext>
              </a:extLst>
            </p:cNvPr>
            <p:cNvCxnSpPr>
              <a:cxnSpLocks/>
            </p:cNvCxnSpPr>
            <p:nvPr/>
          </p:nvCxnSpPr>
          <p:spPr>
            <a:xfrm>
              <a:off x="1231085" y="2823908"/>
              <a:ext cx="2000276" cy="0"/>
            </a:xfrm>
            <a:prstGeom prst="line">
              <a:avLst/>
            </a:prstGeom>
            <a:noFill/>
            <a:ln w="28575" cap="flat" cmpd="sng" algn="ctr">
              <a:solidFill>
                <a:srgbClr val="0078D4"/>
              </a:solidFill>
              <a:prstDash val="solid"/>
              <a:headEnd type="none"/>
              <a:tailEnd type="none"/>
            </a:ln>
            <a:effectLst/>
          </p:spPr>
        </p:cxnSp>
        <p:grpSp>
          <p:nvGrpSpPr>
            <p:cNvPr id="4" name="Group 3">
              <a:extLst>
                <a:ext uri="{FF2B5EF4-FFF2-40B4-BE49-F238E27FC236}">
                  <a16:creationId xmlns:a16="http://schemas.microsoft.com/office/drawing/2014/main" id="{806ADB44-426C-4639-B468-43D6B00798F7}"/>
                </a:ext>
              </a:extLst>
            </p:cNvPr>
            <p:cNvGrpSpPr/>
            <p:nvPr/>
          </p:nvGrpSpPr>
          <p:grpSpPr>
            <a:xfrm>
              <a:off x="1543858" y="1441966"/>
              <a:ext cx="1040210" cy="1089678"/>
              <a:chOff x="1543858" y="1441966"/>
              <a:chExt cx="1040210" cy="1089678"/>
            </a:xfrm>
          </p:grpSpPr>
          <p:grpSp>
            <p:nvGrpSpPr>
              <p:cNvPr id="94" name="Group 93">
                <a:extLst>
                  <a:ext uri="{FF2B5EF4-FFF2-40B4-BE49-F238E27FC236}">
                    <a16:creationId xmlns:a16="http://schemas.microsoft.com/office/drawing/2014/main" id="{57B052A1-03EB-462A-A921-F69B77A9C735}"/>
                  </a:ext>
                </a:extLst>
              </p:cNvPr>
              <p:cNvGrpSpPr/>
              <p:nvPr/>
            </p:nvGrpSpPr>
            <p:grpSpPr>
              <a:xfrm rot="4241513">
                <a:off x="1519124" y="1466700"/>
                <a:ext cx="1089678" cy="1040210"/>
                <a:chOff x="1460196" y="1822785"/>
                <a:chExt cx="1628642" cy="1628642"/>
              </a:xfrm>
            </p:grpSpPr>
            <p:sp>
              <p:nvSpPr>
                <p:cNvPr id="95" name="Arc 94">
                  <a:extLst>
                    <a:ext uri="{FF2B5EF4-FFF2-40B4-BE49-F238E27FC236}">
                      <a16:creationId xmlns:a16="http://schemas.microsoft.com/office/drawing/2014/main" id="{4AA935B0-7244-4A5D-967C-D2AE3AE83D77}"/>
                    </a:ext>
                  </a:extLst>
                </p:cNvPr>
                <p:cNvSpPr/>
                <p:nvPr/>
              </p:nvSpPr>
              <p:spPr bwMode="auto">
                <a:xfrm>
                  <a:off x="1585239" y="1947828"/>
                  <a:ext cx="1378556" cy="1378556"/>
                </a:xfrm>
                <a:prstGeom prst="arc">
                  <a:avLst>
                    <a:gd name="adj1" fmla="val 1371193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Arc 95">
                  <a:extLst>
                    <a:ext uri="{FF2B5EF4-FFF2-40B4-BE49-F238E27FC236}">
                      <a16:creationId xmlns:a16="http://schemas.microsoft.com/office/drawing/2014/main" id="{FFE00A76-7268-4316-8193-163108B34F51}"/>
                    </a:ext>
                  </a:extLst>
                </p:cNvPr>
                <p:cNvSpPr/>
                <p:nvPr/>
              </p:nvSpPr>
              <p:spPr bwMode="auto">
                <a:xfrm>
                  <a:off x="1585239" y="1947828"/>
                  <a:ext cx="1378556" cy="1378556"/>
                </a:xfrm>
                <a:prstGeom prst="arc">
                  <a:avLst>
                    <a:gd name="adj1" fmla="val 1699420"/>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Arc 96">
                  <a:extLst>
                    <a:ext uri="{FF2B5EF4-FFF2-40B4-BE49-F238E27FC236}">
                      <a16:creationId xmlns:a16="http://schemas.microsoft.com/office/drawing/2014/main" id="{EC1B79B2-5F60-460B-AC9C-9A4E3D56D392}"/>
                    </a:ext>
                  </a:extLst>
                </p:cNvPr>
                <p:cNvSpPr/>
                <p:nvPr/>
              </p:nvSpPr>
              <p:spPr bwMode="auto">
                <a:xfrm>
                  <a:off x="1460196"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Arc 97">
                  <a:extLst>
                    <a:ext uri="{FF2B5EF4-FFF2-40B4-BE49-F238E27FC236}">
                      <a16:creationId xmlns:a16="http://schemas.microsoft.com/office/drawing/2014/main" id="{68D72189-496B-41B0-9E87-C42235ECF509}"/>
                    </a:ext>
                  </a:extLst>
                </p:cNvPr>
                <p:cNvSpPr/>
                <p:nvPr/>
              </p:nvSpPr>
              <p:spPr bwMode="auto">
                <a:xfrm>
                  <a:off x="1460196" y="1822785"/>
                  <a:ext cx="1628642" cy="1628642"/>
                </a:xfrm>
                <a:prstGeom prst="arc">
                  <a:avLst>
                    <a:gd name="adj1" fmla="val 9111701"/>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Oval 98">
                  <a:extLst>
                    <a:ext uri="{FF2B5EF4-FFF2-40B4-BE49-F238E27FC236}">
                      <a16:creationId xmlns:a16="http://schemas.microsoft.com/office/drawing/2014/main" id="{76ABC867-080C-483A-90CB-0DA35307512B}"/>
                    </a:ext>
                  </a:extLst>
                </p:cNvPr>
                <p:cNvSpPr/>
                <p:nvPr/>
              </p:nvSpPr>
              <p:spPr bwMode="auto">
                <a:xfrm>
                  <a:off x="1672020"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13" name="Graphic 112" descr="Connections">
                <a:extLst>
                  <a:ext uri="{FF2B5EF4-FFF2-40B4-BE49-F238E27FC236}">
                    <a16:creationId xmlns:a16="http://schemas.microsoft.com/office/drawing/2014/main" id="{BDB0FE2E-991A-4FAB-A2F2-03429B3DB7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9206" y="1669481"/>
                <a:ext cx="584500" cy="584500"/>
              </a:xfrm>
              <a:prstGeom prst="rect">
                <a:avLst/>
              </a:prstGeom>
            </p:spPr>
          </p:pic>
        </p:grpSp>
        <p:sp>
          <p:nvSpPr>
            <p:cNvPr id="34" name="Rectangle 33">
              <a:extLst>
                <a:ext uri="{FF2B5EF4-FFF2-40B4-BE49-F238E27FC236}">
                  <a16:creationId xmlns:a16="http://schemas.microsoft.com/office/drawing/2014/main" id="{26A6E4AE-BD65-47FD-AA4F-E989365594A5}"/>
                </a:ext>
              </a:extLst>
            </p:cNvPr>
            <p:cNvSpPr/>
            <p:nvPr/>
          </p:nvSpPr>
          <p:spPr bwMode="auto">
            <a:xfrm>
              <a:off x="1127532" y="2974846"/>
              <a:ext cx="3185705" cy="26428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spcBef>
                  <a:spcPts val="1224"/>
                </a:spcBef>
                <a:spcAft>
                  <a:spcPts val="1200"/>
                </a:spcAft>
                <a:buClrTx/>
                <a:buSzTx/>
                <a:buFontTx/>
                <a:buNone/>
                <a:tabLst/>
                <a:defRPr/>
              </a:pPr>
              <a:r>
                <a:rPr lang="en-US" sz="1600" spc="-20" dirty="0">
                  <a:solidFill>
                    <a:srgbClr val="0078D3"/>
                  </a:solidFill>
                  <a:latin typeface="Segoe UI Semibold"/>
                </a:rPr>
                <a:t>Governance</a:t>
              </a:r>
            </a:p>
            <a:p>
              <a:pPr marL="171399" indent="-171399" defTabSz="914093">
                <a:spcAft>
                  <a:spcPts val="300"/>
                </a:spcAft>
                <a:buFont typeface="Arial" panose="020B0604020202020204" pitchFamily="34" charset="0"/>
                <a:buChar char="•"/>
                <a:defRPr/>
              </a:pPr>
              <a:r>
                <a:rPr lang="en-IN" sz="1400" dirty="0">
                  <a:solidFill>
                    <a:srgbClr val="1A1A1A"/>
                  </a:solidFill>
                </a:rPr>
                <a:t>Management for multi-party onboarding, legal terms of data sharing</a:t>
              </a:r>
            </a:p>
            <a:p>
              <a:pPr marL="171399" indent="-171399" defTabSz="914093">
                <a:spcAft>
                  <a:spcPts val="300"/>
                </a:spcAft>
                <a:buFont typeface="Arial" panose="020B0604020202020204" pitchFamily="34" charset="0"/>
                <a:buChar char="•"/>
                <a:defRPr/>
              </a:pPr>
              <a:r>
                <a:rPr lang="en-US" sz="1400" dirty="0">
                  <a:solidFill>
                    <a:srgbClr val="1A1A1A"/>
                  </a:solidFill>
                </a:rPr>
                <a:t>Cloud-based data sharing techniques  </a:t>
              </a:r>
              <a:endParaRPr lang="en-US" sz="1400" dirty="0"/>
            </a:p>
            <a:p>
              <a:pPr marL="171399" indent="-171399" defTabSz="914093">
                <a:spcAft>
                  <a:spcPts val="300"/>
                </a:spcAft>
                <a:buFont typeface="Arial" panose="020B0604020202020204" pitchFamily="34" charset="0"/>
                <a:buChar char="•"/>
                <a:defRPr/>
              </a:pPr>
              <a:r>
                <a:rPr lang="en-IN" sz="1400" dirty="0">
                  <a:solidFill>
                    <a:srgbClr val="1A1A1A"/>
                  </a:solidFill>
                  <a:latin typeface="Segoe UI Semibold" panose="020B0702040204020203" pitchFamily="34" charset="0"/>
                  <a:cs typeface="Segoe UI Semibold" panose="020B0702040204020203" pitchFamily="34" charset="0"/>
                </a:rPr>
                <a:t>Custodian as primary data controller</a:t>
              </a:r>
              <a:r>
                <a:rPr lang="en-IN" sz="1400" dirty="0">
                  <a:solidFill>
                    <a:srgbClr val="1A1A1A"/>
                  </a:solidFill>
                </a:rPr>
                <a:t> with full access to data</a:t>
              </a:r>
              <a:endParaRPr lang="en-US" sz="1400" dirty="0">
                <a:solidFill>
                  <a:srgbClr val="1A1A1A"/>
                </a:solidFill>
              </a:endParaRPr>
            </a:p>
            <a:p>
              <a:pPr marL="170815" lvl="0" indent="-170815" defTabSz="914093">
                <a:spcAft>
                  <a:spcPts val="300"/>
                </a:spcAft>
                <a:buFont typeface="Arial" panose="020B0604020202020204" pitchFamily="34" charset="0"/>
                <a:buChar char="•"/>
                <a:defRPr/>
              </a:pPr>
              <a:r>
                <a:rPr lang="en-US" sz="1400" dirty="0">
                  <a:solidFill>
                    <a:srgbClr val="1A1A1A"/>
                  </a:solidFill>
                </a:rPr>
                <a:t>Manage access policy around pooled data</a:t>
              </a:r>
              <a:endParaRPr lang="en-US" sz="1400" dirty="0">
                <a:solidFill>
                  <a:srgbClr val="000000"/>
                </a:solidFill>
              </a:endParaRPr>
            </a:p>
          </p:txBody>
        </p:sp>
      </p:grpSp>
      <p:grpSp>
        <p:nvGrpSpPr>
          <p:cNvPr id="7" name="Group 6">
            <a:extLst>
              <a:ext uri="{FF2B5EF4-FFF2-40B4-BE49-F238E27FC236}">
                <a16:creationId xmlns:a16="http://schemas.microsoft.com/office/drawing/2014/main" id="{F84F46A2-EB33-4E23-9296-103FF3B4BAD7}"/>
              </a:ext>
            </a:extLst>
          </p:cNvPr>
          <p:cNvGrpSpPr/>
          <p:nvPr/>
        </p:nvGrpSpPr>
        <p:grpSpPr>
          <a:xfrm>
            <a:off x="4850379" y="1398199"/>
            <a:ext cx="2949699" cy="3548554"/>
            <a:chOff x="4850379" y="1398199"/>
            <a:chExt cx="2949699" cy="3548554"/>
          </a:xfrm>
        </p:grpSpPr>
        <p:cxnSp>
          <p:nvCxnSpPr>
            <p:cNvPr id="59" name="Straight Connector 58">
              <a:extLst>
                <a:ext uri="{FF2B5EF4-FFF2-40B4-BE49-F238E27FC236}">
                  <a16:creationId xmlns:a16="http://schemas.microsoft.com/office/drawing/2014/main" id="{3050E160-1884-43A6-B68E-77269A9BAE40}"/>
                </a:ext>
              </a:extLst>
            </p:cNvPr>
            <p:cNvCxnSpPr>
              <a:cxnSpLocks/>
            </p:cNvCxnSpPr>
            <p:nvPr/>
          </p:nvCxnSpPr>
          <p:spPr>
            <a:xfrm>
              <a:off x="4926187" y="2826335"/>
              <a:ext cx="2000276" cy="0"/>
            </a:xfrm>
            <a:prstGeom prst="line">
              <a:avLst/>
            </a:prstGeom>
            <a:noFill/>
            <a:ln w="28575" cap="flat" cmpd="sng" algn="ctr">
              <a:solidFill>
                <a:srgbClr val="0078D4"/>
              </a:solidFill>
              <a:prstDash val="solid"/>
              <a:headEnd type="none"/>
              <a:tailEnd type="none"/>
            </a:ln>
            <a:effectLst/>
          </p:spPr>
        </p:cxnSp>
        <p:grpSp>
          <p:nvGrpSpPr>
            <p:cNvPr id="5" name="Group 4">
              <a:extLst>
                <a:ext uri="{FF2B5EF4-FFF2-40B4-BE49-F238E27FC236}">
                  <a16:creationId xmlns:a16="http://schemas.microsoft.com/office/drawing/2014/main" id="{B01EB34B-7E8E-40AF-B046-32B51C4A7F14}"/>
                </a:ext>
              </a:extLst>
            </p:cNvPr>
            <p:cNvGrpSpPr/>
            <p:nvPr/>
          </p:nvGrpSpPr>
          <p:grpSpPr>
            <a:xfrm>
              <a:off x="5155915" y="1398199"/>
              <a:ext cx="1109345" cy="1116517"/>
              <a:chOff x="5155915" y="1398199"/>
              <a:chExt cx="1109345" cy="1116517"/>
            </a:xfrm>
          </p:grpSpPr>
          <p:grpSp>
            <p:nvGrpSpPr>
              <p:cNvPr id="100" name="Group 99">
                <a:extLst>
                  <a:ext uri="{FF2B5EF4-FFF2-40B4-BE49-F238E27FC236}">
                    <a16:creationId xmlns:a16="http://schemas.microsoft.com/office/drawing/2014/main" id="{7EE59639-97B1-4AA9-9BE6-5D9AA75AD6C6}"/>
                  </a:ext>
                </a:extLst>
              </p:cNvPr>
              <p:cNvGrpSpPr/>
              <p:nvPr/>
            </p:nvGrpSpPr>
            <p:grpSpPr>
              <a:xfrm rot="6750652">
                <a:off x="5152329" y="1401785"/>
                <a:ext cx="1116517" cy="1109345"/>
                <a:chOff x="5282474" y="1822785"/>
                <a:chExt cx="1628642" cy="1628642"/>
              </a:xfrm>
            </p:grpSpPr>
            <p:sp>
              <p:nvSpPr>
                <p:cNvPr id="101" name="Arc 100">
                  <a:extLst>
                    <a:ext uri="{FF2B5EF4-FFF2-40B4-BE49-F238E27FC236}">
                      <a16:creationId xmlns:a16="http://schemas.microsoft.com/office/drawing/2014/main" id="{03B4E0C4-E6CE-4A98-BB6A-68C9308CFAED}"/>
                    </a:ext>
                  </a:extLst>
                </p:cNvPr>
                <p:cNvSpPr/>
                <p:nvPr/>
              </p:nvSpPr>
              <p:spPr bwMode="auto">
                <a:xfrm>
                  <a:off x="5407517" y="1947828"/>
                  <a:ext cx="1378556" cy="1378556"/>
                </a:xfrm>
                <a:prstGeom prst="arc">
                  <a:avLst>
                    <a:gd name="adj1" fmla="val 18577335"/>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Arc 101">
                  <a:extLst>
                    <a:ext uri="{FF2B5EF4-FFF2-40B4-BE49-F238E27FC236}">
                      <a16:creationId xmlns:a16="http://schemas.microsoft.com/office/drawing/2014/main" id="{3B7C399E-782D-42D7-ADA2-0CBDE229F79F}"/>
                    </a:ext>
                  </a:extLst>
                </p:cNvPr>
                <p:cNvSpPr/>
                <p:nvPr/>
              </p:nvSpPr>
              <p:spPr bwMode="auto">
                <a:xfrm>
                  <a:off x="5407517" y="1947828"/>
                  <a:ext cx="1378556" cy="1378556"/>
                </a:xfrm>
                <a:prstGeom prst="arc">
                  <a:avLst>
                    <a:gd name="adj1" fmla="val 20466527"/>
                    <a:gd name="adj2" fmla="val 87075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Arc 102">
                  <a:extLst>
                    <a:ext uri="{FF2B5EF4-FFF2-40B4-BE49-F238E27FC236}">
                      <a16:creationId xmlns:a16="http://schemas.microsoft.com/office/drawing/2014/main" id="{5C0D4BD8-491D-4ACB-9E4F-FEE94AA7E53B}"/>
                    </a:ext>
                  </a:extLst>
                </p:cNvPr>
                <p:cNvSpPr/>
                <p:nvPr/>
              </p:nvSpPr>
              <p:spPr bwMode="auto">
                <a:xfrm>
                  <a:off x="5282474"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Arc 103">
                  <a:extLst>
                    <a:ext uri="{FF2B5EF4-FFF2-40B4-BE49-F238E27FC236}">
                      <a16:creationId xmlns:a16="http://schemas.microsoft.com/office/drawing/2014/main" id="{B07FED7D-F1E0-4FBB-B7C6-048E96FC9F46}"/>
                    </a:ext>
                  </a:extLst>
                </p:cNvPr>
                <p:cNvSpPr/>
                <p:nvPr/>
              </p:nvSpPr>
              <p:spPr bwMode="auto">
                <a:xfrm>
                  <a:off x="5282474" y="1822785"/>
                  <a:ext cx="1628642" cy="1628642"/>
                </a:xfrm>
                <a:prstGeom prst="arc">
                  <a:avLst>
                    <a:gd name="adj1" fmla="val 5415876"/>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Oval 104">
                  <a:extLst>
                    <a:ext uri="{FF2B5EF4-FFF2-40B4-BE49-F238E27FC236}">
                      <a16:creationId xmlns:a16="http://schemas.microsoft.com/office/drawing/2014/main" id="{87B4823D-9FBF-484C-B7F6-4FF187546F61}"/>
                    </a:ext>
                  </a:extLst>
                </p:cNvPr>
                <p:cNvSpPr/>
                <p:nvPr/>
              </p:nvSpPr>
              <p:spPr bwMode="auto">
                <a:xfrm rot="17751067">
                  <a:off x="5494298"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noFill/>
                    <a:effectLst/>
                    <a:uLnTx/>
                    <a:uFillTx/>
                    <a:latin typeface="Segoe UI Semilight"/>
                    <a:ea typeface="+mn-ea"/>
                    <a:cs typeface="Segoe UI" pitchFamily="34" charset="0"/>
                  </a:endParaRPr>
                </a:p>
              </p:txBody>
            </p:sp>
          </p:grpSp>
          <p:pic>
            <p:nvPicPr>
              <p:cNvPr id="112" name="Graphic 111" descr="Statistics">
                <a:extLst>
                  <a:ext uri="{FF2B5EF4-FFF2-40B4-BE49-F238E27FC236}">
                    <a16:creationId xmlns:a16="http://schemas.microsoft.com/office/drawing/2014/main" id="{228887C4-9075-43AB-AEAE-B54A787339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4545" y="1587615"/>
                <a:ext cx="668793" cy="668793"/>
              </a:xfrm>
              <a:prstGeom prst="rect">
                <a:avLst/>
              </a:prstGeom>
            </p:spPr>
          </p:pic>
        </p:grpSp>
        <p:sp>
          <p:nvSpPr>
            <p:cNvPr id="35" name="Rectangle 34">
              <a:extLst>
                <a:ext uri="{FF2B5EF4-FFF2-40B4-BE49-F238E27FC236}">
                  <a16:creationId xmlns:a16="http://schemas.microsoft.com/office/drawing/2014/main" id="{112F97A7-9478-46CA-BAAF-44C754FC8191}"/>
                </a:ext>
              </a:extLst>
            </p:cNvPr>
            <p:cNvSpPr/>
            <p:nvPr/>
          </p:nvSpPr>
          <p:spPr bwMode="auto">
            <a:xfrm>
              <a:off x="4850379" y="2974846"/>
              <a:ext cx="2949699" cy="1971907"/>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1200"/>
                </a:spcAft>
                <a:buClrTx/>
                <a:buSzTx/>
                <a:buFontTx/>
                <a:buNone/>
                <a:tabLst/>
                <a:defRPr/>
              </a:pPr>
              <a:r>
                <a:rPr lang="en-US" sz="1600" spc="-20" dirty="0">
                  <a:solidFill>
                    <a:srgbClr val="0078D3"/>
                  </a:solidFill>
                  <a:latin typeface="Segoe UI Semibold"/>
                </a:rPr>
                <a:t>Trust</a:t>
              </a:r>
            </a:p>
            <a:p>
              <a:pPr marL="171399" indent="-171399" defTabSz="914093">
                <a:spcAft>
                  <a:spcPts val="300"/>
                </a:spcAft>
                <a:buFont typeface="Arial" panose="020B0604020202020204" pitchFamily="34" charset="0"/>
                <a:buChar char="•"/>
                <a:defRPr/>
              </a:pPr>
              <a:r>
                <a:rPr lang="en-US" sz="1400" dirty="0">
                  <a:solidFill>
                    <a:srgbClr val="1A1A1A"/>
                  </a:solidFill>
                </a:rPr>
                <a:t>Maintain data veracity for trust among parties</a:t>
              </a:r>
            </a:p>
            <a:p>
              <a:pPr marL="171399" indent="-171399" defTabSz="914093">
                <a:spcAft>
                  <a:spcPts val="300"/>
                </a:spcAft>
                <a:buFont typeface="Arial" panose="020B0604020202020204" pitchFamily="34" charset="0"/>
                <a:buChar char="•"/>
                <a:defRPr/>
              </a:pPr>
              <a:r>
                <a:rPr lang="en-IN" sz="1400" dirty="0">
                  <a:solidFill>
                    <a:srgbClr val="1A1A1A"/>
                  </a:solidFill>
                </a:rPr>
                <a:t>Individual data privacy</a:t>
              </a:r>
              <a:endParaRPr lang="en-US" sz="1400" dirty="0">
                <a:solidFill>
                  <a:srgbClr val="1A1A1A"/>
                </a:solidFill>
              </a:endParaRPr>
            </a:p>
            <a:p>
              <a:pPr marL="171399" indent="-171399" defTabSz="914093">
                <a:spcAft>
                  <a:spcPts val="300"/>
                </a:spcAft>
                <a:buFont typeface="Arial" panose="020B0604020202020204" pitchFamily="34" charset="0"/>
                <a:buChar char="•"/>
                <a:defRPr/>
              </a:pPr>
              <a:r>
                <a:rPr lang="en-US" sz="1400" dirty="0">
                  <a:solidFill>
                    <a:srgbClr val="1A1A1A"/>
                  </a:solidFill>
                </a:rPr>
                <a:t>Transparency in data share activity</a:t>
              </a:r>
            </a:p>
            <a:p>
              <a:pPr marL="171399" indent="-171399" defTabSz="914093">
                <a:spcAft>
                  <a:spcPts val="300"/>
                </a:spcAft>
                <a:buFont typeface="Arial" panose="020B0604020202020204" pitchFamily="34" charset="0"/>
                <a:buChar char="•"/>
                <a:defRPr/>
              </a:pPr>
              <a:r>
                <a:rPr lang="en-US" sz="1400" dirty="0">
                  <a:solidFill>
                    <a:srgbClr val="1A1A1A"/>
                  </a:solidFill>
                </a:rPr>
                <a:t>Logging and audit trails</a:t>
              </a:r>
            </a:p>
          </p:txBody>
        </p:sp>
      </p:grpSp>
      <p:grpSp>
        <p:nvGrpSpPr>
          <p:cNvPr id="8" name="Group 7">
            <a:extLst>
              <a:ext uri="{FF2B5EF4-FFF2-40B4-BE49-F238E27FC236}">
                <a16:creationId xmlns:a16="http://schemas.microsoft.com/office/drawing/2014/main" id="{887FFD29-FDF1-4A95-9AE1-04DBF647A5E1}"/>
              </a:ext>
            </a:extLst>
          </p:cNvPr>
          <p:cNvGrpSpPr/>
          <p:nvPr/>
        </p:nvGrpSpPr>
        <p:grpSpPr>
          <a:xfrm>
            <a:off x="8124787" y="1300641"/>
            <a:ext cx="2690942" cy="3451324"/>
            <a:chOff x="8124787" y="1300641"/>
            <a:chExt cx="2690942" cy="3451324"/>
          </a:xfrm>
        </p:grpSpPr>
        <p:cxnSp>
          <p:nvCxnSpPr>
            <p:cNvPr id="61" name="Straight Connector 60">
              <a:extLst>
                <a:ext uri="{FF2B5EF4-FFF2-40B4-BE49-F238E27FC236}">
                  <a16:creationId xmlns:a16="http://schemas.microsoft.com/office/drawing/2014/main" id="{5D4C41A1-F8C8-4170-8C12-FD27D5BD746E}"/>
                </a:ext>
              </a:extLst>
            </p:cNvPr>
            <p:cNvCxnSpPr>
              <a:cxnSpLocks/>
            </p:cNvCxnSpPr>
            <p:nvPr/>
          </p:nvCxnSpPr>
          <p:spPr>
            <a:xfrm>
              <a:off x="8124787" y="2823908"/>
              <a:ext cx="2000276" cy="0"/>
            </a:xfrm>
            <a:prstGeom prst="line">
              <a:avLst/>
            </a:prstGeom>
            <a:noFill/>
            <a:ln w="28575" cap="flat" cmpd="sng" algn="ctr">
              <a:solidFill>
                <a:srgbClr val="0078D4"/>
              </a:solidFill>
              <a:prstDash val="solid"/>
              <a:headEnd type="none"/>
              <a:tailEnd type="none"/>
            </a:ln>
            <a:effectLst/>
          </p:spPr>
        </p:cxnSp>
        <p:grpSp>
          <p:nvGrpSpPr>
            <p:cNvPr id="6" name="Group 5">
              <a:extLst>
                <a:ext uri="{FF2B5EF4-FFF2-40B4-BE49-F238E27FC236}">
                  <a16:creationId xmlns:a16="http://schemas.microsoft.com/office/drawing/2014/main" id="{82530BB2-8322-473B-B668-3A8A699D9F39}"/>
                </a:ext>
              </a:extLst>
            </p:cNvPr>
            <p:cNvGrpSpPr/>
            <p:nvPr/>
          </p:nvGrpSpPr>
          <p:grpSpPr>
            <a:xfrm>
              <a:off x="8740481" y="1300641"/>
              <a:ext cx="1241644" cy="1162288"/>
              <a:chOff x="8740481" y="1300641"/>
              <a:chExt cx="1241644" cy="1162288"/>
            </a:xfrm>
          </p:grpSpPr>
          <p:grpSp>
            <p:nvGrpSpPr>
              <p:cNvPr id="106" name="Group 105">
                <a:extLst>
                  <a:ext uri="{FF2B5EF4-FFF2-40B4-BE49-F238E27FC236}">
                    <a16:creationId xmlns:a16="http://schemas.microsoft.com/office/drawing/2014/main" id="{FB80A5CC-7625-43BA-85E2-4675C0BB57BE}"/>
                  </a:ext>
                </a:extLst>
              </p:cNvPr>
              <p:cNvGrpSpPr/>
              <p:nvPr/>
            </p:nvGrpSpPr>
            <p:grpSpPr>
              <a:xfrm rot="5400000">
                <a:off x="8780159" y="1260963"/>
                <a:ext cx="1162288" cy="1241644"/>
                <a:chOff x="9104750" y="1822785"/>
                <a:chExt cx="1628643" cy="1628642"/>
              </a:xfrm>
            </p:grpSpPr>
            <p:sp>
              <p:nvSpPr>
                <p:cNvPr id="107" name="Arc 106">
                  <a:extLst>
                    <a:ext uri="{FF2B5EF4-FFF2-40B4-BE49-F238E27FC236}">
                      <a16:creationId xmlns:a16="http://schemas.microsoft.com/office/drawing/2014/main" id="{877A3BA0-21D8-40D4-A310-33DA0375A3DB}"/>
                    </a:ext>
                  </a:extLst>
                </p:cNvPr>
                <p:cNvSpPr/>
                <p:nvPr/>
              </p:nvSpPr>
              <p:spPr bwMode="auto">
                <a:xfrm>
                  <a:off x="9229793" y="1947828"/>
                  <a:ext cx="1378556" cy="1378556"/>
                </a:xfrm>
                <a:prstGeom prst="arc">
                  <a:avLst>
                    <a:gd name="adj1" fmla="val 1878697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Arc 107">
                  <a:extLst>
                    <a:ext uri="{FF2B5EF4-FFF2-40B4-BE49-F238E27FC236}">
                      <a16:creationId xmlns:a16="http://schemas.microsoft.com/office/drawing/2014/main" id="{41C60047-8F82-48C5-B62B-B6B86CBD41F1}"/>
                    </a:ext>
                  </a:extLst>
                </p:cNvPr>
                <p:cNvSpPr/>
                <p:nvPr/>
              </p:nvSpPr>
              <p:spPr bwMode="auto">
                <a:xfrm>
                  <a:off x="9229793" y="1947828"/>
                  <a:ext cx="1378556" cy="1378556"/>
                </a:xfrm>
                <a:prstGeom prst="arc">
                  <a:avLst>
                    <a:gd name="adj1" fmla="val 18903"/>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Arc 108">
                  <a:extLst>
                    <a:ext uri="{FF2B5EF4-FFF2-40B4-BE49-F238E27FC236}">
                      <a16:creationId xmlns:a16="http://schemas.microsoft.com/office/drawing/2014/main" id="{E0D9E605-31E2-46B8-8043-81C49393625B}"/>
                    </a:ext>
                  </a:extLst>
                </p:cNvPr>
                <p:cNvSpPr/>
                <p:nvPr/>
              </p:nvSpPr>
              <p:spPr bwMode="auto">
                <a:xfrm>
                  <a:off x="9104750" y="1822785"/>
                  <a:ext cx="1628642" cy="1628642"/>
                </a:xfrm>
                <a:prstGeom prst="arc">
                  <a:avLst>
                    <a:gd name="adj1" fmla="val 21268279"/>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Arc 109">
                  <a:extLst>
                    <a:ext uri="{FF2B5EF4-FFF2-40B4-BE49-F238E27FC236}">
                      <a16:creationId xmlns:a16="http://schemas.microsoft.com/office/drawing/2014/main" id="{610DA0F6-28EA-489B-A9E3-33BA570F9D7A}"/>
                    </a:ext>
                  </a:extLst>
                </p:cNvPr>
                <p:cNvSpPr/>
                <p:nvPr/>
              </p:nvSpPr>
              <p:spPr bwMode="auto">
                <a:xfrm>
                  <a:off x="9104751" y="1822785"/>
                  <a:ext cx="1628642" cy="1628642"/>
                </a:xfrm>
                <a:prstGeom prst="arc">
                  <a:avLst>
                    <a:gd name="adj1" fmla="val 15997497"/>
                    <a:gd name="adj2" fmla="val 18250285"/>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1" name="Oval 110">
                  <a:extLst>
                    <a:ext uri="{FF2B5EF4-FFF2-40B4-BE49-F238E27FC236}">
                      <a16:creationId xmlns:a16="http://schemas.microsoft.com/office/drawing/2014/main" id="{51152A6C-72BD-454A-AAA2-871D58C3D34D}"/>
                    </a:ext>
                  </a:extLst>
                </p:cNvPr>
                <p:cNvSpPr/>
                <p:nvPr/>
              </p:nvSpPr>
              <p:spPr bwMode="auto">
                <a:xfrm>
                  <a:off x="9316575"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14" name="Graphic 113" descr="Coins">
                <a:extLst>
                  <a:ext uri="{FF2B5EF4-FFF2-40B4-BE49-F238E27FC236}">
                    <a16:creationId xmlns:a16="http://schemas.microsoft.com/office/drawing/2014/main" id="{0B84CE3F-79A3-409A-8814-B43D6DA98B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0612" y="1568633"/>
                <a:ext cx="688960" cy="688960"/>
              </a:xfrm>
              <a:prstGeom prst="rect">
                <a:avLst/>
              </a:prstGeom>
            </p:spPr>
          </p:pic>
        </p:grpSp>
        <p:sp>
          <p:nvSpPr>
            <p:cNvPr id="36" name="Rectangle 35">
              <a:extLst>
                <a:ext uri="{FF2B5EF4-FFF2-40B4-BE49-F238E27FC236}">
                  <a16:creationId xmlns:a16="http://schemas.microsoft.com/office/drawing/2014/main" id="{DC1F3877-1833-4573-B301-FCA5D82CB695}"/>
                </a:ext>
              </a:extLst>
            </p:cNvPr>
            <p:cNvSpPr/>
            <p:nvPr/>
          </p:nvSpPr>
          <p:spPr bwMode="auto">
            <a:xfrm>
              <a:off x="8124787" y="2972419"/>
              <a:ext cx="2690942" cy="1779546"/>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Value</a:t>
              </a:r>
            </a:p>
            <a:p>
              <a:pPr marL="171450" lvl="0" indent="-171450" defTabSz="914400">
                <a:buFont typeface="Arial" panose="020B0604020202020204" pitchFamily="34" charset="0"/>
                <a:buChar char="•"/>
                <a:defRPr/>
              </a:pPr>
              <a:r>
                <a:rPr lang="en-US" sz="1400" dirty="0">
                  <a:solidFill>
                    <a:srgbClr val="1A1A1A"/>
                  </a:solidFill>
                </a:rPr>
                <a:t>Unlock Insights / Business Intelligence (BI) value from pooled data</a:t>
              </a:r>
            </a:p>
            <a:p>
              <a:pPr marL="171450" lvl="0" indent="-171450" defTabSz="914400">
                <a:buFont typeface="Arial" panose="020B0604020202020204" pitchFamily="34" charset="0"/>
                <a:buChar char="•"/>
                <a:defRPr/>
              </a:pPr>
              <a:r>
                <a:rPr lang="en-US" sz="1400" dirty="0">
                  <a:solidFill>
                    <a:srgbClr val="1A1A1A"/>
                  </a:solidFill>
                </a:rPr>
                <a:t>Support AI/ML pipeline on the data sets</a:t>
              </a:r>
            </a:p>
            <a:p>
              <a:pPr marL="171399" lvl="0" indent="-171399" defTabSz="914093">
                <a:spcBef>
                  <a:spcPts val="600"/>
                </a:spcBef>
                <a:spcAft>
                  <a:spcPts val="600"/>
                </a:spcAft>
                <a:buFont typeface="Arial" panose="020B0604020202020204" pitchFamily="34" charset="0"/>
                <a:buChar char="•"/>
                <a:defRPr/>
              </a:pPr>
              <a:r>
                <a:rPr lang="en-US" sz="1400" dirty="0">
                  <a:solidFill>
                    <a:srgbClr val="1A1A1A"/>
                  </a:solidFill>
                </a:rPr>
                <a:t>Data/AI Monetization</a:t>
              </a:r>
            </a:p>
          </p:txBody>
        </p:sp>
      </p:grpSp>
    </p:spTree>
    <p:extLst>
      <p:ext uri="{BB962C8B-B14F-4D97-AF65-F5344CB8AC3E}">
        <p14:creationId xmlns:p14="http://schemas.microsoft.com/office/powerpoint/2010/main" val="3540695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panose="020F0502020204030204" pitchFamily="34" charset="0"/>
              </a:rPr>
              <a:t>Introducing Azure Collaboratives</a:t>
            </a:r>
            <a:endParaRPr lang="en-US" dirty="0">
              <a:latin typeface="Segoe UI Light" panose="020B0502040204020203" pitchFamily="34" charset="0"/>
              <a:cs typeface="Segoe UI Light" panose="020B0502040204020203" pitchFamily="34" charset="0"/>
            </a:endParaRPr>
          </a:p>
        </p:txBody>
      </p:sp>
      <p:sp>
        <p:nvSpPr>
          <p:cNvPr id="4" name="Text Placeholder 3">
            <a:extLst>
              <a:ext uri="{FF2B5EF4-FFF2-40B4-BE49-F238E27FC236}">
                <a16:creationId xmlns:a16="http://schemas.microsoft.com/office/drawing/2014/main" id="{BCEB36D9-1500-429C-940B-5558796E2806}"/>
              </a:ext>
            </a:extLst>
          </p:cNvPr>
          <p:cNvSpPr>
            <a:spLocks noGrp="1"/>
          </p:cNvSpPr>
          <p:nvPr>
            <p:ph type="body" sz="quarter" idx="10"/>
          </p:nvPr>
        </p:nvSpPr>
        <p:spPr>
          <a:xfrm>
            <a:off x="274638" y="1212850"/>
            <a:ext cx="11887200" cy="1588127"/>
          </a:xfrm>
        </p:spPr>
        <p:txBody>
          <a:bodyPr/>
          <a:lstStyle/>
          <a:p>
            <a:r>
              <a:rPr lang="en-US" dirty="0"/>
              <a:t>Building broad set of cloud capabilities that enables multi-party sharing constructs in industry consortiums and cloud-based governance, trust, information privacy and security in data pools to unlock value around AI Networks</a:t>
            </a:r>
          </a:p>
          <a:p>
            <a:endParaRPr lang="en-US" dirty="0"/>
          </a:p>
        </p:txBody>
      </p:sp>
      <p:grpSp>
        <p:nvGrpSpPr>
          <p:cNvPr id="5" name="Group 4">
            <a:extLst>
              <a:ext uri="{FF2B5EF4-FFF2-40B4-BE49-F238E27FC236}">
                <a16:creationId xmlns:a16="http://schemas.microsoft.com/office/drawing/2014/main" id="{2642607F-D6B3-4FCA-B1DF-04F9435BA2E4}"/>
              </a:ext>
            </a:extLst>
          </p:cNvPr>
          <p:cNvGrpSpPr>
            <a:grpSpLocks noChangeAspect="1"/>
          </p:cNvGrpSpPr>
          <p:nvPr/>
        </p:nvGrpSpPr>
        <p:grpSpPr>
          <a:xfrm>
            <a:off x="925922" y="4407384"/>
            <a:ext cx="854473" cy="859998"/>
            <a:chOff x="5155915" y="1398199"/>
            <a:chExt cx="1109345" cy="1116517"/>
          </a:xfrm>
        </p:grpSpPr>
        <p:grpSp>
          <p:nvGrpSpPr>
            <p:cNvPr id="141" name="Group 140">
              <a:extLst>
                <a:ext uri="{FF2B5EF4-FFF2-40B4-BE49-F238E27FC236}">
                  <a16:creationId xmlns:a16="http://schemas.microsoft.com/office/drawing/2014/main" id="{B190615F-A26D-461D-A2E1-35857F22CF64}"/>
                </a:ext>
              </a:extLst>
            </p:cNvPr>
            <p:cNvGrpSpPr/>
            <p:nvPr/>
          </p:nvGrpSpPr>
          <p:grpSpPr>
            <a:xfrm rot="6750652">
              <a:off x="5152329" y="1401785"/>
              <a:ext cx="1116517" cy="1109345"/>
              <a:chOff x="5282474" y="1822785"/>
              <a:chExt cx="1628642" cy="1628642"/>
            </a:xfrm>
          </p:grpSpPr>
          <p:sp>
            <p:nvSpPr>
              <p:cNvPr id="143" name="Arc 142">
                <a:extLst>
                  <a:ext uri="{FF2B5EF4-FFF2-40B4-BE49-F238E27FC236}">
                    <a16:creationId xmlns:a16="http://schemas.microsoft.com/office/drawing/2014/main" id="{7FDEBFD1-15DD-406D-82A4-E8C7A5578A96}"/>
                  </a:ext>
                </a:extLst>
              </p:cNvPr>
              <p:cNvSpPr/>
              <p:nvPr/>
            </p:nvSpPr>
            <p:spPr bwMode="auto">
              <a:xfrm>
                <a:off x="5407517" y="1947828"/>
                <a:ext cx="1378556" cy="1378556"/>
              </a:xfrm>
              <a:prstGeom prst="arc">
                <a:avLst>
                  <a:gd name="adj1" fmla="val 18577335"/>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Arc 143">
                <a:extLst>
                  <a:ext uri="{FF2B5EF4-FFF2-40B4-BE49-F238E27FC236}">
                    <a16:creationId xmlns:a16="http://schemas.microsoft.com/office/drawing/2014/main" id="{60DA3790-492D-4C80-8CB1-DB50F4D16288}"/>
                  </a:ext>
                </a:extLst>
              </p:cNvPr>
              <p:cNvSpPr/>
              <p:nvPr/>
            </p:nvSpPr>
            <p:spPr bwMode="auto">
              <a:xfrm>
                <a:off x="5407517" y="1947828"/>
                <a:ext cx="1378556" cy="1378556"/>
              </a:xfrm>
              <a:prstGeom prst="arc">
                <a:avLst>
                  <a:gd name="adj1" fmla="val 20466527"/>
                  <a:gd name="adj2" fmla="val 87075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Arc 144">
                <a:extLst>
                  <a:ext uri="{FF2B5EF4-FFF2-40B4-BE49-F238E27FC236}">
                    <a16:creationId xmlns:a16="http://schemas.microsoft.com/office/drawing/2014/main" id="{AF573668-0113-4EB3-A6E6-62255A5222DE}"/>
                  </a:ext>
                </a:extLst>
              </p:cNvPr>
              <p:cNvSpPr/>
              <p:nvPr/>
            </p:nvSpPr>
            <p:spPr bwMode="auto">
              <a:xfrm>
                <a:off x="5282474"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Arc 145">
                <a:extLst>
                  <a:ext uri="{FF2B5EF4-FFF2-40B4-BE49-F238E27FC236}">
                    <a16:creationId xmlns:a16="http://schemas.microsoft.com/office/drawing/2014/main" id="{9F705343-47E8-43F3-AC6D-DD01E64B98EE}"/>
                  </a:ext>
                </a:extLst>
              </p:cNvPr>
              <p:cNvSpPr/>
              <p:nvPr/>
            </p:nvSpPr>
            <p:spPr bwMode="auto">
              <a:xfrm>
                <a:off x="5282474" y="1822785"/>
                <a:ext cx="1628642" cy="1628642"/>
              </a:xfrm>
              <a:prstGeom prst="arc">
                <a:avLst>
                  <a:gd name="adj1" fmla="val 5415876"/>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9" name="Oval 148">
                <a:extLst>
                  <a:ext uri="{FF2B5EF4-FFF2-40B4-BE49-F238E27FC236}">
                    <a16:creationId xmlns:a16="http://schemas.microsoft.com/office/drawing/2014/main" id="{495F666D-3375-4262-BE7C-783750195897}"/>
                  </a:ext>
                </a:extLst>
              </p:cNvPr>
              <p:cNvSpPr/>
              <p:nvPr/>
            </p:nvSpPr>
            <p:spPr bwMode="auto">
              <a:xfrm rot="17751067">
                <a:off x="5494298"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noFill/>
                  <a:effectLst/>
                  <a:uLnTx/>
                  <a:uFillTx/>
                  <a:latin typeface="Segoe UI Semilight"/>
                  <a:ea typeface="+mn-ea"/>
                  <a:cs typeface="Segoe UI" pitchFamily="34" charset="0"/>
                </a:endParaRPr>
              </a:p>
            </p:txBody>
          </p:sp>
        </p:grpSp>
        <p:pic>
          <p:nvPicPr>
            <p:cNvPr id="142" name="Graphic 141" descr="Statistics">
              <a:extLst>
                <a:ext uri="{FF2B5EF4-FFF2-40B4-BE49-F238E27FC236}">
                  <a16:creationId xmlns:a16="http://schemas.microsoft.com/office/drawing/2014/main" id="{BF24388C-2124-46B9-86DE-3186A05BE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4545" y="1587615"/>
              <a:ext cx="668793" cy="668793"/>
            </a:xfrm>
            <a:prstGeom prst="rect">
              <a:avLst/>
            </a:prstGeom>
          </p:spPr>
        </p:pic>
      </p:grpSp>
      <p:grpSp>
        <p:nvGrpSpPr>
          <p:cNvPr id="10" name="Group 9">
            <a:extLst>
              <a:ext uri="{FF2B5EF4-FFF2-40B4-BE49-F238E27FC236}">
                <a16:creationId xmlns:a16="http://schemas.microsoft.com/office/drawing/2014/main" id="{B624A7C7-1B64-4EBB-BC92-BBDD9954E29C}"/>
              </a:ext>
            </a:extLst>
          </p:cNvPr>
          <p:cNvGrpSpPr>
            <a:grpSpLocks noChangeAspect="1"/>
          </p:cNvGrpSpPr>
          <p:nvPr/>
        </p:nvGrpSpPr>
        <p:grpSpPr>
          <a:xfrm>
            <a:off x="923088" y="3149550"/>
            <a:ext cx="801222" cy="839325"/>
            <a:chOff x="1543859" y="1441966"/>
            <a:chExt cx="1040210" cy="1089679"/>
          </a:xfrm>
        </p:grpSpPr>
        <p:grpSp>
          <p:nvGrpSpPr>
            <p:cNvPr id="153" name="Group 152">
              <a:extLst>
                <a:ext uri="{FF2B5EF4-FFF2-40B4-BE49-F238E27FC236}">
                  <a16:creationId xmlns:a16="http://schemas.microsoft.com/office/drawing/2014/main" id="{C34903DE-5E54-4251-94BB-FACFFCEE84BC}"/>
                </a:ext>
              </a:extLst>
            </p:cNvPr>
            <p:cNvGrpSpPr/>
            <p:nvPr/>
          </p:nvGrpSpPr>
          <p:grpSpPr>
            <a:xfrm rot="4241513">
              <a:off x="1519124" y="1466701"/>
              <a:ext cx="1089679" cy="1040210"/>
              <a:chOff x="1460196" y="1822785"/>
              <a:chExt cx="1628642" cy="1628642"/>
            </a:xfrm>
          </p:grpSpPr>
          <p:sp>
            <p:nvSpPr>
              <p:cNvPr id="157" name="Arc 156">
                <a:extLst>
                  <a:ext uri="{FF2B5EF4-FFF2-40B4-BE49-F238E27FC236}">
                    <a16:creationId xmlns:a16="http://schemas.microsoft.com/office/drawing/2014/main" id="{56A8E0BE-86FF-4D83-BD29-4687FE47C8BD}"/>
                  </a:ext>
                </a:extLst>
              </p:cNvPr>
              <p:cNvSpPr/>
              <p:nvPr/>
            </p:nvSpPr>
            <p:spPr bwMode="auto">
              <a:xfrm>
                <a:off x="1585239" y="1947828"/>
                <a:ext cx="1378556" cy="1378556"/>
              </a:xfrm>
              <a:prstGeom prst="arc">
                <a:avLst>
                  <a:gd name="adj1" fmla="val 1371193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Arc 157">
                <a:extLst>
                  <a:ext uri="{FF2B5EF4-FFF2-40B4-BE49-F238E27FC236}">
                    <a16:creationId xmlns:a16="http://schemas.microsoft.com/office/drawing/2014/main" id="{3BB224D2-01C1-4F34-8D0C-DB9636BF8627}"/>
                  </a:ext>
                </a:extLst>
              </p:cNvPr>
              <p:cNvSpPr/>
              <p:nvPr/>
            </p:nvSpPr>
            <p:spPr bwMode="auto">
              <a:xfrm>
                <a:off x="1585239" y="1947828"/>
                <a:ext cx="1378556" cy="1378556"/>
              </a:xfrm>
              <a:prstGeom prst="arc">
                <a:avLst>
                  <a:gd name="adj1" fmla="val 1699420"/>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Arc 160">
                <a:extLst>
                  <a:ext uri="{FF2B5EF4-FFF2-40B4-BE49-F238E27FC236}">
                    <a16:creationId xmlns:a16="http://schemas.microsoft.com/office/drawing/2014/main" id="{82D4E04C-0611-4590-A3B2-54B70184CD78}"/>
                  </a:ext>
                </a:extLst>
              </p:cNvPr>
              <p:cNvSpPr/>
              <p:nvPr/>
            </p:nvSpPr>
            <p:spPr bwMode="auto">
              <a:xfrm>
                <a:off x="1460196"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Arc 161">
                <a:extLst>
                  <a:ext uri="{FF2B5EF4-FFF2-40B4-BE49-F238E27FC236}">
                    <a16:creationId xmlns:a16="http://schemas.microsoft.com/office/drawing/2014/main" id="{D38F8400-120F-431C-9561-EF7459F9ED4E}"/>
                  </a:ext>
                </a:extLst>
              </p:cNvPr>
              <p:cNvSpPr/>
              <p:nvPr/>
            </p:nvSpPr>
            <p:spPr bwMode="auto">
              <a:xfrm>
                <a:off x="1460196" y="1822785"/>
                <a:ext cx="1628642" cy="1628642"/>
              </a:xfrm>
              <a:prstGeom prst="arc">
                <a:avLst>
                  <a:gd name="adj1" fmla="val 9111701"/>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3" name="Oval 162">
                <a:extLst>
                  <a:ext uri="{FF2B5EF4-FFF2-40B4-BE49-F238E27FC236}">
                    <a16:creationId xmlns:a16="http://schemas.microsoft.com/office/drawing/2014/main" id="{017D5AF0-2E40-48E9-A792-E8012004C7A5}"/>
                  </a:ext>
                </a:extLst>
              </p:cNvPr>
              <p:cNvSpPr/>
              <p:nvPr/>
            </p:nvSpPr>
            <p:spPr bwMode="auto">
              <a:xfrm>
                <a:off x="1672020"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56" name="Graphic 155" descr="Connections">
              <a:extLst>
                <a:ext uri="{FF2B5EF4-FFF2-40B4-BE49-F238E27FC236}">
                  <a16:creationId xmlns:a16="http://schemas.microsoft.com/office/drawing/2014/main" id="{1C58B5E8-7B7C-4665-B687-AE30C28C2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9206" y="1669481"/>
              <a:ext cx="584500" cy="584500"/>
            </a:xfrm>
            <a:prstGeom prst="rect">
              <a:avLst/>
            </a:prstGeom>
          </p:spPr>
        </p:pic>
      </p:grpSp>
      <p:grpSp>
        <p:nvGrpSpPr>
          <p:cNvPr id="12" name="Group 11">
            <a:extLst>
              <a:ext uri="{FF2B5EF4-FFF2-40B4-BE49-F238E27FC236}">
                <a16:creationId xmlns:a16="http://schemas.microsoft.com/office/drawing/2014/main" id="{601FA26B-E103-4521-9198-AA339705F243}"/>
              </a:ext>
            </a:extLst>
          </p:cNvPr>
          <p:cNvGrpSpPr>
            <a:grpSpLocks noChangeAspect="1"/>
          </p:cNvGrpSpPr>
          <p:nvPr/>
        </p:nvGrpSpPr>
        <p:grpSpPr>
          <a:xfrm>
            <a:off x="902521" y="5620776"/>
            <a:ext cx="834743" cy="895253"/>
            <a:chOff x="8740483" y="1300642"/>
            <a:chExt cx="1241643" cy="1162288"/>
          </a:xfrm>
        </p:grpSpPr>
        <p:grpSp>
          <p:nvGrpSpPr>
            <p:cNvPr id="171" name="Group 170">
              <a:extLst>
                <a:ext uri="{FF2B5EF4-FFF2-40B4-BE49-F238E27FC236}">
                  <a16:creationId xmlns:a16="http://schemas.microsoft.com/office/drawing/2014/main" id="{B1731B87-436C-4BCC-B26A-EF652F5FDD20}"/>
                </a:ext>
              </a:extLst>
            </p:cNvPr>
            <p:cNvGrpSpPr/>
            <p:nvPr/>
          </p:nvGrpSpPr>
          <p:grpSpPr>
            <a:xfrm rot="5400000">
              <a:off x="8780161" y="1260964"/>
              <a:ext cx="1162288" cy="1241643"/>
              <a:chOff x="9104750" y="1822785"/>
              <a:chExt cx="1628643" cy="1628642"/>
            </a:xfrm>
          </p:grpSpPr>
          <p:sp>
            <p:nvSpPr>
              <p:cNvPr id="173" name="Arc 172">
                <a:extLst>
                  <a:ext uri="{FF2B5EF4-FFF2-40B4-BE49-F238E27FC236}">
                    <a16:creationId xmlns:a16="http://schemas.microsoft.com/office/drawing/2014/main" id="{B911D383-BB60-442A-9F9D-67048F2B81CE}"/>
                  </a:ext>
                </a:extLst>
              </p:cNvPr>
              <p:cNvSpPr/>
              <p:nvPr/>
            </p:nvSpPr>
            <p:spPr bwMode="auto">
              <a:xfrm>
                <a:off x="9229793" y="1947828"/>
                <a:ext cx="1378556" cy="1378556"/>
              </a:xfrm>
              <a:prstGeom prst="arc">
                <a:avLst>
                  <a:gd name="adj1" fmla="val 1878697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Arc 173">
                <a:extLst>
                  <a:ext uri="{FF2B5EF4-FFF2-40B4-BE49-F238E27FC236}">
                    <a16:creationId xmlns:a16="http://schemas.microsoft.com/office/drawing/2014/main" id="{EB3BD652-A566-449E-BB23-BD8D57807BAC}"/>
                  </a:ext>
                </a:extLst>
              </p:cNvPr>
              <p:cNvSpPr/>
              <p:nvPr/>
            </p:nvSpPr>
            <p:spPr bwMode="auto">
              <a:xfrm>
                <a:off x="9229793" y="1947828"/>
                <a:ext cx="1378556" cy="1378556"/>
              </a:xfrm>
              <a:prstGeom prst="arc">
                <a:avLst>
                  <a:gd name="adj1" fmla="val 18903"/>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Arc 175">
                <a:extLst>
                  <a:ext uri="{FF2B5EF4-FFF2-40B4-BE49-F238E27FC236}">
                    <a16:creationId xmlns:a16="http://schemas.microsoft.com/office/drawing/2014/main" id="{0AF2D224-465E-477B-9D5B-0EBE555C3C27}"/>
                  </a:ext>
                </a:extLst>
              </p:cNvPr>
              <p:cNvSpPr/>
              <p:nvPr/>
            </p:nvSpPr>
            <p:spPr bwMode="auto">
              <a:xfrm>
                <a:off x="9104750" y="1822785"/>
                <a:ext cx="1628642" cy="1628642"/>
              </a:xfrm>
              <a:prstGeom prst="arc">
                <a:avLst>
                  <a:gd name="adj1" fmla="val 21268279"/>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Arc 176">
                <a:extLst>
                  <a:ext uri="{FF2B5EF4-FFF2-40B4-BE49-F238E27FC236}">
                    <a16:creationId xmlns:a16="http://schemas.microsoft.com/office/drawing/2014/main" id="{73AC2D9E-CA5E-41B9-9C56-FE60CC8CD0E8}"/>
                  </a:ext>
                </a:extLst>
              </p:cNvPr>
              <p:cNvSpPr/>
              <p:nvPr/>
            </p:nvSpPr>
            <p:spPr bwMode="auto">
              <a:xfrm>
                <a:off x="9104751" y="1822785"/>
                <a:ext cx="1628642" cy="1628642"/>
              </a:xfrm>
              <a:prstGeom prst="arc">
                <a:avLst>
                  <a:gd name="adj1" fmla="val 15997497"/>
                  <a:gd name="adj2" fmla="val 18250285"/>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8" name="Oval 177">
                <a:extLst>
                  <a:ext uri="{FF2B5EF4-FFF2-40B4-BE49-F238E27FC236}">
                    <a16:creationId xmlns:a16="http://schemas.microsoft.com/office/drawing/2014/main" id="{307DB93B-7DF2-4D73-B3ED-59231152A26C}"/>
                  </a:ext>
                </a:extLst>
              </p:cNvPr>
              <p:cNvSpPr/>
              <p:nvPr/>
            </p:nvSpPr>
            <p:spPr bwMode="auto">
              <a:xfrm>
                <a:off x="9316575"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72" name="Graphic 171" descr="Coins">
              <a:extLst>
                <a:ext uri="{FF2B5EF4-FFF2-40B4-BE49-F238E27FC236}">
                  <a16:creationId xmlns:a16="http://schemas.microsoft.com/office/drawing/2014/main" id="{15DB7F6A-40A9-4768-8493-561739D16F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0612" y="1568633"/>
              <a:ext cx="688960" cy="688960"/>
            </a:xfrm>
            <a:prstGeom prst="rect">
              <a:avLst/>
            </a:prstGeom>
          </p:spPr>
        </p:pic>
      </p:grpSp>
      <p:sp>
        <p:nvSpPr>
          <p:cNvPr id="179" name="TextBox 178">
            <a:extLst>
              <a:ext uri="{FF2B5EF4-FFF2-40B4-BE49-F238E27FC236}">
                <a16:creationId xmlns:a16="http://schemas.microsoft.com/office/drawing/2014/main" id="{FA9F9412-1B70-48EC-A042-7B73FB162B7B}"/>
              </a:ext>
            </a:extLst>
          </p:cNvPr>
          <p:cNvSpPr txBox="1"/>
          <p:nvPr/>
        </p:nvSpPr>
        <p:spPr>
          <a:xfrm>
            <a:off x="884237" y="2431860"/>
            <a:ext cx="31184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Consortium Workbench</a:t>
            </a:r>
          </a:p>
        </p:txBody>
      </p:sp>
      <p:cxnSp>
        <p:nvCxnSpPr>
          <p:cNvPr id="180" name="Straight Connector 179">
            <a:extLst>
              <a:ext uri="{FF2B5EF4-FFF2-40B4-BE49-F238E27FC236}">
                <a16:creationId xmlns:a16="http://schemas.microsoft.com/office/drawing/2014/main" id="{E0AE12EE-6DC2-4E97-8E7E-50B63AC575B0}"/>
              </a:ext>
            </a:extLst>
          </p:cNvPr>
          <p:cNvCxnSpPr>
            <a:cxnSpLocks/>
          </p:cNvCxnSpPr>
          <p:nvPr/>
        </p:nvCxnSpPr>
        <p:spPr>
          <a:xfrm>
            <a:off x="4237037" y="2887662"/>
            <a:ext cx="0" cy="3840514"/>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B348915-504B-443A-B18B-147B5F43E697}"/>
              </a:ext>
            </a:extLst>
          </p:cNvPr>
          <p:cNvSpPr txBox="1"/>
          <p:nvPr/>
        </p:nvSpPr>
        <p:spPr>
          <a:xfrm>
            <a:off x="5761037" y="2418605"/>
            <a:ext cx="58791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bold" panose="020B0702040204020203" pitchFamily="34" charset="0"/>
                <a:cs typeface="Segoe UI Semibold" panose="020B0702040204020203" pitchFamily="34" charset="0"/>
              </a:rPr>
              <a:t>Consortium APIs</a:t>
            </a:r>
            <a:r>
              <a:rPr kumimoji="0" lang="en-US" sz="1800" b="0" i="0"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Health Consortiums &amp; AI Network </a:t>
            </a:r>
          </a:p>
        </p:txBody>
      </p:sp>
      <p:sp>
        <p:nvSpPr>
          <p:cNvPr id="183" name="TextBox 182">
            <a:extLst>
              <a:ext uri="{FF2B5EF4-FFF2-40B4-BE49-F238E27FC236}">
                <a16:creationId xmlns:a16="http://schemas.microsoft.com/office/drawing/2014/main" id="{3DEE326B-B464-4337-BB69-8FEC45242D2B}"/>
              </a:ext>
            </a:extLst>
          </p:cNvPr>
          <p:cNvSpPr txBox="1"/>
          <p:nvPr/>
        </p:nvSpPr>
        <p:spPr>
          <a:xfrm>
            <a:off x="4585536" y="6383646"/>
            <a:ext cx="694479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ea typeface="+mn-ea"/>
                <a:cs typeface="+mn-cs"/>
              </a:rPr>
              <a:t>Collaborative APIs (rev share model for Microsoft) are currently integrated in Government Screening Program (for efficiency in last mile care) and Health Check up program (for population health risk stratification) </a:t>
            </a:r>
          </a:p>
        </p:txBody>
      </p:sp>
      <p:pic>
        <p:nvPicPr>
          <p:cNvPr id="14" name="Picture 13">
            <a:extLst>
              <a:ext uri="{FF2B5EF4-FFF2-40B4-BE49-F238E27FC236}">
                <a16:creationId xmlns:a16="http://schemas.microsoft.com/office/drawing/2014/main" id="{7AC9D31D-44E9-4F6E-9306-58AF86A3B332}"/>
              </a:ext>
            </a:extLst>
          </p:cNvPr>
          <p:cNvPicPr>
            <a:picLocks noChangeAspect="1"/>
          </p:cNvPicPr>
          <p:nvPr/>
        </p:nvPicPr>
        <p:blipFill>
          <a:blip r:embed="rId9"/>
          <a:stretch>
            <a:fillRect/>
          </a:stretch>
        </p:blipFill>
        <p:spPr>
          <a:xfrm>
            <a:off x="4586081" y="2929787"/>
            <a:ext cx="7508046" cy="3170158"/>
          </a:xfrm>
          <a:prstGeom prst="rect">
            <a:avLst/>
          </a:prstGeom>
        </p:spPr>
      </p:pic>
      <p:sp>
        <p:nvSpPr>
          <p:cNvPr id="184" name="Rectangle 183">
            <a:extLst>
              <a:ext uri="{FF2B5EF4-FFF2-40B4-BE49-F238E27FC236}">
                <a16:creationId xmlns:a16="http://schemas.microsoft.com/office/drawing/2014/main" id="{6BEE2281-8DD3-4C79-8822-7E6890747526}"/>
              </a:ext>
            </a:extLst>
          </p:cNvPr>
          <p:cNvSpPr/>
          <p:nvPr/>
        </p:nvSpPr>
        <p:spPr bwMode="auto">
          <a:xfrm>
            <a:off x="1803551" y="3313487"/>
            <a:ext cx="1966504" cy="4345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spcBef>
                <a:spcPts val="1224"/>
              </a:spcBef>
              <a:spcAft>
                <a:spcPts val="1200"/>
              </a:spcAft>
              <a:buClrTx/>
              <a:buSzTx/>
              <a:buFontTx/>
              <a:buNone/>
              <a:tabLst/>
              <a:defRPr/>
            </a:pPr>
            <a:r>
              <a:rPr lang="en-US" sz="1600" spc="-20" dirty="0">
                <a:solidFill>
                  <a:srgbClr val="0078D3"/>
                </a:solidFill>
                <a:latin typeface="Segoe UI Semibold"/>
              </a:rPr>
              <a:t>Governance</a:t>
            </a:r>
          </a:p>
        </p:txBody>
      </p:sp>
      <p:sp>
        <p:nvSpPr>
          <p:cNvPr id="185" name="Rectangle 184">
            <a:extLst>
              <a:ext uri="{FF2B5EF4-FFF2-40B4-BE49-F238E27FC236}">
                <a16:creationId xmlns:a16="http://schemas.microsoft.com/office/drawing/2014/main" id="{DDBBAE99-E814-4FFF-8A54-A7342C7ED806}"/>
              </a:ext>
            </a:extLst>
          </p:cNvPr>
          <p:cNvSpPr/>
          <p:nvPr/>
        </p:nvSpPr>
        <p:spPr bwMode="auto">
          <a:xfrm>
            <a:off x="1891262" y="4557794"/>
            <a:ext cx="1692392" cy="409941"/>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1200"/>
              </a:spcAft>
              <a:buClrTx/>
              <a:buSzTx/>
              <a:buFontTx/>
              <a:buNone/>
              <a:tabLst/>
              <a:defRPr/>
            </a:pPr>
            <a:r>
              <a:rPr lang="en-US" sz="1600" spc="-20" dirty="0">
                <a:solidFill>
                  <a:srgbClr val="0078D3"/>
                </a:solidFill>
                <a:latin typeface="Segoe UI Semibold"/>
              </a:rPr>
              <a:t>Trust</a:t>
            </a:r>
          </a:p>
        </p:txBody>
      </p:sp>
      <p:sp>
        <p:nvSpPr>
          <p:cNvPr id="186" name="Rectangle 185">
            <a:extLst>
              <a:ext uri="{FF2B5EF4-FFF2-40B4-BE49-F238E27FC236}">
                <a16:creationId xmlns:a16="http://schemas.microsoft.com/office/drawing/2014/main" id="{31D247CC-972B-4A16-A802-27BA542A7126}"/>
              </a:ext>
            </a:extLst>
          </p:cNvPr>
          <p:cNvSpPr/>
          <p:nvPr/>
        </p:nvSpPr>
        <p:spPr bwMode="auto">
          <a:xfrm>
            <a:off x="1951203" y="5786035"/>
            <a:ext cx="1447634" cy="409941"/>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Value</a:t>
            </a:r>
            <a:endParaRPr lang="en-US" sz="1400" dirty="0">
              <a:solidFill>
                <a:srgbClr val="1A1A1A"/>
              </a:solidFill>
            </a:endParaRPr>
          </a:p>
        </p:txBody>
      </p:sp>
      <p:sp>
        <p:nvSpPr>
          <p:cNvPr id="6" name="TextBox 5">
            <a:extLst>
              <a:ext uri="{FF2B5EF4-FFF2-40B4-BE49-F238E27FC236}">
                <a16:creationId xmlns:a16="http://schemas.microsoft.com/office/drawing/2014/main" id="{2E136BB3-CA52-441D-BAF1-F3C82B63633C}"/>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252747094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Azure Collaborative Workbench</a:t>
            </a:r>
            <a:br>
              <a:rPr lang="fr-FR" dirty="0"/>
            </a:br>
            <a:r>
              <a:rPr lang="en-US" sz="2400" dirty="0">
                <a:solidFill>
                  <a:srgbClr val="0070C0"/>
                </a:solidFill>
                <a:latin typeface="+mn-lt"/>
              </a:rPr>
              <a:t>Private Preview</a:t>
            </a:r>
            <a:endParaRPr lang="en-US" dirty="0">
              <a:solidFill>
                <a:srgbClr val="0070C0"/>
              </a:solidFill>
              <a:latin typeface="+mn-lt"/>
            </a:endParaRPr>
          </a:p>
        </p:txBody>
      </p:sp>
      <p:sp>
        <p:nvSpPr>
          <p:cNvPr id="3" name="Text Placeholder 2">
            <a:extLst>
              <a:ext uri="{FF2B5EF4-FFF2-40B4-BE49-F238E27FC236}">
                <a16:creationId xmlns:a16="http://schemas.microsoft.com/office/drawing/2014/main" id="{BA73B269-35A0-4B41-B2A8-7F0C99B42756}"/>
              </a:ext>
            </a:extLst>
          </p:cNvPr>
          <p:cNvSpPr>
            <a:spLocks noGrp="1"/>
          </p:cNvSpPr>
          <p:nvPr>
            <p:ph type="body" sz="quarter" idx="10"/>
          </p:nvPr>
        </p:nvSpPr>
        <p:spPr>
          <a:xfrm>
            <a:off x="274638" y="1363662"/>
            <a:ext cx="6019799" cy="2813076"/>
          </a:xfrm>
        </p:spPr>
        <p:txBody>
          <a:bodyPr/>
          <a:lstStyle/>
          <a:p>
            <a:r>
              <a:rPr lang="en-US" sz="2400" dirty="0">
                <a:solidFill>
                  <a:srgbClr val="0078D4"/>
                </a:solidFill>
                <a:latin typeface="Segoe UI Semibold"/>
              </a:rPr>
              <a:t>Cloud based orchestrator that establishes </a:t>
            </a:r>
            <a:r>
              <a:rPr lang="en-US" sz="2400" dirty="0">
                <a:solidFill>
                  <a:schemeClr val="tx1"/>
                </a:solidFill>
                <a:latin typeface="Segoe UI Semibold"/>
              </a:rPr>
              <a:t>governance &amp; trust </a:t>
            </a:r>
            <a:r>
              <a:rPr lang="en-US" sz="2400" dirty="0">
                <a:solidFill>
                  <a:srgbClr val="0078D4"/>
                </a:solidFill>
                <a:latin typeface="Segoe UI Semibold"/>
              </a:rPr>
              <a:t>in multi-party data sharing </a:t>
            </a:r>
          </a:p>
          <a:p>
            <a:pPr lvl="1">
              <a:spcBef>
                <a:spcPts val="600"/>
              </a:spcBef>
            </a:pPr>
            <a:r>
              <a:rPr lang="en-US" dirty="0"/>
              <a:t>While maintaining data privacy &amp; security and unlock insightful value from the pooled data</a:t>
            </a:r>
          </a:p>
          <a:p>
            <a:pPr lvl="1">
              <a:spcBef>
                <a:spcPts val="600"/>
              </a:spcBef>
            </a:pPr>
            <a:r>
              <a:rPr lang="en-US" dirty="0"/>
              <a:t>Provide a collaborative layer where multiple customers can work with a custodian to securely pool, reason over, and enrich data </a:t>
            </a:r>
          </a:p>
          <a:p>
            <a:pPr lvl="1">
              <a:spcBef>
                <a:spcPts val="600"/>
              </a:spcBef>
            </a:pPr>
            <a:r>
              <a:rPr lang="en-US" dirty="0"/>
              <a:t>Results (enriched data, insights, models) can be given back to contributors or distributed to non-contributing parties</a:t>
            </a:r>
          </a:p>
        </p:txBody>
      </p:sp>
      <p:pic>
        <p:nvPicPr>
          <p:cNvPr id="5" name="Picture 4">
            <a:extLst>
              <a:ext uri="{FF2B5EF4-FFF2-40B4-BE49-F238E27FC236}">
                <a16:creationId xmlns:a16="http://schemas.microsoft.com/office/drawing/2014/main" id="{657D4D06-5E3D-4862-A3B6-D9914C63776F}"/>
              </a:ext>
            </a:extLst>
          </p:cNvPr>
          <p:cNvPicPr>
            <a:picLocks noChangeAspect="1"/>
          </p:cNvPicPr>
          <p:nvPr/>
        </p:nvPicPr>
        <p:blipFill rotWithShape="1">
          <a:blip r:embed="rId3"/>
          <a:srcRect t="361"/>
          <a:stretch/>
        </p:blipFill>
        <p:spPr>
          <a:xfrm>
            <a:off x="6366190" y="782637"/>
            <a:ext cx="6070286" cy="4082771"/>
          </a:xfrm>
          <a:prstGeom prst="rect">
            <a:avLst/>
          </a:prstGeom>
          <a:ln>
            <a:solidFill>
              <a:schemeClr val="bg1">
                <a:lumMod val="65000"/>
              </a:schemeClr>
            </a:solidFill>
          </a:ln>
        </p:spPr>
      </p:pic>
      <p:sp>
        <p:nvSpPr>
          <p:cNvPr id="6" name="Rectangle 5">
            <a:extLst>
              <a:ext uri="{FF2B5EF4-FFF2-40B4-BE49-F238E27FC236}">
                <a16:creationId xmlns:a16="http://schemas.microsoft.com/office/drawing/2014/main" id="{4B8E8B3A-F1D3-46CB-BE15-54474692EE75}"/>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7" name="Rectangle 6">
            <a:extLst>
              <a:ext uri="{FF2B5EF4-FFF2-40B4-BE49-F238E27FC236}">
                <a16:creationId xmlns:a16="http://schemas.microsoft.com/office/drawing/2014/main" id="{BE43F318-D2F6-43C7-A53E-C8BC1CC8AA35}"/>
              </a:ext>
            </a:extLst>
          </p:cNvPr>
          <p:cNvSpPr/>
          <p:nvPr/>
        </p:nvSpPr>
        <p:spPr bwMode="auto">
          <a:xfrm>
            <a:off x="350838" y="4868862"/>
            <a:ext cx="3581399" cy="1862022"/>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Establish cloud-based governance &amp; trust in multiparty data sharing scenarios</a:t>
            </a:r>
          </a:p>
          <a:p>
            <a:pPr marL="285750" indent="-285750">
              <a:spcBef>
                <a:spcPts val="600"/>
              </a:spcBef>
              <a:buFont typeface="Arial" panose="020B0604020202020204" pitchFamily="34" charset="0"/>
              <a:buChar char="•"/>
            </a:pPr>
            <a:r>
              <a:rPr lang="en-US" sz="1400" dirty="0">
                <a:solidFill>
                  <a:prstClr val="black"/>
                </a:solidFill>
              </a:rPr>
              <a:t>Maintain trust among members, data privacy, data veracity, transparency in data share activities and tamper-proof audit trails </a:t>
            </a:r>
          </a:p>
        </p:txBody>
      </p:sp>
      <p:sp>
        <p:nvSpPr>
          <p:cNvPr id="8" name="Rectangle 7">
            <a:extLst>
              <a:ext uri="{FF2B5EF4-FFF2-40B4-BE49-F238E27FC236}">
                <a16:creationId xmlns:a16="http://schemas.microsoft.com/office/drawing/2014/main" id="{0D7F7BA2-1738-43A7-9207-2964A7F95395}"/>
              </a:ext>
            </a:extLst>
          </p:cNvPr>
          <p:cNvSpPr/>
          <p:nvPr/>
        </p:nvSpPr>
        <p:spPr bwMode="auto">
          <a:xfrm>
            <a:off x="8102713" y="4900838"/>
            <a:ext cx="3982924" cy="1246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Unlock insightful value from pooled data</a:t>
            </a:r>
          </a:p>
          <a:p>
            <a:pPr marL="285750" indent="-285750">
              <a:lnSpc>
                <a:spcPct val="90000"/>
              </a:lnSpc>
              <a:spcBef>
                <a:spcPts val="600"/>
              </a:spcBef>
              <a:buFont typeface="Arial" panose="020B0604020202020204" pitchFamily="34" charset="0"/>
              <a:buChar char="•"/>
              <a:defRPr/>
            </a:pPr>
            <a:r>
              <a:rPr lang="en-US" sz="1400" dirty="0">
                <a:solidFill>
                  <a:prstClr val="black"/>
                </a:solidFill>
              </a:rPr>
              <a:t>Unlock Business Intelligence, AI/Machine Learning and Monetization  </a:t>
            </a:r>
          </a:p>
          <a:p>
            <a:pPr defTabSz="913841">
              <a:lnSpc>
                <a:spcPct val="90000"/>
              </a:lnSpc>
              <a:spcBef>
                <a:spcPts val="1200"/>
              </a:spcBef>
              <a:defRPr/>
            </a:pPr>
            <a:endParaRPr lang="en-US" sz="1600" spc="-20" dirty="0">
              <a:solidFill>
                <a:srgbClr val="0078D3"/>
              </a:solidFill>
              <a:latin typeface="Segoe UI Semibold"/>
            </a:endParaRPr>
          </a:p>
        </p:txBody>
      </p:sp>
      <p:sp>
        <p:nvSpPr>
          <p:cNvPr id="9" name="Rectangle 8">
            <a:extLst>
              <a:ext uri="{FF2B5EF4-FFF2-40B4-BE49-F238E27FC236}">
                <a16:creationId xmlns:a16="http://schemas.microsoft.com/office/drawing/2014/main" id="{5E9CEFAE-B98F-4BAE-B7AD-A9F4ACA68828}"/>
              </a:ext>
            </a:extLst>
          </p:cNvPr>
          <p:cNvSpPr/>
          <p:nvPr/>
        </p:nvSpPr>
        <p:spPr bwMode="auto">
          <a:xfrm>
            <a:off x="4389437" y="4900838"/>
            <a:ext cx="3438638" cy="148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Maintain privacy &amp; security across multiple data sourcing patterns</a:t>
            </a:r>
          </a:p>
          <a:p>
            <a:pPr marL="285750" indent="-285750">
              <a:lnSpc>
                <a:spcPct val="90000"/>
              </a:lnSpc>
              <a:spcBef>
                <a:spcPts val="600"/>
              </a:spcBef>
              <a:buFont typeface="Arial" panose="020B0604020202020204" pitchFamily="34" charset="0"/>
              <a:buChar char="•"/>
              <a:defRPr/>
            </a:pPr>
            <a:r>
              <a:rPr lang="en-US" sz="1400" dirty="0">
                <a:solidFill>
                  <a:prstClr val="black"/>
                </a:solidFill>
              </a:rPr>
              <a:t>Enable multi-party onboarding; Management of data sharing, data availability, data access and data security</a:t>
            </a:r>
          </a:p>
        </p:txBody>
      </p:sp>
      <p:sp>
        <p:nvSpPr>
          <p:cNvPr id="4" name="TextBox 3">
            <a:extLst>
              <a:ext uri="{FF2B5EF4-FFF2-40B4-BE49-F238E27FC236}">
                <a16:creationId xmlns:a16="http://schemas.microsoft.com/office/drawing/2014/main" id="{651BD823-62DA-4448-BC67-05502F4A1E45}"/>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1448637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en-US" spc="-102" dirty="0">
                <a:solidFill>
                  <a:schemeClr val="tx1"/>
                </a:solidFill>
              </a:rPr>
              <a:t>Video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198437" y="602636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Azure Collaborative Workbench (ACW)</a:t>
            </a:r>
          </a:p>
          <a:p>
            <a:pPr marL="0" indent="0">
              <a:buNone/>
            </a:pPr>
            <a:endParaRPr lang="en-US" dirty="0">
              <a:solidFill>
                <a:schemeClr val="tx1"/>
              </a:solidFill>
            </a:endParaRPr>
          </a:p>
        </p:txBody>
      </p:sp>
      <p:pic>
        <p:nvPicPr>
          <p:cNvPr id="2" name="ACW_PrivatePreview">
            <a:hlinkClick r:id="" action="ppaction://media"/>
            <a:extLst>
              <a:ext uri="{FF2B5EF4-FFF2-40B4-BE49-F238E27FC236}">
                <a16:creationId xmlns:a16="http://schemas.microsoft.com/office/drawing/2014/main" id="{4DDD4F6E-42CE-4134-871A-59683D57CE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13037" y="350626"/>
            <a:ext cx="9335339" cy="5251216"/>
          </a:xfrm>
          <a:prstGeom prst="rect">
            <a:avLst/>
          </a:prstGeom>
        </p:spPr>
      </p:pic>
    </p:spTree>
    <p:extLst>
      <p:ext uri="{BB962C8B-B14F-4D97-AF65-F5344CB8AC3E}">
        <p14:creationId xmlns:p14="http://schemas.microsoft.com/office/powerpoint/2010/main" val="2419913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0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CF228F15-4C7B-4AF1-9745-A4C6A1B755CA}"/>
              </a:ext>
            </a:extLst>
          </p:cNvPr>
          <p:cNvSpPr/>
          <p:nvPr/>
        </p:nvSpPr>
        <p:spPr bwMode="auto">
          <a:xfrm>
            <a:off x="562902" y="5530971"/>
            <a:ext cx="11310669" cy="111112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93260" bIns="93207" numCol="1" spcCol="0" rtlCol="0" fromWordArt="0" anchor="ctr" anchorCtr="0" forceAA="0" compatLnSpc="1">
            <a:prstTxWarp prst="textNoShape">
              <a:avLst/>
            </a:prstTxWarp>
            <a:noAutofit/>
          </a:bodyPr>
          <a:lstStyle/>
          <a:p>
            <a:pPr marL="2155011" indent="-118194" defTabSz="621716">
              <a:buFont typeface="Arial" panose="020B0604020202020204" pitchFamily="34" charset="0"/>
              <a:buChar char="•"/>
              <a:defRPr/>
            </a:pPr>
            <a:endParaRPr lang="en-US" sz="918" kern="0">
              <a:solidFill>
                <a:schemeClr val="tx1">
                  <a:lumMod val="75000"/>
                  <a:lumOff val="25000"/>
                </a:schemeClr>
              </a:solidFill>
            </a:endParaRPr>
          </a:p>
        </p:txBody>
      </p:sp>
      <p:sp>
        <p:nvSpPr>
          <p:cNvPr id="7175" name="Arrow: U-Turn 7174">
            <a:extLst>
              <a:ext uri="{FF2B5EF4-FFF2-40B4-BE49-F238E27FC236}">
                <a16:creationId xmlns:a16="http://schemas.microsoft.com/office/drawing/2014/main" id="{FAD7B92B-FC04-4871-B23B-3FF11057B2E7}"/>
              </a:ext>
            </a:extLst>
          </p:cNvPr>
          <p:cNvSpPr/>
          <p:nvPr/>
        </p:nvSpPr>
        <p:spPr bwMode="auto">
          <a:xfrm flipH="1" flipV="1">
            <a:off x="1483957" y="5307460"/>
            <a:ext cx="6875904" cy="1098322"/>
          </a:xfrm>
          <a:prstGeom prst="uturnArrow">
            <a:avLst>
              <a:gd name="adj1" fmla="val 18868"/>
              <a:gd name="adj2" fmla="val 20401"/>
              <a:gd name="adj3" fmla="val 36697"/>
              <a:gd name="adj4" fmla="val 43750"/>
              <a:gd name="adj5" fmla="val 100000"/>
            </a:avLst>
          </a:prstGeom>
          <a:solidFill>
            <a:srgbClr val="00205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69" name="Arrow: Left 168">
            <a:extLst>
              <a:ext uri="{FF2B5EF4-FFF2-40B4-BE49-F238E27FC236}">
                <a16:creationId xmlns:a16="http://schemas.microsoft.com/office/drawing/2014/main" id="{91169361-6A54-4F99-AACD-796DEB8B7C3F}"/>
              </a:ext>
            </a:extLst>
          </p:cNvPr>
          <p:cNvSpPr/>
          <p:nvPr/>
        </p:nvSpPr>
        <p:spPr bwMode="auto">
          <a:xfrm flipV="1">
            <a:off x="806523" y="6111868"/>
            <a:ext cx="1588018" cy="389519"/>
          </a:xfrm>
          <a:prstGeom prst="leftArrow">
            <a:avLst>
              <a:gd name="adj1" fmla="val 50000"/>
              <a:gd name="adj2" fmla="val 100787"/>
            </a:avLst>
          </a:prstGeom>
          <a:gradFill flip="none" rotWithShape="1">
            <a:gsLst>
              <a:gs pos="0">
                <a:srgbClr val="627796"/>
              </a:gs>
              <a:gs pos="100000">
                <a:srgbClr val="62779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ea typeface="Calibri" panose="020F0502020204030204" pitchFamily="34" charset="0"/>
              </a:rPr>
              <a:t>Azure Collaboratives</a:t>
            </a:r>
            <a:endParaRPr lang="en-US" dirty="0">
              <a:latin typeface="Segoe UI Light" panose="020B0502040204020203" pitchFamily="34" charset="0"/>
              <a:cs typeface="Segoe UI Light" panose="020B0502040204020203" pitchFamily="34" charset="0"/>
            </a:endParaRPr>
          </a:p>
        </p:txBody>
      </p:sp>
      <p:sp>
        <p:nvSpPr>
          <p:cNvPr id="108" name="Rectangle 107"/>
          <p:cNvSpPr/>
          <p:nvPr/>
        </p:nvSpPr>
        <p:spPr bwMode="auto">
          <a:xfrm>
            <a:off x="3487006" y="1214128"/>
            <a:ext cx="3576743" cy="4095096"/>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t" anchorCtr="0" forceAA="0" compatLnSpc="1">
            <a:prstTxWarp prst="textNoShape">
              <a:avLst/>
            </a:prstTxWarp>
            <a:noAutofit/>
          </a:bodyPr>
          <a:lstStyle/>
          <a:p>
            <a:pPr algn="just" defTabSz="931574" fontAlgn="base">
              <a:lnSpc>
                <a:spcPct val="90000"/>
              </a:lnSpc>
              <a:spcBef>
                <a:spcPct val="0"/>
              </a:spcBef>
              <a:spcAft>
                <a:spcPts val="612"/>
              </a:spcAft>
            </a:pPr>
            <a:endParaRPr lang="en-US" sz="1071" kern="0" dirty="0">
              <a:solidFill>
                <a:schemeClr val="tx1">
                  <a:lumMod val="65000"/>
                  <a:lumOff val="35000"/>
                </a:schemeClr>
              </a:solidFill>
              <a:latin typeface="Segoe UI" panose="020B0502040204020203" pitchFamily="34" charset="0"/>
              <a:cs typeface="Segoe UI" panose="020B0502040204020203" pitchFamily="34" charset="0"/>
            </a:endParaRP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and participants define data model, transformations</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Participants leverage modeling services output to standardize data</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invites participants to share data, creating pool in the custodian’s subscription</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executes intended tasks (analysis, model training, enrichment)</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The resulting data or models are returned to participants either using data share, or through the Azure marketplace</a:t>
            </a:r>
          </a:p>
        </p:txBody>
      </p:sp>
      <p:sp>
        <p:nvSpPr>
          <p:cNvPr id="74" name="Rectangle 73"/>
          <p:cNvSpPr/>
          <p:nvPr/>
        </p:nvSpPr>
        <p:spPr bwMode="auto">
          <a:xfrm>
            <a:off x="9453420" y="1214128"/>
            <a:ext cx="2413512" cy="197891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573974" y="2590674"/>
            <a:ext cx="789898" cy="812559"/>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grpSp>
      <p:sp>
        <p:nvSpPr>
          <p:cNvPr id="3" name="Rectangle 2"/>
          <p:cNvSpPr/>
          <p:nvPr/>
        </p:nvSpPr>
        <p:spPr>
          <a:xfrm>
            <a:off x="9820866" y="2168204"/>
            <a:ext cx="756938" cy="276999"/>
          </a:xfrm>
          <a:prstGeom prst="rect">
            <a:avLst/>
          </a:prstGeom>
        </p:spPr>
        <p:txBody>
          <a:bodyPr wrap="none">
            <a:spAutoFit/>
          </a:bodyPr>
          <a:lstStyle/>
          <a:p>
            <a:pPr defTabSz="932239">
              <a:defRPr/>
            </a:pPr>
            <a:r>
              <a:rPr lang="en-US" sz="1200" kern="0" dirty="0">
                <a:latin typeface="Segoe UI" panose="020B0502040204020203" pitchFamily="34" charset="0"/>
                <a:cs typeface="Segoe UI" panose="020B0502040204020203" pitchFamily="34" charset="0"/>
              </a:rPr>
              <a:t>Power</a:t>
            </a:r>
            <a:r>
              <a:rPr lang="en-US" sz="1071" kern="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BI</a:t>
            </a:r>
            <a:endParaRPr lang="en-US" sz="1071" kern="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1" name="Rectangle 150"/>
          <p:cNvSpPr/>
          <p:nvPr/>
        </p:nvSpPr>
        <p:spPr>
          <a:xfrm>
            <a:off x="9682166" y="2875129"/>
            <a:ext cx="1037651"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PowerApps</a:t>
            </a:r>
          </a:p>
        </p:txBody>
      </p:sp>
      <p:sp>
        <p:nvSpPr>
          <p:cNvPr id="166" name="Rectangle 165"/>
          <p:cNvSpPr/>
          <p:nvPr/>
        </p:nvSpPr>
        <p:spPr>
          <a:xfrm>
            <a:off x="10798992" y="2875129"/>
            <a:ext cx="955300"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Web Apps</a:t>
            </a:r>
          </a:p>
        </p:txBody>
      </p:sp>
      <p:sp>
        <p:nvSpPr>
          <p:cNvPr id="167" name="Rectangle 166"/>
          <p:cNvSpPr/>
          <p:nvPr/>
        </p:nvSpPr>
        <p:spPr>
          <a:xfrm>
            <a:off x="10649213" y="2219222"/>
            <a:ext cx="1105079"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Mobile Apps</a:t>
            </a:r>
          </a:p>
        </p:txBody>
      </p:sp>
      <p:sp>
        <p:nvSpPr>
          <p:cNvPr id="164" name="Rectangle 163"/>
          <p:cNvSpPr/>
          <p:nvPr/>
        </p:nvSpPr>
        <p:spPr>
          <a:xfrm>
            <a:off x="9496958" y="1301606"/>
            <a:ext cx="2331508" cy="515334"/>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Solution Enablement</a:t>
            </a:r>
          </a:p>
          <a:p>
            <a:pPr algn="ctr" defTabSz="931574" fontAlgn="base">
              <a:lnSpc>
                <a:spcPct val="90000"/>
              </a:lnSpc>
              <a:spcBef>
                <a:spcPct val="0"/>
              </a:spcBef>
              <a:spcAft>
                <a:spcPts val="612"/>
              </a:spcAft>
              <a:defRPr/>
            </a:pPr>
            <a:r>
              <a:rPr lang="en-US" sz="1100" kern="0" dirty="0">
                <a:latin typeface="Segoe UI" panose="020B0502040204020203" pitchFamily="34" charset="0"/>
                <a:cs typeface="Segoe UI" panose="020B0502040204020203" pitchFamily="34" charset="0"/>
              </a:rPr>
              <a:t>Pane of glass</a:t>
            </a:r>
          </a:p>
        </p:txBody>
      </p:sp>
      <p:pic>
        <p:nvPicPr>
          <p:cNvPr id="10248" name="Picture 8" descr="Image result for Web App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6748" y="2521630"/>
            <a:ext cx="602808" cy="31647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1844" y="1862171"/>
            <a:ext cx="339819" cy="339819"/>
          </a:xfrm>
          <a:prstGeom prst="rect">
            <a:avLst/>
          </a:prstGeom>
        </p:spPr>
      </p:pic>
      <p:cxnSp>
        <p:nvCxnSpPr>
          <p:cNvPr id="175" name="Straight Arrow Connector 174"/>
          <p:cNvCxnSpPr>
            <a:cxnSpLocks/>
            <a:endCxn id="74" idx="1"/>
          </p:cNvCxnSpPr>
          <p:nvPr/>
        </p:nvCxnSpPr>
        <p:spPr>
          <a:xfrm>
            <a:off x="8962301" y="2203588"/>
            <a:ext cx="491118"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048" name="Picture 2047" descr="A picture containing paper clip&#10;&#10;Description generated with high confidence">
            <a:extLst>
              <a:ext uri="{FF2B5EF4-FFF2-40B4-BE49-F238E27FC236}">
                <a16:creationId xmlns:a16="http://schemas.microsoft.com/office/drawing/2014/main" id="{BD746B46-42AF-4F39-A6E3-B905037AA7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0911" y="1729690"/>
            <a:ext cx="592454" cy="592454"/>
          </a:xfrm>
          <a:prstGeom prst="rect">
            <a:avLst/>
          </a:prstGeom>
        </p:spPr>
      </p:pic>
      <p:sp>
        <p:nvSpPr>
          <p:cNvPr id="136" name="Rectangle 135">
            <a:extLst>
              <a:ext uri="{FF2B5EF4-FFF2-40B4-BE49-F238E27FC236}">
                <a16:creationId xmlns:a16="http://schemas.microsoft.com/office/drawing/2014/main" id="{BF56FD79-A93A-4725-AF96-2896B4AA53EF}"/>
              </a:ext>
            </a:extLst>
          </p:cNvPr>
          <p:cNvSpPr/>
          <p:nvPr/>
        </p:nvSpPr>
        <p:spPr>
          <a:xfrm>
            <a:off x="4866606" y="1574662"/>
            <a:ext cx="2939743" cy="454376"/>
          </a:xfrm>
          <a:prstGeom prst="rect">
            <a:avLst/>
          </a:prstGeom>
        </p:spPr>
        <p:txBody>
          <a:bodyPr wrap="square">
            <a:spAutoFit/>
          </a:bodyPr>
          <a:lstStyle/>
          <a:p>
            <a:pPr defTabSz="621716">
              <a:defRPr/>
            </a:pPr>
            <a:br>
              <a:rPr lang="en-US" sz="1071" kern="0">
                <a:solidFill>
                  <a:srgbClr val="37A5D1"/>
                </a:solidFill>
              </a:rPr>
            </a:br>
            <a:endParaRPr lang="en-US" sz="1224" kern="0">
              <a:solidFill>
                <a:schemeClr val="tx1">
                  <a:lumMod val="65000"/>
                  <a:lumOff val="35000"/>
                </a:schemeClr>
              </a:solidFill>
            </a:endParaRPr>
          </a:p>
        </p:txBody>
      </p:sp>
      <p:grpSp>
        <p:nvGrpSpPr>
          <p:cNvPr id="9" name="Group 8">
            <a:extLst>
              <a:ext uri="{FF2B5EF4-FFF2-40B4-BE49-F238E27FC236}">
                <a16:creationId xmlns:a16="http://schemas.microsoft.com/office/drawing/2014/main" id="{112E254B-2FF4-49CF-9C73-FB3637AEA62C}"/>
              </a:ext>
            </a:extLst>
          </p:cNvPr>
          <p:cNvGrpSpPr/>
          <p:nvPr/>
        </p:nvGrpSpPr>
        <p:grpSpPr>
          <a:xfrm>
            <a:off x="523182" y="1204973"/>
            <a:ext cx="2499981" cy="1515305"/>
            <a:chOff x="1317652" y="2287656"/>
            <a:chExt cx="2082726" cy="1651997"/>
          </a:xfrm>
        </p:grpSpPr>
        <p:sp>
          <p:nvSpPr>
            <p:cNvPr id="124" name="Rectangle 123"/>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7" name="Rectangle 126"/>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B085ECA-40D5-4A12-9C55-85ABCE56E43C}"/>
                </a:ext>
              </a:extLst>
            </p:cNvPr>
            <p:cNvSpPr/>
            <p:nvPr/>
          </p:nvSpPr>
          <p:spPr>
            <a:xfrm>
              <a:off x="1317652" y="2298516"/>
              <a:ext cx="1057300" cy="281854"/>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1</a:t>
              </a:r>
            </a:p>
          </p:txBody>
        </p:sp>
      </p:grpSp>
      <p:sp>
        <p:nvSpPr>
          <p:cNvPr id="214" name="Rectangle 213">
            <a:extLst>
              <a:ext uri="{FF2B5EF4-FFF2-40B4-BE49-F238E27FC236}">
                <a16:creationId xmlns:a16="http://schemas.microsoft.com/office/drawing/2014/main" id="{5F01C6B3-C50C-4538-9E54-AFF3F5F82133}"/>
              </a:ext>
            </a:extLst>
          </p:cNvPr>
          <p:cNvSpPr/>
          <p:nvPr/>
        </p:nvSpPr>
        <p:spPr>
          <a:xfrm>
            <a:off x="3765299" y="1233472"/>
            <a:ext cx="3029952" cy="295854"/>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ea typeface="Segoe UI" panose="020B0502040204020203" pitchFamily="34" charset="0"/>
                <a:cs typeface="Segoe UI Semibold" panose="020B0702040204020203" pitchFamily="34" charset="0"/>
              </a:rPr>
              <a:t>Azure Collaborative Workbench</a:t>
            </a:r>
          </a:p>
        </p:txBody>
      </p:sp>
      <p:pic>
        <p:nvPicPr>
          <p:cNvPr id="7170" name="Picture 2" descr="Image result for PowerApps icon png">
            <a:extLst>
              <a:ext uri="{FF2B5EF4-FFF2-40B4-BE49-F238E27FC236}">
                <a16:creationId xmlns:a16="http://schemas.microsoft.com/office/drawing/2014/main" id="{74740930-B44B-4761-8FDA-6A82E572FB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8375" y="2483505"/>
            <a:ext cx="428998" cy="363218"/>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Arrow Connector 137">
            <a:extLst>
              <a:ext uri="{FF2B5EF4-FFF2-40B4-BE49-F238E27FC236}">
                <a16:creationId xmlns:a16="http://schemas.microsoft.com/office/drawing/2014/main" id="{E43E8B4A-A5CA-4E59-BB4B-1FF679362DA6}"/>
              </a:ext>
            </a:extLst>
          </p:cNvPr>
          <p:cNvCxnSpPr>
            <a:cxnSpLocks/>
            <a:endCxn id="132" idx="1"/>
          </p:cNvCxnSpPr>
          <p:nvPr/>
        </p:nvCxnSpPr>
        <p:spPr>
          <a:xfrm>
            <a:off x="8962301" y="4421127"/>
            <a:ext cx="497758"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154495EE-119E-46D2-8973-604D5A20C4A4}"/>
              </a:ext>
            </a:extLst>
          </p:cNvPr>
          <p:cNvCxnSpPr>
            <a:cxnSpLocks/>
            <a:stCxn id="132" idx="0"/>
            <a:endCxn id="74" idx="2"/>
          </p:cNvCxnSpPr>
          <p:nvPr/>
        </p:nvCxnSpPr>
        <p:spPr>
          <a:xfrm flipH="1" flipV="1">
            <a:off x="10660176" y="3193048"/>
            <a:ext cx="6640" cy="339979"/>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2   Arrow fg">
            <a:extLst>
              <a:ext uri="{FF2B5EF4-FFF2-40B4-BE49-F238E27FC236}">
                <a16:creationId xmlns:a16="http://schemas.microsoft.com/office/drawing/2014/main" id="{4980AAC2-B2DB-4F76-9741-451DC709A2CE}"/>
              </a:ext>
            </a:extLst>
          </p:cNvPr>
          <p:cNvCxnSpPr>
            <a:cxnSpLocks/>
          </p:cNvCxnSpPr>
          <p:nvPr/>
        </p:nvCxnSpPr>
        <p:spPr>
          <a:xfrm>
            <a:off x="2930156" y="2004630"/>
            <a:ext cx="556850" cy="6622"/>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5" name="Eye" title="Icon of an eye">
            <a:extLst>
              <a:ext uri="{FF2B5EF4-FFF2-40B4-BE49-F238E27FC236}">
                <a16:creationId xmlns:a16="http://schemas.microsoft.com/office/drawing/2014/main" id="{891E13C9-CCF5-4676-9CCA-5CD2AABAE646}"/>
              </a:ext>
            </a:extLst>
          </p:cNvPr>
          <p:cNvSpPr>
            <a:spLocks noChangeAspect="1" noEditPoints="1"/>
          </p:cNvSpPr>
          <p:nvPr/>
        </p:nvSpPr>
        <p:spPr bwMode="auto">
          <a:xfrm>
            <a:off x="861525" y="2422721"/>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96" name="Microsoft_E720" title="Icon of a microphone">
            <a:extLst>
              <a:ext uri="{FF2B5EF4-FFF2-40B4-BE49-F238E27FC236}">
                <a16:creationId xmlns:a16="http://schemas.microsoft.com/office/drawing/2014/main" id="{568AC55E-7D8E-43E4-9401-27E8AEC74497}"/>
              </a:ext>
            </a:extLst>
          </p:cNvPr>
          <p:cNvSpPr>
            <a:spLocks noChangeAspect="1" noEditPoints="1"/>
          </p:cNvSpPr>
          <p:nvPr/>
        </p:nvSpPr>
        <p:spPr bwMode="auto">
          <a:xfrm>
            <a:off x="1519542" y="2401768"/>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97" name="Dictionary_E82D" title="Icon of a book">
            <a:extLst>
              <a:ext uri="{FF2B5EF4-FFF2-40B4-BE49-F238E27FC236}">
                <a16:creationId xmlns:a16="http://schemas.microsoft.com/office/drawing/2014/main" id="{43F651EB-A8CC-499E-801F-E99A20973A97}"/>
              </a:ext>
            </a:extLst>
          </p:cNvPr>
          <p:cNvSpPr>
            <a:spLocks noChangeAspect="1" noEditPoints="1"/>
          </p:cNvSpPr>
          <p:nvPr/>
        </p:nvSpPr>
        <p:spPr bwMode="auto">
          <a:xfrm>
            <a:off x="1235209" y="2401768"/>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98" name="magnify" title="Icon of a magnifying glass">
            <a:extLst>
              <a:ext uri="{FF2B5EF4-FFF2-40B4-BE49-F238E27FC236}">
                <a16:creationId xmlns:a16="http://schemas.microsoft.com/office/drawing/2014/main" id="{C35C4505-14D1-4D64-92C9-2DB77D9559A5}"/>
              </a:ext>
            </a:extLst>
          </p:cNvPr>
          <p:cNvSpPr>
            <a:spLocks noChangeAspect="1" noEditPoints="1"/>
          </p:cNvSpPr>
          <p:nvPr/>
        </p:nvSpPr>
        <p:spPr bwMode="auto">
          <a:xfrm flipH="1">
            <a:off x="2069036" y="2401768"/>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199" name="Characters_E8C1" title="Icon of the letter A and a letter in another language">
            <a:extLst>
              <a:ext uri="{FF2B5EF4-FFF2-40B4-BE49-F238E27FC236}">
                <a16:creationId xmlns:a16="http://schemas.microsoft.com/office/drawing/2014/main" id="{1289AD19-A49F-421C-9662-BE6F1E1B2130}"/>
              </a:ext>
            </a:extLst>
          </p:cNvPr>
          <p:cNvSpPr>
            <a:spLocks noChangeAspect="1" noEditPoints="1"/>
          </p:cNvSpPr>
          <p:nvPr/>
        </p:nvSpPr>
        <p:spPr bwMode="auto">
          <a:xfrm>
            <a:off x="2383672" y="2401768"/>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200" name="Beaker_F196" title="Icon of a scientific flask with liquid in it">
            <a:extLst>
              <a:ext uri="{FF2B5EF4-FFF2-40B4-BE49-F238E27FC236}">
                <a16:creationId xmlns:a16="http://schemas.microsoft.com/office/drawing/2014/main" id="{7598CFB8-116C-4791-9C1C-2BD161AFAE66}"/>
              </a:ext>
            </a:extLst>
          </p:cNvPr>
          <p:cNvSpPr>
            <a:spLocks noChangeAspect="1" noEditPoints="1"/>
          </p:cNvSpPr>
          <p:nvPr/>
        </p:nvSpPr>
        <p:spPr bwMode="auto">
          <a:xfrm>
            <a:off x="1779631" y="2401768"/>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98" name="Rectangle 97">
            <a:extLst>
              <a:ext uri="{FF2B5EF4-FFF2-40B4-BE49-F238E27FC236}">
                <a16:creationId xmlns:a16="http://schemas.microsoft.com/office/drawing/2014/main" id="{7FBE6B0D-3EC0-4D29-91B4-BF7F85AAB029}"/>
              </a:ext>
            </a:extLst>
          </p:cNvPr>
          <p:cNvSpPr/>
          <p:nvPr/>
        </p:nvSpPr>
        <p:spPr bwMode="auto">
          <a:xfrm>
            <a:off x="7511241" y="1204973"/>
            <a:ext cx="1471085" cy="4104251"/>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chemeClr val="tx1">
                  <a:lumMod val="65000"/>
                  <a:lumOff val="35000"/>
                </a:schemeClr>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19AFB727-6DF3-451A-9CF6-9E45AE2D7A47}"/>
              </a:ext>
            </a:extLst>
          </p:cNvPr>
          <p:cNvGrpSpPr/>
          <p:nvPr/>
        </p:nvGrpSpPr>
        <p:grpSpPr>
          <a:xfrm>
            <a:off x="527848" y="2887487"/>
            <a:ext cx="2499981" cy="1515305"/>
            <a:chOff x="1317652" y="2287656"/>
            <a:chExt cx="2082726" cy="1651997"/>
          </a:xfrm>
        </p:grpSpPr>
        <p:sp>
          <p:nvSpPr>
            <p:cNvPr id="100" name="Rectangle 99">
              <a:extLst>
                <a:ext uri="{FF2B5EF4-FFF2-40B4-BE49-F238E27FC236}">
                  <a16:creationId xmlns:a16="http://schemas.microsoft.com/office/drawing/2014/main" id="{CFB07AD6-13B2-4AA1-B3EB-4162B597C418}"/>
                </a:ext>
              </a:extLst>
            </p:cNvPr>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2" name="Rectangle 101">
              <a:extLst>
                <a:ext uri="{FF2B5EF4-FFF2-40B4-BE49-F238E27FC236}">
                  <a16:creationId xmlns:a16="http://schemas.microsoft.com/office/drawing/2014/main" id="{9C5C8575-222E-456C-BCF2-03D42FCD7A85}"/>
                </a:ext>
              </a:extLst>
            </p:cNvPr>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7363E86E-CAAB-4656-8550-C3D3F1832394}"/>
                </a:ext>
              </a:extLst>
            </p:cNvPr>
            <p:cNvSpPr/>
            <p:nvPr/>
          </p:nvSpPr>
          <p:spPr>
            <a:xfrm>
              <a:off x="1329023" y="2309794"/>
              <a:ext cx="1144176" cy="281854"/>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2</a:t>
              </a:r>
            </a:p>
          </p:txBody>
        </p:sp>
      </p:grpSp>
      <p:sp>
        <p:nvSpPr>
          <p:cNvPr id="104" name="Eye" title="Icon of an eye">
            <a:extLst>
              <a:ext uri="{FF2B5EF4-FFF2-40B4-BE49-F238E27FC236}">
                <a16:creationId xmlns:a16="http://schemas.microsoft.com/office/drawing/2014/main" id="{CE16492B-2ADD-418C-BEA8-E5D90A7AA486}"/>
              </a:ext>
            </a:extLst>
          </p:cNvPr>
          <p:cNvSpPr>
            <a:spLocks noChangeAspect="1" noEditPoints="1"/>
          </p:cNvSpPr>
          <p:nvPr/>
        </p:nvSpPr>
        <p:spPr bwMode="auto">
          <a:xfrm>
            <a:off x="866191" y="4105235"/>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05" name="Microsoft_E720" title="Icon of a microphone">
            <a:extLst>
              <a:ext uri="{FF2B5EF4-FFF2-40B4-BE49-F238E27FC236}">
                <a16:creationId xmlns:a16="http://schemas.microsoft.com/office/drawing/2014/main" id="{6E7AC37F-9A43-439E-AF5A-3E4CEE9AC555}"/>
              </a:ext>
            </a:extLst>
          </p:cNvPr>
          <p:cNvSpPr>
            <a:spLocks noChangeAspect="1" noEditPoints="1"/>
          </p:cNvSpPr>
          <p:nvPr/>
        </p:nvSpPr>
        <p:spPr bwMode="auto">
          <a:xfrm>
            <a:off x="1524208" y="4084282"/>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06" name="Dictionary_E82D" title="Icon of a book">
            <a:extLst>
              <a:ext uri="{FF2B5EF4-FFF2-40B4-BE49-F238E27FC236}">
                <a16:creationId xmlns:a16="http://schemas.microsoft.com/office/drawing/2014/main" id="{9BF84BBF-07CF-4850-A652-A366387BC508}"/>
              </a:ext>
            </a:extLst>
          </p:cNvPr>
          <p:cNvSpPr>
            <a:spLocks noChangeAspect="1" noEditPoints="1"/>
          </p:cNvSpPr>
          <p:nvPr/>
        </p:nvSpPr>
        <p:spPr bwMode="auto">
          <a:xfrm>
            <a:off x="1239875" y="4084282"/>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07" name="magnify" title="Icon of a magnifying glass">
            <a:extLst>
              <a:ext uri="{FF2B5EF4-FFF2-40B4-BE49-F238E27FC236}">
                <a16:creationId xmlns:a16="http://schemas.microsoft.com/office/drawing/2014/main" id="{B7FE5CE5-ACDA-487A-BA9E-6F77A963F5CC}"/>
              </a:ext>
            </a:extLst>
          </p:cNvPr>
          <p:cNvSpPr>
            <a:spLocks noChangeAspect="1" noEditPoints="1"/>
          </p:cNvSpPr>
          <p:nvPr/>
        </p:nvSpPr>
        <p:spPr bwMode="auto">
          <a:xfrm flipH="1">
            <a:off x="2073702" y="4084282"/>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109" name="Characters_E8C1" title="Icon of the letter A and a letter in another language">
            <a:extLst>
              <a:ext uri="{FF2B5EF4-FFF2-40B4-BE49-F238E27FC236}">
                <a16:creationId xmlns:a16="http://schemas.microsoft.com/office/drawing/2014/main" id="{12D3D587-C7CE-4A1E-9C74-002403CBA03A}"/>
              </a:ext>
            </a:extLst>
          </p:cNvPr>
          <p:cNvSpPr>
            <a:spLocks noChangeAspect="1" noEditPoints="1"/>
          </p:cNvSpPr>
          <p:nvPr/>
        </p:nvSpPr>
        <p:spPr bwMode="auto">
          <a:xfrm>
            <a:off x="2388338" y="4084282"/>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168" name="Arrow: U-Turn 167">
            <a:extLst>
              <a:ext uri="{FF2B5EF4-FFF2-40B4-BE49-F238E27FC236}">
                <a16:creationId xmlns:a16="http://schemas.microsoft.com/office/drawing/2014/main" id="{1837FB1E-F287-4D89-821D-822FE244361E}"/>
              </a:ext>
            </a:extLst>
          </p:cNvPr>
          <p:cNvSpPr/>
          <p:nvPr/>
        </p:nvSpPr>
        <p:spPr bwMode="auto">
          <a:xfrm flipH="1" flipV="1">
            <a:off x="1483957" y="5311359"/>
            <a:ext cx="9356598" cy="1098322"/>
          </a:xfrm>
          <a:prstGeom prst="uturnArrow">
            <a:avLst>
              <a:gd name="adj1" fmla="val 18868"/>
              <a:gd name="adj2" fmla="val 20401"/>
              <a:gd name="adj3" fmla="val 36697"/>
              <a:gd name="adj4" fmla="val 43750"/>
              <a:gd name="adj5" fmla="val 100000"/>
            </a:avLst>
          </a:prstGeom>
          <a:solidFill>
            <a:srgbClr val="00205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0" name="Beaker_F196" title="Icon of a scientific flask with liquid in it">
            <a:extLst>
              <a:ext uri="{FF2B5EF4-FFF2-40B4-BE49-F238E27FC236}">
                <a16:creationId xmlns:a16="http://schemas.microsoft.com/office/drawing/2014/main" id="{E30B63BA-62C9-45EC-B527-3993B84C5958}"/>
              </a:ext>
            </a:extLst>
          </p:cNvPr>
          <p:cNvSpPr>
            <a:spLocks noChangeAspect="1" noEditPoints="1"/>
          </p:cNvSpPr>
          <p:nvPr/>
        </p:nvSpPr>
        <p:spPr bwMode="auto">
          <a:xfrm>
            <a:off x="1784297" y="4084282"/>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pic>
        <p:nvPicPr>
          <p:cNvPr id="7" name="Graphic 6">
            <a:extLst>
              <a:ext uri="{FF2B5EF4-FFF2-40B4-BE49-F238E27FC236}">
                <a16:creationId xmlns:a16="http://schemas.microsoft.com/office/drawing/2014/main" id="{6E7A27D3-CDE4-4D7E-865B-BE2E1634D3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8610" y="1502969"/>
            <a:ext cx="233151" cy="233151"/>
          </a:xfrm>
          <a:prstGeom prst="rect">
            <a:avLst/>
          </a:prstGeom>
        </p:spPr>
      </p:pic>
      <p:pic>
        <p:nvPicPr>
          <p:cNvPr id="15" name="Graphic 14">
            <a:extLst>
              <a:ext uri="{FF2B5EF4-FFF2-40B4-BE49-F238E27FC236}">
                <a16:creationId xmlns:a16="http://schemas.microsoft.com/office/drawing/2014/main" id="{71F45588-1FC1-4B53-8CEF-7C6D09D36C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1439" y="1778898"/>
            <a:ext cx="233151" cy="233151"/>
          </a:xfrm>
          <a:prstGeom prst="rect">
            <a:avLst/>
          </a:prstGeom>
        </p:spPr>
      </p:pic>
      <p:pic>
        <p:nvPicPr>
          <p:cNvPr id="17" name="Graphic 16">
            <a:extLst>
              <a:ext uri="{FF2B5EF4-FFF2-40B4-BE49-F238E27FC236}">
                <a16:creationId xmlns:a16="http://schemas.microsoft.com/office/drawing/2014/main" id="{EAB542A5-0D1A-43E2-94FF-05FA2740B1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5510" y="1519311"/>
            <a:ext cx="233151" cy="233151"/>
          </a:xfrm>
          <a:prstGeom prst="rect">
            <a:avLst/>
          </a:prstGeom>
        </p:spPr>
      </p:pic>
      <p:pic>
        <p:nvPicPr>
          <p:cNvPr id="19" name="Graphic 18">
            <a:extLst>
              <a:ext uri="{FF2B5EF4-FFF2-40B4-BE49-F238E27FC236}">
                <a16:creationId xmlns:a16="http://schemas.microsoft.com/office/drawing/2014/main" id="{6D7790B8-30D4-4049-95B6-9CEEE51B18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9709" y="1785215"/>
            <a:ext cx="233151" cy="233151"/>
          </a:xfrm>
          <a:prstGeom prst="rect">
            <a:avLst/>
          </a:prstGeom>
        </p:spPr>
      </p:pic>
      <p:pic>
        <p:nvPicPr>
          <p:cNvPr id="117" name="Graphic 116">
            <a:extLst>
              <a:ext uri="{FF2B5EF4-FFF2-40B4-BE49-F238E27FC236}">
                <a16:creationId xmlns:a16="http://schemas.microsoft.com/office/drawing/2014/main" id="{5C1C57E5-71B7-481B-BEBF-32CACB31DD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75398" y="1521975"/>
            <a:ext cx="233151" cy="233151"/>
          </a:xfrm>
          <a:prstGeom prst="rect">
            <a:avLst/>
          </a:prstGeom>
        </p:spPr>
      </p:pic>
      <p:grpSp>
        <p:nvGrpSpPr>
          <p:cNvPr id="26" name="Graphic 24" descr="Database">
            <a:extLst>
              <a:ext uri="{FF2B5EF4-FFF2-40B4-BE49-F238E27FC236}">
                <a16:creationId xmlns:a16="http://schemas.microsoft.com/office/drawing/2014/main" id="{744E480F-847C-4828-95B6-A1F93DA66E41}"/>
              </a:ext>
            </a:extLst>
          </p:cNvPr>
          <p:cNvGrpSpPr/>
          <p:nvPr/>
        </p:nvGrpSpPr>
        <p:grpSpPr>
          <a:xfrm>
            <a:off x="901882" y="1769218"/>
            <a:ext cx="167869" cy="233151"/>
            <a:chOff x="336283" y="1721498"/>
            <a:chExt cx="533400" cy="723900"/>
          </a:xfrm>
          <a:solidFill>
            <a:srgbClr val="000000"/>
          </a:solidFill>
        </p:grpSpPr>
        <p:sp>
          <p:nvSpPr>
            <p:cNvPr id="27" name="Freeform: Shape 26">
              <a:extLst>
                <a:ext uri="{FF2B5EF4-FFF2-40B4-BE49-F238E27FC236}">
                  <a16:creationId xmlns:a16="http://schemas.microsoft.com/office/drawing/2014/main" id="{737210CE-D4EA-4945-AD48-DE28402F5C9F}"/>
                </a:ext>
              </a:extLst>
            </p:cNvPr>
            <p:cNvSpPr/>
            <p:nvPr/>
          </p:nvSpPr>
          <p:spPr>
            <a:xfrm>
              <a:off x="336283" y="1721498"/>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A7D8EB"/>
            </a:solidFill>
            <a:ln w="9525"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A77D4D49-26FD-467A-96AB-0699CF6C097A}"/>
                </a:ext>
              </a:extLst>
            </p:cNvPr>
            <p:cNvSpPr/>
            <p:nvPr/>
          </p:nvSpPr>
          <p:spPr>
            <a:xfrm>
              <a:off x="336283" y="18357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3"/>
            </a:solidFill>
            <a:ln w="9525"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27A6078D-6A1C-4539-A4A2-27746676E1E2}"/>
                </a:ext>
              </a:extLst>
            </p:cNvPr>
            <p:cNvSpPr/>
            <p:nvPr/>
          </p:nvSpPr>
          <p:spPr>
            <a:xfrm>
              <a:off x="336283" y="20262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lumMod val="75000"/>
                <a:lumOff val="25000"/>
              </a:schemeClr>
            </a:solidFill>
            <a:ln w="9525"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A4CD4C90-46B8-452C-9310-6C610E008B5E}"/>
                </a:ext>
              </a:extLst>
            </p:cNvPr>
            <p:cNvSpPr/>
            <p:nvPr/>
          </p:nvSpPr>
          <p:spPr>
            <a:xfrm>
              <a:off x="336283" y="22167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lumMod val="90000"/>
                <a:lumOff val="10000"/>
              </a:schemeClr>
            </a:solidFill>
            <a:ln w="9525" cap="flat">
              <a:noFill/>
              <a:prstDash val="solid"/>
              <a:miter/>
            </a:ln>
          </p:spPr>
          <p:txBody>
            <a:bodyPr rtlCol="0" anchor="ctr"/>
            <a:lstStyle/>
            <a:p>
              <a:endParaRPr lang="en-US" sz="1836"/>
            </a:p>
          </p:txBody>
        </p:sp>
      </p:grpSp>
      <p:sp>
        <p:nvSpPr>
          <p:cNvPr id="133" name="Rectangle 132">
            <a:extLst>
              <a:ext uri="{FF2B5EF4-FFF2-40B4-BE49-F238E27FC236}">
                <a16:creationId xmlns:a16="http://schemas.microsoft.com/office/drawing/2014/main" id="{733207B7-0C31-4A2D-A9B1-DB7351C0C46D}"/>
              </a:ext>
            </a:extLst>
          </p:cNvPr>
          <p:cNvSpPr/>
          <p:nvPr/>
        </p:nvSpPr>
        <p:spPr bwMode="auto">
          <a:xfrm>
            <a:off x="717815" y="1411102"/>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134992A8-D0BE-4F64-ACA8-40A3F50A22FA}"/>
              </a:ext>
            </a:extLst>
          </p:cNvPr>
          <p:cNvSpPr/>
          <p:nvPr/>
        </p:nvSpPr>
        <p:spPr bwMode="auto">
          <a:xfrm>
            <a:off x="1393490" y="1451437"/>
            <a:ext cx="694826" cy="870275"/>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0" name="Rectangle 149">
            <a:extLst>
              <a:ext uri="{FF2B5EF4-FFF2-40B4-BE49-F238E27FC236}">
                <a16:creationId xmlns:a16="http://schemas.microsoft.com/office/drawing/2014/main" id="{D5552074-5825-4FD9-BD2B-B299B3AB11B1}"/>
              </a:ext>
            </a:extLst>
          </p:cNvPr>
          <p:cNvSpPr/>
          <p:nvPr/>
        </p:nvSpPr>
        <p:spPr bwMode="auto">
          <a:xfrm>
            <a:off x="2191965" y="1451438"/>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EC2A919F-3B4B-4296-967F-60622AE1EB8A}"/>
              </a:ext>
            </a:extLst>
          </p:cNvPr>
          <p:cNvSpPr/>
          <p:nvPr/>
        </p:nvSpPr>
        <p:spPr>
          <a:xfrm>
            <a:off x="708085" y="2004630"/>
            <a:ext cx="566442"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Sources</a:t>
            </a:r>
          </a:p>
        </p:txBody>
      </p:sp>
      <p:sp>
        <p:nvSpPr>
          <p:cNvPr id="159" name="Rectangle 158">
            <a:extLst>
              <a:ext uri="{FF2B5EF4-FFF2-40B4-BE49-F238E27FC236}">
                <a16:creationId xmlns:a16="http://schemas.microsoft.com/office/drawing/2014/main" id="{ECC09E40-186B-4BA2-BD47-9AF849DE809C}"/>
              </a:ext>
            </a:extLst>
          </p:cNvPr>
          <p:cNvSpPr/>
          <p:nvPr/>
        </p:nvSpPr>
        <p:spPr>
          <a:xfrm>
            <a:off x="1390776" y="2007759"/>
            <a:ext cx="697539"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Ingestion Pipeline</a:t>
            </a:r>
          </a:p>
        </p:txBody>
      </p:sp>
      <p:sp>
        <p:nvSpPr>
          <p:cNvPr id="160" name="Rectangle 159">
            <a:extLst>
              <a:ext uri="{FF2B5EF4-FFF2-40B4-BE49-F238E27FC236}">
                <a16:creationId xmlns:a16="http://schemas.microsoft.com/office/drawing/2014/main" id="{E60D5DC2-CFAB-473E-9AD4-2CCB4A636552}"/>
              </a:ext>
            </a:extLst>
          </p:cNvPr>
          <p:cNvSpPr/>
          <p:nvPr/>
        </p:nvSpPr>
        <p:spPr>
          <a:xfrm>
            <a:off x="2191703" y="2011252"/>
            <a:ext cx="566442" cy="338554"/>
          </a:xfrm>
          <a:prstGeom prst="rect">
            <a:avLst/>
          </a:prstGeom>
        </p:spPr>
        <p:txBody>
          <a:bodyPr wrap="square">
            <a:spAutoFit/>
          </a:bodyPr>
          <a:lstStyle/>
          <a:p>
            <a:pPr algn="ct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Store</a:t>
            </a:r>
          </a:p>
        </p:txBody>
      </p:sp>
      <p:pic>
        <p:nvPicPr>
          <p:cNvPr id="216" name="Graphic 215">
            <a:extLst>
              <a:ext uri="{FF2B5EF4-FFF2-40B4-BE49-F238E27FC236}">
                <a16:creationId xmlns:a16="http://schemas.microsoft.com/office/drawing/2014/main" id="{5E94FC50-FD83-4D00-9290-EE3AEC0D3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62391" y="3183586"/>
            <a:ext cx="233151" cy="233151"/>
          </a:xfrm>
          <a:prstGeom prst="rect">
            <a:avLst/>
          </a:prstGeom>
        </p:spPr>
      </p:pic>
      <p:pic>
        <p:nvPicPr>
          <p:cNvPr id="217" name="Graphic 216">
            <a:extLst>
              <a:ext uri="{FF2B5EF4-FFF2-40B4-BE49-F238E27FC236}">
                <a16:creationId xmlns:a16="http://schemas.microsoft.com/office/drawing/2014/main" id="{8A861419-0AD8-4567-8445-5C64009E4C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5220" y="3459516"/>
            <a:ext cx="233151" cy="233151"/>
          </a:xfrm>
          <a:prstGeom prst="rect">
            <a:avLst/>
          </a:prstGeom>
        </p:spPr>
      </p:pic>
      <p:pic>
        <p:nvPicPr>
          <p:cNvPr id="219" name="Graphic 218">
            <a:extLst>
              <a:ext uri="{FF2B5EF4-FFF2-40B4-BE49-F238E27FC236}">
                <a16:creationId xmlns:a16="http://schemas.microsoft.com/office/drawing/2014/main" id="{609F2C86-F9F7-4414-9B3A-7E30EFC92A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53490" y="3465832"/>
            <a:ext cx="233151" cy="233151"/>
          </a:xfrm>
          <a:prstGeom prst="rect">
            <a:avLst/>
          </a:prstGeom>
        </p:spPr>
      </p:pic>
      <p:sp>
        <p:nvSpPr>
          <p:cNvPr id="226" name="Rectangle 225">
            <a:extLst>
              <a:ext uri="{FF2B5EF4-FFF2-40B4-BE49-F238E27FC236}">
                <a16:creationId xmlns:a16="http://schemas.microsoft.com/office/drawing/2014/main" id="{7F42C256-5ED8-4CD3-93E9-18CC81EF8C2C}"/>
              </a:ext>
            </a:extLst>
          </p:cNvPr>
          <p:cNvSpPr/>
          <p:nvPr/>
        </p:nvSpPr>
        <p:spPr bwMode="auto">
          <a:xfrm>
            <a:off x="713322" y="3136018"/>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7" name="Rectangle 226">
            <a:extLst>
              <a:ext uri="{FF2B5EF4-FFF2-40B4-BE49-F238E27FC236}">
                <a16:creationId xmlns:a16="http://schemas.microsoft.com/office/drawing/2014/main" id="{1563CD2A-47CD-4A58-885B-0D649260F568}"/>
              </a:ext>
            </a:extLst>
          </p:cNvPr>
          <p:cNvSpPr/>
          <p:nvPr/>
        </p:nvSpPr>
        <p:spPr bwMode="auto">
          <a:xfrm>
            <a:off x="1397271" y="3132054"/>
            <a:ext cx="694826" cy="870275"/>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8" name="Rectangle 227">
            <a:extLst>
              <a:ext uri="{FF2B5EF4-FFF2-40B4-BE49-F238E27FC236}">
                <a16:creationId xmlns:a16="http://schemas.microsoft.com/office/drawing/2014/main" id="{15ABA11C-57F3-4C1E-B257-BBAD8C2407C8}"/>
              </a:ext>
            </a:extLst>
          </p:cNvPr>
          <p:cNvSpPr/>
          <p:nvPr/>
        </p:nvSpPr>
        <p:spPr bwMode="auto">
          <a:xfrm>
            <a:off x="2195746" y="3132055"/>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9" name="Rectangle 228">
            <a:extLst>
              <a:ext uri="{FF2B5EF4-FFF2-40B4-BE49-F238E27FC236}">
                <a16:creationId xmlns:a16="http://schemas.microsoft.com/office/drawing/2014/main" id="{B09C4F30-0EBE-4722-89D1-813C44D88EB0}"/>
              </a:ext>
            </a:extLst>
          </p:cNvPr>
          <p:cNvSpPr/>
          <p:nvPr/>
        </p:nvSpPr>
        <p:spPr>
          <a:xfrm>
            <a:off x="711866" y="3685248"/>
            <a:ext cx="566442"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Sources</a:t>
            </a:r>
          </a:p>
        </p:txBody>
      </p:sp>
      <p:sp>
        <p:nvSpPr>
          <p:cNvPr id="230" name="Rectangle 229">
            <a:extLst>
              <a:ext uri="{FF2B5EF4-FFF2-40B4-BE49-F238E27FC236}">
                <a16:creationId xmlns:a16="http://schemas.microsoft.com/office/drawing/2014/main" id="{86E2528A-F2FA-40CF-A51B-39EB380046E2}"/>
              </a:ext>
            </a:extLst>
          </p:cNvPr>
          <p:cNvSpPr/>
          <p:nvPr/>
        </p:nvSpPr>
        <p:spPr>
          <a:xfrm>
            <a:off x="1394557" y="3688377"/>
            <a:ext cx="697539"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Ingestion Pipeline</a:t>
            </a:r>
          </a:p>
        </p:txBody>
      </p:sp>
      <p:sp>
        <p:nvSpPr>
          <p:cNvPr id="231" name="Rectangle 230">
            <a:extLst>
              <a:ext uri="{FF2B5EF4-FFF2-40B4-BE49-F238E27FC236}">
                <a16:creationId xmlns:a16="http://schemas.microsoft.com/office/drawing/2014/main" id="{B4FA1D21-34A8-4EB7-B9A1-960E4B512797}"/>
              </a:ext>
            </a:extLst>
          </p:cNvPr>
          <p:cNvSpPr/>
          <p:nvPr/>
        </p:nvSpPr>
        <p:spPr>
          <a:xfrm>
            <a:off x="2195484" y="3691870"/>
            <a:ext cx="566442" cy="325345"/>
          </a:xfrm>
          <a:prstGeom prst="rect">
            <a:avLst/>
          </a:prstGeom>
        </p:spPr>
        <p:txBody>
          <a:bodyPr wrap="square">
            <a:spAutoFit/>
          </a:bodyPr>
          <a:lstStyle/>
          <a:p>
            <a:pPr algn="ct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Store</a:t>
            </a:r>
          </a:p>
        </p:txBody>
      </p:sp>
      <p:pic>
        <p:nvPicPr>
          <p:cNvPr id="33" name="Graphic 32">
            <a:extLst>
              <a:ext uri="{FF2B5EF4-FFF2-40B4-BE49-F238E27FC236}">
                <a16:creationId xmlns:a16="http://schemas.microsoft.com/office/drawing/2014/main" id="{2344CAC5-AEF1-48DA-AED2-9EE1D2A67E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6620" y="3195013"/>
            <a:ext cx="233151" cy="233151"/>
          </a:xfrm>
          <a:prstGeom prst="rect">
            <a:avLst/>
          </a:prstGeom>
        </p:spPr>
      </p:pic>
      <p:pic>
        <p:nvPicPr>
          <p:cNvPr id="35" name="Graphic 34">
            <a:extLst>
              <a:ext uri="{FF2B5EF4-FFF2-40B4-BE49-F238E27FC236}">
                <a16:creationId xmlns:a16="http://schemas.microsoft.com/office/drawing/2014/main" id="{0AFE90D6-0988-44B7-AAEF-2A7B94DEF2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86620" y="3460921"/>
            <a:ext cx="233151" cy="233151"/>
          </a:xfrm>
          <a:prstGeom prst="rect">
            <a:avLst/>
          </a:prstGeom>
        </p:spPr>
      </p:pic>
      <p:pic>
        <p:nvPicPr>
          <p:cNvPr id="37" name="Graphic 36">
            <a:extLst>
              <a:ext uri="{FF2B5EF4-FFF2-40B4-BE49-F238E27FC236}">
                <a16:creationId xmlns:a16="http://schemas.microsoft.com/office/drawing/2014/main" id="{85A1784F-2C6F-49F9-9894-A2BFCE546CC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776471" y="3203210"/>
            <a:ext cx="233151" cy="233151"/>
          </a:xfrm>
          <a:prstGeom prst="rect">
            <a:avLst/>
          </a:prstGeom>
        </p:spPr>
      </p:pic>
      <p:pic>
        <p:nvPicPr>
          <p:cNvPr id="41" name="Graphic 40">
            <a:extLst>
              <a:ext uri="{FF2B5EF4-FFF2-40B4-BE49-F238E27FC236}">
                <a16:creationId xmlns:a16="http://schemas.microsoft.com/office/drawing/2014/main" id="{FB4FD494-9119-4962-A115-2CF47EEA9F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483957" y="3197858"/>
            <a:ext cx="233151" cy="233151"/>
          </a:xfrm>
          <a:prstGeom prst="rect">
            <a:avLst/>
          </a:prstGeom>
        </p:spPr>
      </p:pic>
      <p:grpSp>
        <p:nvGrpSpPr>
          <p:cNvPr id="233" name="Group 232">
            <a:extLst>
              <a:ext uri="{FF2B5EF4-FFF2-40B4-BE49-F238E27FC236}">
                <a16:creationId xmlns:a16="http://schemas.microsoft.com/office/drawing/2014/main" id="{6DB6DF42-01E4-455A-8B9A-B4AE53DE8137}"/>
              </a:ext>
            </a:extLst>
          </p:cNvPr>
          <p:cNvGrpSpPr/>
          <p:nvPr/>
        </p:nvGrpSpPr>
        <p:grpSpPr>
          <a:xfrm>
            <a:off x="516294" y="4570004"/>
            <a:ext cx="2499981" cy="1083007"/>
            <a:chOff x="1317652" y="2287656"/>
            <a:chExt cx="2082726" cy="1180701"/>
          </a:xfrm>
        </p:grpSpPr>
        <p:sp>
          <p:nvSpPr>
            <p:cNvPr id="234" name="Rectangle 233">
              <a:extLst>
                <a:ext uri="{FF2B5EF4-FFF2-40B4-BE49-F238E27FC236}">
                  <a16:creationId xmlns:a16="http://schemas.microsoft.com/office/drawing/2014/main" id="{1874054E-352A-4934-92BF-626210C4012E}"/>
                </a:ext>
              </a:extLst>
            </p:cNvPr>
            <p:cNvSpPr/>
            <p:nvPr/>
          </p:nvSpPr>
          <p:spPr bwMode="auto">
            <a:xfrm>
              <a:off x="1317652" y="2287656"/>
              <a:ext cx="2005242" cy="63815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35" name="Rectangle 234">
              <a:extLst>
                <a:ext uri="{FF2B5EF4-FFF2-40B4-BE49-F238E27FC236}">
                  <a16:creationId xmlns:a16="http://schemas.microsoft.com/office/drawing/2014/main" id="{046D5842-32C2-410E-A3BB-FDAA5C7422CC}"/>
                </a:ext>
              </a:extLst>
            </p:cNvPr>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36" name="Rectangle 235">
              <a:extLst>
                <a:ext uri="{FF2B5EF4-FFF2-40B4-BE49-F238E27FC236}">
                  <a16:creationId xmlns:a16="http://schemas.microsoft.com/office/drawing/2014/main" id="{8DF12ADD-1BA2-4DCF-9691-D2AE3F02FAEB}"/>
                </a:ext>
              </a:extLst>
            </p:cNvPr>
            <p:cNvSpPr/>
            <p:nvPr/>
          </p:nvSpPr>
          <p:spPr>
            <a:xfrm>
              <a:off x="1329024" y="2309794"/>
              <a:ext cx="1343583" cy="281853"/>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&lt;n&gt;</a:t>
              </a:r>
            </a:p>
          </p:txBody>
        </p:sp>
      </p:grpSp>
      <p:sp>
        <p:nvSpPr>
          <p:cNvPr id="237" name="Eye" title="Icon of an eye">
            <a:extLst>
              <a:ext uri="{FF2B5EF4-FFF2-40B4-BE49-F238E27FC236}">
                <a16:creationId xmlns:a16="http://schemas.microsoft.com/office/drawing/2014/main" id="{12C6CF35-153E-4C29-A0A2-AC4BB2CAD84C}"/>
              </a:ext>
            </a:extLst>
          </p:cNvPr>
          <p:cNvSpPr>
            <a:spLocks noChangeAspect="1" noEditPoints="1"/>
          </p:cNvSpPr>
          <p:nvPr/>
        </p:nvSpPr>
        <p:spPr bwMode="auto">
          <a:xfrm>
            <a:off x="869900" y="4863928"/>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238" name="Microsoft_E720" title="Icon of a microphone">
            <a:extLst>
              <a:ext uri="{FF2B5EF4-FFF2-40B4-BE49-F238E27FC236}">
                <a16:creationId xmlns:a16="http://schemas.microsoft.com/office/drawing/2014/main" id="{D3D88D87-8561-44EA-A625-D93E199F209D}"/>
              </a:ext>
            </a:extLst>
          </p:cNvPr>
          <p:cNvSpPr>
            <a:spLocks noChangeAspect="1" noEditPoints="1"/>
          </p:cNvSpPr>
          <p:nvPr/>
        </p:nvSpPr>
        <p:spPr bwMode="auto">
          <a:xfrm>
            <a:off x="1527918" y="4842975"/>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39" name="Dictionary_E82D" title="Icon of a book">
            <a:extLst>
              <a:ext uri="{FF2B5EF4-FFF2-40B4-BE49-F238E27FC236}">
                <a16:creationId xmlns:a16="http://schemas.microsoft.com/office/drawing/2014/main" id="{06D6A973-A0B7-471F-9A40-3B6FA719F60E}"/>
              </a:ext>
            </a:extLst>
          </p:cNvPr>
          <p:cNvSpPr>
            <a:spLocks noChangeAspect="1" noEditPoints="1"/>
          </p:cNvSpPr>
          <p:nvPr/>
        </p:nvSpPr>
        <p:spPr bwMode="auto">
          <a:xfrm>
            <a:off x="1243584" y="4842975"/>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40" name="magnify" title="Icon of a magnifying glass">
            <a:extLst>
              <a:ext uri="{FF2B5EF4-FFF2-40B4-BE49-F238E27FC236}">
                <a16:creationId xmlns:a16="http://schemas.microsoft.com/office/drawing/2014/main" id="{63D4DDBC-F20C-43A7-853A-7F0138C054F1}"/>
              </a:ext>
            </a:extLst>
          </p:cNvPr>
          <p:cNvSpPr>
            <a:spLocks noChangeAspect="1" noEditPoints="1"/>
          </p:cNvSpPr>
          <p:nvPr/>
        </p:nvSpPr>
        <p:spPr bwMode="auto">
          <a:xfrm flipH="1">
            <a:off x="2077411" y="4842975"/>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241" name="Characters_E8C1" title="Icon of the letter A and a letter in another language">
            <a:extLst>
              <a:ext uri="{FF2B5EF4-FFF2-40B4-BE49-F238E27FC236}">
                <a16:creationId xmlns:a16="http://schemas.microsoft.com/office/drawing/2014/main" id="{B016F23D-0CBB-4AB3-91CE-C61D9C6C5C89}"/>
              </a:ext>
            </a:extLst>
          </p:cNvPr>
          <p:cNvSpPr>
            <a:spLocks noChangeAspect="1" noEditPoints="1"/>
          </p:cNvSpPr>
          <p:nvPr/>
        </p:nvSpPr>
        <p:spPr bwMode="auto">
          <a:xfrm>
            <a:off x="2392048" y="4842975"/>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242" name="Beaker_F196" title="Icon of a scientific flask with liquid in it">
            <a:extLst>
              <a:ext uri="{FF2B5EF4-FFF2-40B4-BE49-F238E27FC236}">
                <a16:creationId xmlns:a16="http://schemas.microsoft.com/office/drawing/2014/main" id="{C2CFF5CA-E370-4ED4-8027-8275A0393D19}"/>
              </a:ext>
            </a:extLst>
          </p:cNvPr>
          <p:cNvSpPr>
            <a:spLocks noChangeAspect="1" noEditPoints="1"/>
          </p:cNvSpPr>
          <p:nvPr/>
        </p:nvSpPr>
        <p:spPr bwMode="auto">
          <a:xfrm>
            <a:off x="1788007" y="4842975"/>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cxnSp>
        <p:nvCxnSpPr>
          <p:cNvPr id="243" name="2   Arrow fg">
            <a:extLst>
              <a:ext uri="{FF2B5EF4-FFF2-40B4-BE49-F238E27FC236}">
                <a16:creationId xmlns:a16="http://schemas.microsoft.com/office/drawing/2014/main" id="{27B74DBF-1220-4858-80EC-40E0833208BA}"/>
              </a:ext>
            </a:extLst>
          </p:cNvPr>
          <p:cNvCxnSpPr>
            <a:cxnSpLocks/>
          </p:cNvCxnSpPr>
          <p:nvPr/>
        </p:nvCxnSpPr>
        <p:spPr>
          <a:xfrm>
            <a:off x="2930156" y="3649765"/>
            <a:ext cx="556850"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4" name="2   Arrow fg">
            <a:extLst>
              <a:ext uri="{FF2B5EF4-FFF2-40B4-BE49-F238E27FC236}">
                <a16:creationId xmlns:a16="http://schemas.microsoft.com/office/drawing/2014/main" id="{E6750BB7-B33C-45EE-8561-4F9AA54F7F88}"/>
              </a:ext>
            </a:extLst>
          </p:cNvPr>
          <p:cNvCxnSpPr>
            <a:cxnSpLocks/>
          </p:cNvCxnSpPr>
          <p:nvPr/>
        </p:nvCxnSpPr>
        <p:spPr>
          <a:xfrm>
            <a:off x="2926800" y="4855576"/>
            <a:ext cx="556850" cy="6622"/>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E919C3F-A521-4880-A4ED-636B7EDA01FF}"/>
              </a:ext>
            </a:extLst>
          </p:cNvPr>
          <p:cNvSpPr/>
          <p:nvPr/>
        </p:nvSpPr>
        <p:spPr>
          <a:xfrm>
            <a:off x="7522006" y="1234339"/>
            <a:ext cx="1473156" cy="497537"/>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Analytics &amp; Integrations</a:t>
            </a:r>
          </a:p>
        </p:txBody>
      </p:sp>
      <p:grpSp>
        <p:nvGrpSpPr>
          <p:cNvPr id="49" name="Group 48">
            <a:extLst>
              <a:ext uri="{FF2B5EF4-FFF2-40B4-BE49-F238E27FC236}">
                <a16:creationId xmlns:a16="http://schemas.microsoft.com/office/drawing/2014/main" id="{66D3C786-C4F4-461A-B644-8F3A576B11C0}"/>
              </a:ext>
            </a:extLst>
          </p:cNvPr>
          <p:cNvGrpSpPr/>
          <p:nvPr/>
        </p:nvGrpSpPr>
        <p:grpSpPr>
          <a:xfrm>
            <a:off x="7663444" y="1856322"/>
            <a:ext cx="1177730" cy="768842"/>
            <a:chOff x="7548881" y="1809268"/>
            <a:chExt cx="1154742" cy="753835"/>
          </a:xfrm>
        </p:grpSpPr>
        <p:pic>
          <p:nvPicPr>
            <p:cNvPr id="246" name="Picture 245">
              <a:extLst>
                <a:ext uri="{FF2B5EF4-FFF2-40B4-BE49-F238E27FC236}">
                  <a16:creationId xmlns:a16="http://schemas.microsoft.com/office/drawing/2014/main" id="{F72B893F-6A2F-417E-B0B7-FEA43DF97935}"/>
                </a:ext>
              </a:extLst>
            </p:cNvPr>
            <p:cNvPicPr>
              <a:picLocks noChangeAspect="1"/>
            </p:cNvPicPr>
            <p:nvPr/>
          </p:nvPicPr>
          <p:blipFill>
            <a:blip r:embed="rId25"/>
            <a:stretch>
              <a:fillRect/>
            </a:stretch>
          </p:blipFill>
          <p:spPr>
            <a:xfrm>
              <a:off x="7878482" y="1809268"/>
              <a:ext cx="499138" cy="499138"/>
            </a:xfrm>
            <a:prstGeom prst="rect">
              <a:avLst/>
            </a:prstGeom>
          </p:spPr>
        </p:pic>
        <p:sp>
          <p:nvSpPr>
            <p:cNvPr id="122" name="TextBox 121">
              <a:extLst>
                <a:ext uri="{FF2B5EF4-FFF2-40B4-BE49-F238E27FC236}">
                  <a16:creationId xmlns:a16="http://schemas.microsoft.com/office/drawing/2014/main" id="{012098BB-A980-40B8-8352-DBD37010E14B}"/>
                </a:ext>
              </a:extLst>
            </p:cNvPr>
            <p:cNvSpPr txBox="1"/>
            <p:nvPr/>
          </p:nvSpPr>
          <p:spPr>
            <a:xfrm>
              <a:off x="7548881" y="2309617"/>
              <a:ext cx="1154742" cy="253486"/>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Azure Synapse</a:t>
              </a:r>
            </a:p>
          </p:txBody>
        </p:sp>
      </p:grpSp>
      <p:grpSp>
        <p:nvGrpSpPr>
          <p:cNvPr id="48" name="Group 47">
            <a:extLst>
              <a:ext uri="{FF2B5EF4-FFF2-40B4-BE49-F238E27FC236}">
                <a16:creationId xmlns:a16="http://schemas.microsoft.com/office/drawing/2014/main" id="{9998DA37-5277-4604-ACE1-AF7986327DCB}"/>
              </a:ext>
            </a:extLst>
          </p:cNvPr>
          <p:cNvGrpSpPr/>
          <p:nvPr/>
        </p:nvGrpSpPr>
        <p:grpSpPr>
          <a:xfrm>
            <a:off x="3591569" y="3511759"/>
            <a:ext cx="3439408" cy="1663645"/>
            <a:chOff x="3532799" y="3356345"/>
            <a:chExt cx="3372275" cy="1631173"/>
          </a:xfrm>
        </p:grpSpPr>
        <p:grpSp>
          <p:nvGrpSpPr>
            <p:cNvPr id="40" name="Group 39">
              <a:extLst>
                <a:ext uri="{FF2B5EF4-FFF2-40B4-BE49-F238E27FC236}">
                  <a16:creationId xmlns:a16="http://schemas.microsoft.com/office/drawing/2014/main" id="{ACC91339-7E22-4B30-9826-183943C09BA5}"/>
                </a:ext>
              </a:extLst>
            </p:cNvPr>
            <p:cNvGrpSpPr/>
            <p:nvPr/>
          </p:nvGrpSpPr>
          <p:grpSpPr>
            <a:xfrm>
              <a:off x="4363990" y="3356346"/>
              <a:ext cx="2541084" cy="1631172"/>
              <a:chOff x="4279366" y="2396342"/>
              <a:chExt cx="2541084" cy="1631172"/>
            </a:xfrm>
          </p:grpSpPr>
          <p:grpSp>
            <p:nvGrpSpPr>
              <p:cNvPr id="46" name="Group 45">
                <a:extLst>
                  <a:ext uri="{FF2B5EF4-FFF2-40B4-BE49-F238E27FC236}">
                    <a16:creationId xmlns:a16="http://schemas.microsoft.com/office/drawing/2014/main" id="{33BEF6A3-998A-4F19-AF0F-FC81D4FAA0EE}"/>
                  </a:ext>
                </a:extLst>
              </p:cNvPr>
              <p:cNvGrpSpPr/>
              <p:nvPr/>
            </p:nvGrpSpPr>
            <p:grpSpPr>
              <a:xfrm>
                <a:off x="4294260" y="2396342"/>
                <a:ext cx="1007953" cy="798518"/>
                <a:chOff x="3731960" y="3592933"/>
                <a:chExt cx="1007953" cy="798518"/>
              </a:xfrm>
            </p:grpSpPr>
            <p:sp>
              <p:nvSpPr>
                <p:cNvPr id="249" name="Rectangle 248">
                  <a:extLst>
                    <a:ext uri="{FF2B5EF4-FFF2-40B4-BE49-F238E27FC236}">
                      <a16:creationId xmlns:a16="http://schemas.microsoft.com/office/drawing/2014/main" id="{86300A6D-735D-4257-8BF8-82CC6938FFFC}"/>
                    </a:ext>
                  </a:extLst>
                </p:cNvPr>
                <p:cNvSpPr/>
                <p:nvPr/>
              </p:nvSpPr>
              <p:spPr bwMode="auto">
                <a:xfrm>
                  <a:off x="3731960" y="3592933"/>
                  <a:ext cx="1007953" cy="798518"/>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grpSp>
              <p:nvGrpSpPr>
                <p:cNvPr id="45" name="Group 44">
                  <a:extLst>
                    <a:ext uri="{FF2B5EF4-FFF2-40B4-BE49-F238E27FC236}">
                      <a16:creationId xmlns:a16="http://schemas.microsoft.com/office/drawing/2014/main" id="{D27DD0BE-7883-4C41-80A9-1D95D8DBDE84}"/>
                    </a:ext>
                  </a:extLst>
                </p:cNvPr>
                <p:cNvGrpSpPr/>
                <p:nvPr/>
              </p:nvGrpSpPr>
              <p:grpSpPr>
                <a:xfrm>
                  <a:off x="3911314" y="3988114"/>
                  <a:ext cx="680335" cy="275213"/>
                  <a:chOff x="3911370" y="3997462"/>
                  <a:chExt cx="680335" cy="275213"/>
                </a:xfrm>
              </p:grpSpPr>
              <p:pic>
                <p:nvPicPr>
                  <p:cNvPr id="247" name="Picture 246" descr="A close up of a logo&#10;&#10;Description automatically generated">
                    <a:extLst>
                      <a:ext uri="{FF2B5EF4-FFF2-40B4-BE49-F238E27FC236}">
                        <a16:creationId xmlns:a16="http://schemas.microsoft.com/office/drawing/2014/main" id="{47EE817A-1765-40A7-96BE-607736BEEEDA}"/>
                      </a:ext>
                    </a:extLst>
                  </p:cNvPr>
                  <p:cNvPicPr>
                    <a:picLocks noChangeAspect="1"/>
                  </p:cNvPicPr>
                  <p:nvPr/>
                </p:nvPicPr>
                <p:blipFill>
                  <a:blip r:embed="rId2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17385" y="3998355"/>
                    <a:ext cx="274320" cy="274320"/>
                  </a:xfrm>
                  <a:prstGeom prst="rect">
                    <a:avLst/>
                  </a:prstGeom>
                </p:spPr>
              </p:pic>
              <p:pic>
                <p:nvPicPr>
                  <p:cNvPr id="248" name="Picture 247" descr="A close up of a logo&#10;&#10;Description automatically generated">
                    <a:extLst>
                      <a:ext uri="{FF2B5EF4-FFF2-40B4-BE49-F238E27FC236}">
                        <a16:creationId xmlns:a16="http://schemas.microsoft.com/office/drawing/2014/main" id="{A8F45D74-A2C3-4965-B7DC-33473834FCF4}"/>
                      </a:ext>
                    </a:extLst>
                  </p:cNvPr>
                  <p:cNvPicPr>
                    <a:picLocks noChangeAspect="1"/>
                  </p:cNvPicPr>
                  <p:nvPr/>
                </p:nvPicPr>
                <p:blipFill>
                  <a:blip r:embed="rId2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11370" y="3997462"/>
                    <a:ext cx="274320" cy="274320"/>
                  </a:xfrm>
                  <a:prstGeom prst="rect">
                    <a:avLst/>
                  </a:prstGeom>
                </p:spPr>
              </p:pic>
            </p:grpSp>
            <p:sp>
              <p:nvSpPr>
                <p:cNvPr id="44" name="Rectangle 43">
                  <a:extLst>
                    <a:ext uri="{FF2B5EF4-FFF2-40B4-BE49-F238E27FC236}">
                      <a16:creationId xmlns:a16="http://schemas.microsoft.com/office/drawing/2014/main" id="{244B3130-29E8-4A09-96DD-474C50AF8F1E}"/>
                    </a:ext>
                  </a:extLst>
                </p:cNvPr>
                <p:cNvSpPr/>
                <p:nvPr/>
              </p:nvSpPr>
              <p:spPr>
                <a:xfrm>
                  <a:off x="3762913" y="3633462"/>
                  <a:ext cx="949630" cy="307805"/>
                </a:xfrm>
                <a:prstGeom prst="rect">
                  <a:avLst/>
                </a:prstGeom>
              </p:spPr>
              <p:txBody>
                <a:bodyPr wrap="non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Industry Data </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Modeling Service</a:t>
                  </a:r>
                </a:p>
              </p:txBody>
            </p:sp>
          </p:grpSp>
          <p:grpSp>
            <p:nvGrpSpPr>
              <p:cNvPr id="39" name="Group 38">
                <a:extLst>
                  <a:ext uri="{FF2B5EF4-FFF2-40B4-BE49-F238E27FC236}">
                    <a16:creationId xmlns:a16="http://schemas.microsoft.com/office/drawing/2014/main" id="{EC22B4DB-67B0-465B-A79C-1173B512DEB5}"/>
                  </a:ext>
                </a:extLst>
              </p:cNvPr>
              <p:cNvGrpSpPr/>
              <p:nvPr/>
            </p:nvGrpSpPr>
            <p:grpSpPr>
              <a:xfrm>
                <a:off x="5464063" y="2397347"/>
                <a:ext cx="1291381" cy="806081"/>
                <a:chOff x="5026292" y="4289141"/>
                <a:chExt cx="1291381" cy="811510"/>
              </a:xfrm>
            </p:grpSpPr>
            <p:sp>
              <p:nvSpPr>
                <p:cNvPr id="118" name="Rectangle 117">
                  <a:extLst>
                    <a:ext uri="{FF2B5EF4-FFF2-40B4-BE49-F238E27FC236}">
                      <a16:creationId xmlns:a16="http://schemas.microsoft.com/office/drawing/2014/main" id="{6C2C7BFB-BADF-4AF2-990E-C50DF07DB854}"/>
                    </a:ext>
                  </a:extLst>
                </p:cNvPr>
                <p:cNvSpPr/>
                <p:nvPr/>
              </p:nvSpPr>
              <p:spPr bwMode="auto">
                <a:xfrm>
                  <a:off x="5026292" y="4289141"/>
                  <a:ext cx="1291381" cy="81151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26" name="Graphic 125">
                  <a:extLst>
                    <a:ext uri="{FF2B5EF4-FFF2-40B4-BE49-F238E27FC236}">
                      <a16:creationId xmlns:a16="http://schemas.microsoft.com/office/drawing/2014/main" id="{2DCC9E2D-3D7F-41C8-B55A-93CA2CC0F8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3864" y="4616142"/>
                  <a:ext cx="365760" cy="365760"/>
                </a:xfrm>
                <a:prstGeom prst="rect">
                  <a:avLst/>
                </a:prstGeom>
              </p:spPr>
            </p:pic>
            <p:pic>
              <p:nvPicPr>
                <p:cNvPr id="130" name="Graphic 129">
                  <a:extLst>
                    <a:ext uri="{FF2B5EF4-FFF2-40B4-BE49-F238E27FC236}">
                      <a16:creationId xmlns:a16="http://schemas.microsoft.com/office/drawing/2014/main" id="{B7B73DA4-CABC-4C31-B801-F56D72C906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30240" y="4619178"/>
                  <a:ext cx="365760" cy="365760"/>
                </a:xfrm>
                <a:prstGeom prst="rect">
                  <a:avLst/>
                </a:prstGeom>
              </p:spPr>
            </p:pic>
            <p:sp>
              <p:nvSpPr>
                <p:cNvPr id="250" name="Rectangle 249">
                  <a:extLst>
                    <a:ext uri="{FF2B5EF4-FFF2-40B4-BE49-F238E27FC236}">
                      <a16:creationId xmlns:a16="http://schemas.microsoft.com/office/drawing/2014/main" id="{02D76899-065D-4624-86EC-366B1FA7D8E0}"/>
                    </a:ext>
                  </a:extLst>
                </p:cNvPr>
                <p:cNvSpPr/>
                <p:nvPr/>
              </p:nvSpPr>
              <p:spPr>
                <a:xfrm>
                  <a:off x="5340978" y="4331460"/>
                  <a:ext cx="662007" cy="200509"/>
                </a:xfrm>
                <a:prstGeom prst="rect">
                  <a:avLst/>
                </a:prstGeom>
              </p:spPr>
              <p:txBody>
                <a:bodyPr wrap="none">
                  <a:spAutoFit/>
                </a:bodyPr>
                <a:lstStyle/>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Data Pools</a:t>
                  </a:r>
                </a:p>
              </p:txBody>
            </p:sp>
          </p:grpSp>
          <p:grpSp>
            <p:nvGrpSpPr>
              <p:cNvPr id="36" name="Group 35">
                <a:extLst>
                  <a:ext uri="{FF2B5EF4-FFF2-40B4-BE49-F238E27FC236}">
                    <a16:creationId xmlns:a16="http://schemas.microsoft.com/office/drawing/2014/main" id="{5E75B404-7B5B-4FBB-B10D-EB824ABE211A}"/>
                  </a:ext>
                </a:extLst>
              </p:cNvPr>
              <p:cNvGrpSpPr/>
              <p:nvPr/>
            </p:nvGrpSpPr>
            <p:grpSpPr>
              <a:xfrm>
                <a:off x="5694788" y="3307049"/>
                <a:ext cx="1125662" cy="720465"/>
                <a:chOff x="3621184" y="4181348"/>
                <a:chExt cx="1125662" cy="720465"/>
              </a:xfrm>
            </p:grpSpPr>
            <p:sp>
              <p:nvSpPr>
                <p:cNvPr id="128" name="Rectangle 127">
                  <a:extLst>
                    <a:ext uri="{FF2B5EF4-FFF2-40B4-BE49-F238E27FC236}">
                      <a16:creationId xmlns:a16="http://schemas.microsoft.com/office/drawing/2014/main" id="{E1423EDD-CA51-413A-B7C1-113E3855E665}"/>
                    </a:ext>
                  </a:extLst>
                </p:cNvPr>
                <p:cNvSpPr/>
                <p:nvPr/>
              </p:nvSpPr>
              <p:spPr bwMode="auto">
                <a:xfrm>
                  <a:off x="3678247" y="4181348"/>
                  <a:ext cx="1007953" cy="72046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C62DB607-9A74-4ED6-9EFF-ECD404BABA30}"/>
                    </a:ext>
                  </a:extLst>
                </p:cNvPr>
                <p:cNvSpPr/>
                <p:nvPr/>
              </p:nvSpPr>
              <p:spPr>
                <a:xfrm>
                  <a:off x="3621184" y="4277053"/>
                  <a:ext cx="1125662" cy="158618"/>
                </a:xfrm>
                <a:prstGeom prst="rect">
                  <a:avLst/>
                </a:prstGeom>
              </p:spPr>
              <p:txBody>
                <a:bodyPr wrap="none">
                  <a:spAutoFit/>
                </a:bodyPr>
                <a:lstStyle/>
                <a:p>
                  <a:pPr algn="ctr" defTabSz="931574" fontAlgn="base">
                    <a:lnSpc>
                      <a:spcPct val="50000"/>
                    </a:lnSpc>
                    <a:spcBef>
                      <a:spcPct val="0"/>
                    </a:spcBef>
                    <a:spcAft>
                      <a:spcPts val="612"/>
                    </a:spcAft>
                  </a:pPr>
                  <a:r>
                    <a:rPr lang="en-US" sz="800" kern="0" dirty="0">
                      <a:latin typeface="Segoe UI" panose="020B0502040204020203" pitchFamily="34" charset="0"/>
                      <a:cs typeface="Segoe UI" panose="020B0502040204020203" pitchFamily="34" charset="0"/>
                    </a:rPr>
                    <a:t>Events</a:t>
                  </a:r>
                  <a:r>
                    <a:rPr lang="en-US" sz="714" kern="0" dirty="0">
                      <a:solidFill>
                        <a:schemeClr val="tx1">
                          <a:lumMod val="65000"/>
                          <a:lumOff val="35000"/>
                        </a:schemeClr>
                      </a:solidFill>
                      <a:latin typeface="Segoe UI" panose="020B0502040204020203" pitchFamily="34" charset="0"/>
                      <a:cs typeface="Segoe UI" panose="020B0502040204020203" pitchFamily="34" charset="0"/>
                    </a:rPr>
                    <a:t> </a:t>
                  </a:r>
                  <a:r>
                    <a:rPr lang="en-US" sz="800" kern="0" dirty="0">
                      <a:latin typeface="Segoe UI" panose="020B0502040204020203" pitchFamily="34" charset="0"/>
                      <a:cs typeface="Segoe UI" panose="020B0502040204020203" pitchFamily="34" charset="0"/>
                    </a:rPr>
                    <a:t>&amp; Notification</a:t>
                  </a:r>
                </a:p>
              </p:txBody>
            </p:sp>
            <p:pic>
              <p:nvPicPr>
                <p:cNvPr id="20" name="Graphic 19">
                  <a:extLst>
                    <a:ext uri="{FF2B5EF4-FFF2-40B4-BE49-F238E27FC236}">
                      <a16:creationId xmlns:a16="http://schemas.microsoft.com/office/drawing/2014/main" id="{6FE8CEDB-617C-4F18-BE91-873ED5522EA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68499" y="4465426"/>
                  <a:ext cx="274320" cy="355002"/>
                </a:xfrm>
                <a:prstGeom prst="rect">
                  <a:avLst/>
                </a:prstGeom>
              </p:spPr>
            </p:pic>
            <p:pic>
              <p:nvPicPr>
                <p:cNvPr id="21" name="Graphic 20">
                  <a:extLst>
                    <a:ext uri="{FF2B5EF4-FFF2-40B4-BE49-F238E27FC236}">
                      <a16:creationId xmlns:a16="http://schemas.microsoft.com/office/drawing/2014/main" id="{DB5D2D79-8312-426D-BB42-D9AD34A0BA4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38264" y="4508803"/>
                  <a:ext cx="274320" cy="274320"/>
                </a:xfrm>
                <a:prstGeom prst="rect">
                  <a:avLst/>
                </a:prstGeom>
              </p:spPr>
            </p:pic>
          </p:grpSp>
          <p:grpSp>
            <p:nvGrpSpPr>
              <p:cNvPr id="34" name="Group 33">
                <a:extLst>
                  <a:ext uri="{FF2B5EF4-FFF2-40B4-BE49-F238E27FC236}">
                    <a16:creationId xmlns:a16="http://schemas.microsoft.com/office/drawing/2014/main" id="{994FB934-D4B0-497A-B502-CD8513214C51}"/>
                  </a:ext>
                </a:extLst>
              </p:cNvPr>
              <p:cNvGrpSpPr/>
              <p:nvPr/>
            </p:nvGrpSpPr>
            <p:grpSpPr>
              <a:xfrm>
                <a:off x="4279366" y="3307048"/>
                <a:ext cx="1318928" cy="720465"/>
                <a:chOff x="4279366" y="3307048"/>
                <a:chExt cx="1318928" cy="720465"/>
              </a:xfrm>
            </p:grpSpPr>
            <p:sp>
              <p:nvSpPr>
                <p:cNvPr id="25" name="Rectangle 24">
                  <a:extLst>
                    <a:ext uri="{FF2B5EF4-FFF2-40B4-BE49-F238E27FC236}">
                      <a16:creationId xmlns:a16="http://schemas.microsoft.com/office/drawing/2014/main" id="{51777240-EF60-4148-8E9F-8429DA6F5367}"/>
                    </a:ext>
                  </a:extLst>
                </p:cNvPr>
                <p:cNvSpPr/>
                <p:nvPr/>
              </p:nvSpPr>
              <p:spPr bwMode="auto">
                <a:xfrm>
                  <a:off x="4279366" y="3307048"/>
                  <a:ext cx="1318928" cy="72046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24056202-71F3-4E37-9145-B41EC2651E6C}"/>
                    </a:ext>
                  </a:extLst>
                </p:cNvPr>
                <p:cNvSpPr/>
                <p:nvPr/>
              </p:nvSpPr>
              <p:spPr>
                <a:xfrm>
                  <a:off x="4308057" y="3326169"/>
                  <a:ext cx="1260829" cy="307805"/>
                </a:xfrm>
                <a:prstGeom prst="rect">
                  <a:avLst/>
                </a:prstGeom>
              </p:spPr>
              <p:txBody>
                <a:bodyPr wrap="non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Governance, Monitoring</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&amp; Logging</a:t>
                  </a:r>
                </a:p>
              </p:txBody>
            </p:sp>
            <p:pic>
              <p:nvPicPr>
                <p:cNvPr id="6" name="Graphic 5">
                  <a:extLst>
                    <a:ext uri="{FF2B5EF4-FFF2-40B4-BE49-F238E27FC236}">
                      <a16:creationId xmlns:a16="http://schemas.microsoft.com/office/drawing/2014/main" id="{D2B5E18B-E1A0-4399-AD6C-94D95CCD004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799217" y="3651515"/>
                  <a:ext cx="274320" cy="274320"/>
                </a:xfrm>
                <a:prstGeom prst="rect">
                  <a:avLst/>
                </a:prstGeom>
              </p:spPr>
            </p:pic>
            <p:pic>
              <p:nvPicPr>
                <p:cNvPr id="11" name="Graphic 10">
                  <a:extLst>
                    <a:ext uri="{FF2B5EF4-FFF2-40B4-BE49-F238E27FC236}">
                      <a16:creationId xmlns:a16="http://schemas.microsoft.com/office/drawing/2014/main" id="{817651B9-249F-4B5B-AB94-078BBBD8282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374881" y="3656211"/>
                  <a:ext cx="274320" cy="274320"/>
                </a:xfrm>
                <a:prstGeom prst="rect">
                  <a:avLst/>
                </a:prstGeom>
              </p:spPr>
            </p:pic>
            <p:pic>
              <p:nvPicPr>
                <p:cNvPr id="13" name="Graphic 12">
                  <a:extLst>
                    <a:ext uri="{FF2B5EF4-FFF2-40B4-BE49-F238E27FC236}">
                      <a16:creationId xmlns:a16="http://schemas.microsoft.com/office/drawing/2014/main" id="{D70302F7-A69E-4223-B45A-C613ED9506F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28914" y="3660884"/>
                  <a:ext cx="274320" cy="274320"/>
                </a:xfrm>
                <a:prstGeom prst="rect">
                  <a:avLst/>
                </a:prstGeom>
              </p:spPr>
            </p:pic>
          </p:grpSp>
        </p:grpSp>
        <p:grpSp>
          <p:nvGrpSpPr>
            <p:cNvPr id="47" name="Group 46">
              <a:extLst>
                <a:ext uri="{FF2B5EF4-FFF2-40B4-BE49-F238E27FC236}">
                  <a16:creationId xmlns:a16="http://schemas.microsoft.com/office/drawing/2014/main" id="{0CD2450A-5A84-4B3C-9C28-BE6DAE553E44}"/>
                </a:ext>
              </a:extLst>
            </p:cNvPr>
            <p:cNvGrpSpPr/>
            <p:nvPr/>
          </p:nvGrpSpPr>
          <p:grpSpPr>
            <a:xfrm>
              <a:off x="3532799" y="3356345"/>
              <a:ext cx="697822" cy="1631167"/>
              <a:chOff x="3532799" y="3356345"/>
              <a:chExt cx="697822" cy="1631167"/>
            </a:xfrm>
          </p:grpSpPr>
          <p:sp>
            <p:nvSpPr>
              <p:cNvPr id="42" name="Rectangle 41">
                <a:extLst>
                  <a:ext uri="{FF2B5EF4-FFF2-40B4-BE49-F238E27FC236}">
                    <a16:creationId xmlns:a16="http://schemas.microsoft.com/office/drawing/2014/main" id="{0775A17B-2AD0-487D-8E2C-D321DB1974B1}"/>
                  </a:ext>
                </a:extLst>
              </p:cNvPr>
              <p:cNvSpPr/>
              <p:nvPr/>
            </p:nvSpPr>
            <p:spPr bwMode="auto">
              <a:xfrm>
                <a:off x="3532799" y="3356345"/>
                <a:ext cx="697822" cy="1631167"/>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232" name="Graphic 231">
                <a:extLst>
                  <a:ext uri="{FF2B5EF4-FFF2-40B4-BE49-F238E27FC236}">
                    <a16:creationId xmlns:a16="http://schemas.microsoft.com/office/drawing/2014/main" id="{F6A180A4-06CA-4940-949B-A5F499741CB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8830" y="4025847"/>
                <a:ext cx="365760" cy="365760"/>
              </a:xfrm>
              <a:prstGeom prst="rect">
                <a:avLst/>
              </a:prstGeom>
            </p:spPr>
          </p:pic>
          <p:sp>
            <p:nvSpPr>
              <p:cNvPr id="43" name="Rectangle 42">
                <a:extLst>
                  <a:ext uri="{FF2B5EF4-FFF2-40B4-BE49-F238E27FC236}">
                    <a16:creationId xmlns:a16="http://schemas.microsoft.com/office/drawing/2014/main" id="{6F12DBDE-02E1-4874-B549-4F15468106B4}"/>
                  </a:ext>
                </a:extLst>
              </p:cNvPr>
              <p:cNvSpPr/>
              <p:nvPr/>
            </p:nvSpPr>
            <p:spPr>
              <a:xfrm>
                <a:off x="3584499" y="3424650"/>
                <a:ext cx="594422" cy="383247"/>
              </a:xfrm>
              <a:prstGeom prst="rect">
                <a:avLst/>
              </a:prstGeom>
            </p:spPr>
            <p:txBody>
              <a:bodyPr wrap="none">
                <a:spAutoFit/>
              </a:bodyPr>
              <a:lstStyle/>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Ingestion</a:t>
                </a:r>
              </a:p>
            </p:txBody>
          </p:sp>
        </p:grpSp>
      </p:grpSp>
      <p:grpSp>
        <p:nvGrpSpPr>
          <p:cNvPr id="50" name="Group 49">
            <a:extLst>
              <a:ext uri="{FF2B5EF4-FFF2-40B4-BE49-F238E27FC236}">
                <a16:creationId xmlns:a16="http://schemas.microsoft.com/office/drawing/2014/main" id="{BCFB59E2-64AF-4E66-9DB8-D2A8888A7CB7}"/>
              </a:ext>
            </a:extLst>
          </p:cNvPr>
          <p:cNvGrpSpPr/>
          <p:nvPr/>
        </p:nvGrpSpPr>
        <p:grpSpPr>
          <a:xfrm>
            <a:off x="7653876" y="2842082"/>
            <a:ext cx="1177730" cy="935042"/>
            <a:chOff x="7548881" y="1809268"/>
            <a:chExt cx="1154742" cy="916791"/>
          </a:xfrm>
        </p:grpSpPr>
        <p:pic>
          <p:nvPicPr>
            <p:cNvPr id="147" name="Picture 146">
              <a:extLst>
                <a:ext uri="{FF2B5EF4-FFF2-40B4-BE49-F238E27FC236}">
                  <a16:creationId xmlns:a16="http://schemas.microsoft.com/office/drawing/2014/main" id="{850C46A6-0DEC-4EC8-9404-71E4AAE7B3C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p:blipFill>
          <p:spPr>
            <a:xfrm>
              <a:off x="7888881" y="1809268"/>
              <a:ext cx="478340" cy="499138"/>
            </a:xfrm>
            <a:prstGeom prst="rect">
              <a:avLst/>
            </a:prstGeom>
          </p:spPr>
        </p:pic>
        <p:sp>
          <p:nvSpPr>
            <p:cNvPr id="148" name="TextBox 147">
              <a:extLst>
                <a:ext uri="{FF2B5EF4-FFF2-40B4-BE49-F238E27FC236}">
                  <a16:creationId xmlns:a16="http://schemas.microsoft.com/office/drawing/2014/main" id="{6F41DEF0-9E2B-4EBF-912D-BD347C426E46}"/>
                </a:ext>
              </a:extLst>
            </p:cNvPr>
            <p:cNvSpPr txBox="1"/>
            <p:nvPr/>
          </p:nvSpPr>
          <p:spPr>
            <a:xfrm>
              <a:off x="7548881" y="2309617"/>
              <a:ext cx="1154742" cy="416442"/>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Custom Analytics</a:t>
              </a:r>
            </a:p>
          </p:txBody>
        </p:sp>
      </p:grpSp>
      <p:grpSp>
        <p:nvGrpSpPr>
          <p:cNvPr id="56" name="Group 55">
            <a:extLst>
              <a:ext uri="{FF2B5EF4-FFF2-40B4-BE49-F238E27FC236}">
                <a16:creationId xmlns:a16="http://schemas.microsoft.com/office/drawing/2014/main" id="{D2BFB62C-EA5F-45DB-8D96-E8CF92AD95F1}"/>
              </a:ext>
            </a:extLst>
          </p:cNvPr>
          <p:cNvGrpSpPr/>
          <p:nvPr/>
        </p:nvGrpSpPr>
        <p:grpSpPr>
          <a:xfrm>
            <a:off x="7671775" y="3983226"/>
            <a:ext cx="1177730" cy="970267"/>
            <a:chOff x="7557049" y="3985493"/>
            <a:chExt cx="1154742" cy="951328"/>
          </a:xfrm>
        </p:grpSpPr>
        <p:pic>
          <p:nvPicPr>
            <p:cNvPr id="54" name="Graphic 53">
              <a:extLst>
                <a:ext uri="{FF2B5EF4-FFF2-40B4-BE49-F238E27FC236}">
                  <a16:creationId xmlns:a16="http://schemas.microsoft.com/office/drawing/2014/main" id="{90E79003-D0D2-4F91-85C2-F95AC45E3A1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875363" y="3985493"/>
              <a:ext cx="502920" cy="502920"/>
            </a:xfrm>
            <a:prstGeom prst="rect">
              <a:avLst/>
            </a:prstGeom>
          </p:spPr>
        </p:pic>
        <p:sp>
          <p:nvSpPr>
            <p:cNvPr id="55" name="TextBox 54">
              <a:extLst>
                <a:ext uri="{FF2B5EF4-FFF2-40B4-BE49-F238E27FC236}">
                  <a16:creationId xmlns:a16="http://schemas.microsoft.com/office/drawing/2014/main" id="{37CCADA3-B8CF-4A88-A04A-CFB4FAD65DE5}"/>
                </a:ext>
              </a:extLst>
            </p:cNvPr>
            <p:cNvSpPr txBox="1"/>
            <p:nvPr/>
          </p:nvSpPr>
          <p:spPr>
            <a:xfrm>
              <a:off x="7557049" y="4520379"/>
              <a:ext cx="1154742" cy="416442"/>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Azure Marketplace</a:t>
              </a:r>
            </a:p>
          </p:txBody>
        </p:sp>
      </p:grpSp>
      <p:grpSp>
        <p:nvGrpSpPr>
          <p:cNvPr id="7177" name="Group 7176">
            <a:extLst>
              <a:ext uri="{FF2B5EF4-FFF2-40B4-BE49-F238E27FC236}">
                <a16:creationId xmlns:a16="http://schemas.microsoft.com/office/drawing/2014/main" id="{D901C9BD-2061-49D7-8069-12BCE10FC0E3}"/>
              </a:ext>
            </a:extLst>
          </p:cNvPr>
          <p:cNvGrpSpPr/>
          <p:nvPr/>
        </p:nvGrpSpPr>
        <p:grpSpPr>
          <a:xfrm>
            <a:off x="9381989" y="3533027"/>
            <a:ext cx="2564659" cy="1776200"/>
            <a:chOff x="9233882" y="3598585"/>
            <a:chExt cx="2514600" cy="1741531"/>
          </a:xfrm>
        </p:grpSpPr>
        <p:sp>
          <p:nvSpPr>
            <p:cNvPr id="132" name="Rectangle 131">
              <a:extLst>
                <a:ext uri="{FF2B5EF4-FFF2-40B4-BE49-F238E27FC236}">
                  <a16:creationId xmlns:a16="http://schemas.microsoft.com/office/drawing/2014/main" id="{E4D8D7AD-94E8-4B58-B2F7-BDBE2DA5F9E8}"/>
                </a:ext>
              </a:extLst>
            </p:cNvPr>
            <p:cNvSpPr/>
            <p:nvPr/>
          </p:nvSpPr>
          <p:spPr bwMode="auto">
            <a:xfrm>
              <a:off x="9310428" y="3598585"/>
              <a:ext cx="2366403" cy="1741531"/>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7" name="Rectangle 86"/>
            <p:cNvSpPr/>
            <p:nvPr/>
          </p:nvSpPr>
          <p:spPr>
            <a:xfrm>
              <a:off x="9233882" y="3714297"/>
              <a:ext cx="2514600" cy="509236"/>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Business Integration</a:t>
              </a:r>
            </a:p>
            <a:p>
              <a:pPr algn="ctr" defTabSz="931574" fontAlgn="base">
                <a:lnSpc>
                  <a:spcPct val="90000"/>
                </a:lnSpc>
                <a:spcBef>
                  <a:spcPct val="0"/>
                </a:spcBef>
                <a:spcAft>
                  <a:spcPts val="612"/>
                </a:spcAft>
                <a:defRPr/>
              </a:pPr>
              <a:r>
                <a:rPr lang="en-US" sz="1100" kern="0" dirty="0">
                  <a:latin typeface="Segoe UI" panose="020B0502040204020203" pitchFamily="34" charset="0"/>
                  <a:cs typeface="Segoe UI" panose="020B0502040204020203" pitchFamily="34" charset="0"/>
                </a:rPr>
                <a:t>Connect to business apps &amp; services</a:t>
              </a:r>
            </a:p>
          </p:txBody>
        </p:sp>
        <p:sp>
          <p:nvSpPr>
            <p:cNvPr id="155" name="Rectangle 154">
              <a:extLst>
                <a:ext uri="{FF2B5EF4-FFF2-40B4-BE49-F238E27FC236}">
                  <a16:creationId xmlns:a16="http://schemas.microsoft.com/office/drawing/2014/main" id="{B60EADB8-674E-4037-87A4-EB2AE19BA511}"/>
                </a:ext>
              </a:extLst>
            </p:cNvPr>
            <p:cNvSpPr/>
            <p:nvPr/>
          </p:nvSpPr>
          <p:spPr>
            <a:xfrm>
              <a:off x="9929239" y="4637588"/>
              <a:ext cx="1150029" cy="290038"/>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a:solidFill>
                    <a:srgbClr val="EB3C00"/>
                  </a:solidFill>
                  <a:latin typeface="Segoe UI" panose="020B0502040204020203" pitchFamily="34" charset="0"/>
                  <a:ea typeface="Segoe UI" panose="020B0502040204020203" pitchFamily="34" charset="0"/>
                  <a:cs typeface="Segoe UI" panose="020B0502040204020203" pitchFamily="34" charset="0"/>
                </a:rPr>
                <a:t>Office 365</a:t>
              </a:r>
            </a:p>
          </p:txBody>
        </p:sp>
        <p:sp>
          <p:nvSpPr>
            <p:cNvPr id="170" name="Rectangle 169">
              <a:extLst>
                <a:ext uri="{FF2B5EF4-FFF2-40B4-BE49-F238E27FC236}">
                  <a16:creationId xmlns:a16="http://schemas.microsoft.com/office/drawing/2014/main" id="{FF3D14F0-C999-4F42-95AF-CF85E93582FC}"/>
                </a:ext>
              </a:extLst>
            </p:cNvPr>
            <p:cNvSpPr/>
            <p:nvPr/>
          </p:nvSpPr>
          <p:spPr>
            <a:xfrm>
              <a:off x="9862757" y="4317182"/>
              <a:ext cx="1282992" cy="284417"/>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Dynamics 365</a:t>
              </a:r>
            </a:p>
          </p:txBody>
        </p:sp>
        <p:sp>
          <p:nvSpPr>
            <p:cNvPr id="245" name="Rectangle 244">
              <a:extLst>
                <a:ext uri="{FF2B5EF4-FFF2-40B4-BE49-F238E27FC236}">
                  <a16:creationId xmlns:a16="http://schemas.microsoft.com/office/drawing/2014/main" id="{A8A66C6E-568C-46D5-A888-3EC6658D9CC1}"/>
                </a:ext>
              </a:extLst>
            </p:cNvPr>
            <p:cNvSpPr/>
            <p:nvPr/>
          </p:nvSpPr>
          <p:spPr>
            <a:xfrm>
              <a:off x="9719233" y="4989214"/>
              <a:ext cx="1530689" cy="253486"/>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3rd Party</a:t>
              </a:r>
            </a:p>
          </p:txBody>
        </p:sp>
      </p:grpSp>
      <p:sp>
        <p:nvSpPr>
          <p:cNvPr id="7179" name="Rectangle 7178">
            <a:extLst>
              <a:ext uri="{FF2B5EF4-FFF2-40B4-BE49-F238E27FC236}">
                <a16:creationId xmlns:a16="http://schemas.microsoft.com/office/drawing/2014/main" id="{249825C8-113F-4A94-9F19-4FC12B66F1E5}"/>
              </a:ext>
            </a:extLst>
          </p:cNvPr>
          <p:cNvSpPr/>
          <p:nvPr/>
        </p:nvSpPr>
        <p:spPr>
          <a:xfrm>
            <a:off x="2392298" y="5554574"/>
            <a:ext cx="5051611" cy="681171"/>
          </a:xfrm>
          <a:prstGeom prst="rect">
            <a:avLst/>
          </a:prstGeom>
        </p:spPr>
        <p:txBody>
          <a:bodyPr wrap="square">
            <a:spAutoFit/>
          </a:bodyPr>
          <a:lstStyle/>
          <a:p>
            <a:pPr algn="ctr" defTabSz="931574" fontAlgn="base">
              <a:lnSpc>
                <a:spcPct val="90000"/>
              </a:lnSpc>
              <a:spcBef>
                <a:spcPct val="0"/>
              </a:spcBef>
              <a:spcAft>
                <a:spcPts val="612"/>
              </a:spcAft>
            </a:pPr>
            <a:r>
              <a:rPr lang="en-US" sz="1428" kern="0" dirty="0">
                <a:latin typeface="Segoe UI Semibold" panose="020B0702040204020203" pitchFamily="34" charset="0"/>
                <a:cs typeface="Segoe UI Semibold" panose="020B0702040204020203" pitchFamily="34" charset="0"/>
              </a:rPr>
              <a:t>Feedback Loop</a:t>
            </a:r>
          </a:p>
          <a:p>
            <a:pPr algn="ctr" defTabSz="931574" fontAlgn="base">
              <a:lnSpc>
                <a:spcPct val="90000"/>
              </a:lnSpc>
              <a:spcBef>
                <a:spcPct val="0"/>
              </a:spcBef>
              <a:spcAft>
                <a:spcPts val="612"/>
              </a:spcAft>
            </a:pPr>
            <a:r>
              <a:rPr lang="en-US" sz="1071" kern="0" dirty="0">
                <a:latin typeface="Segoe UI" panose="020B0502040204020203" pitchFamily="34" charset="0"/>
                <a:cs typeface="Segoe UI" panose="020B0502040204020203" pitchFamily="34" charset="0"/>
              </a:rPr>
              <a:t>The </a:t>
            </a:r>
            <a:r>
              <a:rPr lang="en-US" sz="1050" kern="0" dirty="0">
                <a:latin typeface="Segoe UI" panose="020B0502040204020203" pitchFamily="34" charset="0"/>
                <a:cs typeface="Segoe UI" panose="020B0502040204020203" pitchFamily="34" charset="0"/>
              </a:rPr>
              <a:t>results (enriched data, insights, models) can be given back to contributors or distributed to non-contributing parties</a:t>
            </a:r>
          </a:p>
        </p:txBody>
      </p:sp>
      <p:cxnSp>
        <p:nvCxnSpPr>
          <p:cNvPr id="137" name="Straight Arrow Connector 136">
            <a:extLst>
              <a:ext uri="{FF2B5EF4-FFF2-40B4-BE49-F238E27FC236}">
                <a16:creationId xmlns:a16="http://schemas.microsoft.com/office/drawing/2014/main" id="{595D6F07-644F-4CD6-95EA-14E11D7C2413}"/>
              </a:ext>
            </a:extLst>
          </p:cNvPr>
          <p:cNvCxnSpPr>
            <a:cxnSpLocks/>
            <a:stCxn id="108" idx="3"/>
            <a:endCxn id="98" idx="1"/>
          </p:cNvCxnSpPr>
          <p:nvPr/>
        </p:nvCxnSpPr>
        <p:spPr>
          <a:xfrm flipV="1">
            <a:off x="7063749" y="3257098"/>
            <a:ext cx="447492" cy="4577"/>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5E303A48-5F32-42E4-95FA-E5E6D6BACA1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73796" y="1490942"/>
            <a:ext cx="233151" cy="233151"/>
          </a:xfrm>
          <a:prstGeom prst="rect">
            <a:avLst/>
          </a:prstGeom>
        </p:spPr>
      </p:pic>
      <p:sp>
        <p:nvSpPr>
          <p:cNvPr id="4" name="TextBox 3">
            <a:extLst>
              <a:ext uri="{FF2B5EF4-FFF2-40B4-BE49-F238E27FC236}">
                <a16:creationId xmlns:a16="http://schemas.microsoft.com/office/drawing/2014/main" id="{40D46282-44AA-474D-A97D-E3849534314A}"/>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269081458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6DFB32-A451-497F-838B-2C826AEA5673}"/>
              </a:ext>
            </a:extLst>
          </p:cNvPr>
          <p:cNvSpPr/>
          <p:nvPr/>
        </p:nvSpPr>
        <p:spPr bwMode="auto">
          <a:xfrm>
            <a:off x="0" y="4945062"/>
            <a:ext cx="12436475" cy="20288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2" name="Titre 1">
            <a:extLst>
              <a:ext uri="{FF2B5EF4-FFF2-40B4-BE49-F238E27FC236}">
                <a16:creationId xmlns:a16="http://schemas.microsoft.com/office/drawing/2014/main" id="{FAA37832-D398-4F36-B42F-019121432624}"/>
              </a:ext>
            </a:extLst>
          </p:cNvPr>
          <p:cNvSpPr>
            <a:spLocks noGrp="1"/>
          </p:cNvSpPr>
          <p:nvPr>
            <p:ph type="title"/>
          </p:nvPr>
        </p:nvSpPr>
        <p:spPr/>
        <p:txBody>
          <a:bodyPr/>
          <a:lstStyle/>
          <a:p>
            <a:r>
              <a:rPr lang="en-US" dirty="0"/>
              <a:t>Collaborative data market</a:t>
            </a:r>
            <a:br>
              <a:rPr lang="fr-FR" dirty="0"/>
            </a:br>
            <a:br>
              <a:rPr lang="fr-FR" dirty="0"/>
            </a:br>
            <a:endParaRPr lang="fr-FR" dirty="0"/>
          </a:p>
        </p:txBody>
      </p:sp>
      <p:sp>
        <p:nvSpPr>
          <p:cNvPr id="6" name="Freeform: Shape 5">
            <a:extLst>
              <a:ext uri="{FF2B5EF4-FFF2-40B4-BE49-F238E27FC236}">
                <a16:creationId xmlns:a16="http://schemas.microsoft.com/office/drawing/2014/main" id="{34FF0B22-BC9A-4F22-BC2D-90A6969A2A86}"/>
              </a:ext>
            </a:extLst>
          </p:cNvPr>
          <p:cNvSpPr/>
          <p:nvPr/>
        </p:nvSpPr>
        <p:spPr>
          <a:xfrm>
            <a:off x="3903139" y="3092324"/>
            <a:ext cx="3033090" cy="3014601"/>
          </a:xfrm>
          <a:custGeom>
            <a:avLst/>
            <a:gdLst>
              <a:gd name="connsiteX0" fmla="*/ 0 w 3033090"/>
              <a:gd name="connsiteY0" fmla="*/ 0 h 3014601"/>
              <a:gd name="connsiteX1" fmla="*/ 3033090 w 3033090"/>
              <a:gd name="connsiteY1" fmla="*/ 0 h 3014601"/>
              <a:gd name="connsiteX2" fmla="*/ 3033090 w 3033090"/>
              <a:gd name="connsiteY2" fmla="*/ 3014601 h 3014601"/>
              <a:gd name="connsiteX3" fmla="*/ 0 w 3033090"/>
              <a:gd name="connsiteY3" fmla="*/ 3014601 h 3014601"/>
              <a:gd name="connsiteX4" fmla="*/ 0 w 3033090"/>
              <a:gd name="connsiteY4" fmla="*/ 0 h 3014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090" h="3014601">
                <a:moveTo>
                  <a:pt x="0" y="0"/>
                </a:moveTo>
                <a:lnTo>
                  <a:pt x="3033090" y="0"/>
                </a:lnTo>
                <a:lnTo>
                  <a:pt x="3033090" y="3014601"/>
                </a:lnTo>
                <a:lnTo>
                  <a:pt x="0" y="301460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5100" tIns="165100" rIns="165100" bIns="165100" numCol="1" spcCol="1270" anchor="b" anchorCtr="0">
            <a:noAutofit/>
          </a:bodyPr>
          <a:lstStyle/>
          <a:p>
            <a:pPr marL="0" lvl="0" indent="0" algn="l" defTabSz="2889250">
              <a:lnSpc>
                <a:spcPct val="90000"/>
              </a:lnSpc>
              <a:spcBef>
                <a:spcPct val="0"/>
              </a:spcBef>
              <a:spcAft>
                <a:spcPct val="35000"/>
              </a:spcAft>
              <a:buNone/>
            </a:pPr>
            <a:endParaRPr lang="fr-FR" sz="6500" kern="1200"/>
          </a:p>
        </p:txBody>
      </p:sp>
      <p:sp>
        <p:nvSpPr>
          <p:cNvPr id="10" name="Freeform: Shape 9">
            <a:extLst>
              <a:ext uri="{FF2B5EF4-FFF2-40B4-BE49-F238E27FC236}">
                <a16:creationId xmlns:a16="http://schemas.microsoft.com/office/drawing/2014/main" id="{E9ABAFA2-7A26-4801-8C0F-7CB36D4AF25C}"/>
              </a:ext>
            </a:extLst>
          </p:cNvPr>
          <p:cNvSpPr/>
          <p:nvPr/>
        </p:nvSpPr>
        <p:spPr>
          <a:xfrm>
            <a:off x="8362940" y="2633100"/>
            <a:ext cx="3570297" cy="1356570"/>
          </a:xfrm>
          <a:custGeom>
            <a:avLst/>
            <a:gdLst>
              <a:gd name="connsiteX0" fmla="*/ 0 w 3570297"/>
              <a:gd name="connsiteY0" fmla="*/ 0 h 1356570"/>
              <a:gd name="connsiteX1" fmla="*/ 3570297 w 3570297"/>
              <a:gd name="connsiteY1" fmla="*/ 0 h 1356570"/>
              <a:gd name="connsiteX2" fmla="*/ 3570297 w 3570297"/>
              <a:gd name="connsiteY2" fmla="*/ 1356570 h 1356570"/>
              <a:gd name="connsiteX3" fmla="*/ 0 w 3570297"/>
              <a:gd name="connsiteY3" fmla="*/ 1356570 h 1356570"/>
              <a:gd name="connsiteX4" fmla="*/ 0 w 3570297"/>
              <a:gd name="connsiteY4" fmla="*/ 0 h 135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0297" h="1356570">
                <a:moveTo>
                  <a:pt x="0" y="0"/>
                </a:moveTo>
                <a:lnTo>
                  <a:pt x="3570297" y="0"/>
                </a:lnTo>
                <a:lnTo>
                  <a:pt x="3570297" y="1356570"/>
                </a:lnTo>
                <a:lnTo>
                  <a:pt x="0" y="135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8260" tIns="24130" rIns="48260" bIns="24130" numCol="1" spcCol="1270" anchor="ctr" anchorCtr="0">
            <a:noAutofit/>
          </a:bodyPr>
          <a:lstStyle/>
          <a:p>
            <a:pPr marL="0" lvl="0" indent="0" algn="l" defTabSz="844550">
              <a:lnSpc>
                <a:spcPct val="90000"/>
              </a:lnSpc>
              <a:spcBef>
                <a:spcPct val="0"/>
              </a:spcBef>
              <a:spcAft>
                <a:spcPct val="35000"/>
              </a:spcAft>
              <a:buNone/>
            </a:pPr>
            <a:endParaRPr lang="fr-FR" sz="1900" kern="1200" dirty="0"/>
          </a:p>
        </p:txBody>
      </p:sp>
      <p:grpSp>
        <p:nvGrpSpPr>
          <p:cNvPr id="4" name="Group 3">
            <a:extLst>
              <a:ext uri="{FF2B5EF4-FFF2-40B4-BE49-F238E27FC236}">
                <a16:creationId xmlns:a16="http://schemas.microsoft.com/office/drawing/2014/main" id="{8FC423BD-FE6D-4375-881E-1EDE75953C85}"/>
              </a:ext>
            </a:extLst>
          </p:cNvPr>
          <p:cNvGrpSpPr/>
          <p:nvPr/>
        </p:nvGrpSpPr>
        <p:grpSpPr>
          <a:xfrm>
            <a:off x="417857" y="5326062"/>
            <a:ext cx="11439180" cy="1440003"/>
            <a:chOff x="367820" y="2590659"/>
            <a:chExt cx="11439180" cy="1440003"/>
          </a:xfrm>
        </p:grpSpPr>
        <p:sp>
          <p:nvSpPr>
            <p:cNvPr id="7" name="Oval 6" descr="Lights On">
              <a:extLst>
                <a:ext uri="{FF2B5EF4-FFF2-40B4-BE49-F238E27FC236}">
                  <a16:creationId xmlns:a16="http://schemas.microsoft.com/office/drawing/2014/main" id="{692F3DF0-3644-4128-98CE-DF2E515DF8D4}"/>
                </a:ext>
              </a:extLst>
            </p:cNvPr>
            <p:cNvSpPr/>
            <p:nvPr/>
          </p:nvSpPr>
          <p:spPr>
            <a:xfrm>
              <a:off x="367820" y="2844449"/>
              <a:ext cx="720000" cy="720000"/>
            </a:xfrm>
            <a:prstGeom prst="ellipse">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rgbClr val="0072C6"/>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Freeform: Shape 7">
              <a:extLst>
                <a:ext uri="{FF2B5EF4-FFF2-40B4-BE49-F238E27FC236}">
                  <a16:creationId xmlns:a16="http://schemas.microsoft.com/office/drawing/2014/main" id="{3947AF99-7BBF-4515-8A0D-F5FFB501DF46}"/>
                </a:ext>
              </a:extLst>
            </p:cNvPr>
            <p:cNvSpPr/>
            <p:nvPr/>
          </p:nvSpPr>
          <p:spPr>
            <a:xfrm>
              <a:off x="1349474" y="2590659"/>
              <a:ext cx="4543619" cy="1356570"/>
            </a:xfrm>
            <a:custGeom>
              <a:avLst/>
              <a:gdLst>
                <a:gd name="connsiteX0" fmla="*/ 0 w 3570297"/>
                <a:gd name="connsiteY0" fmla="*/ 0 h 1356570"/>
                <a:gd name="connsiteX1" fmla="*/ 3570297 w 3570297"/>
                <a:gd name="connsiteY1" fmla="*/ 0 h 1356570"/>
                <a:gd name="connsiteX2" fmla="*/ 3570297 w 3570297"/>
                <a:gd name="connsiteY2" fmla="*/ 1356570 h 1356570"/>
                <a:gd name="connsiteX3" fmla="*/ 0 w 3570297"/>
                <a:gd name="connsiteY3" fmla="*/ 1356570 h 1356570"/>
                <a:gd name="connsiteX4" fmla="*/ 0 w 3570297"/>
                <a:gd name="connsiteY4" fmla="*/ 0 h 135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0297" h="1356570">
                  <a:moveTo>
                    <a:pt x="0" y="0"/>
                  </a:moveTo>
                  <a:lnTo>
                    <a:pt x="3570297" y="0"/>
                  </a:lnTo>
                  <a:lnTo>
                    <a:pt x="3570297" y="1356570"/>
                  </a:lnTo>
                  <a:lnTo>
                    <a:pt x="0" y="135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8260" tIns="24130" rIns="48260" bIns="24130" numCol="1" spcCol="1270" anchor="ctr" anchorCtr="0">
              <a:noAutofit/>
            </a:bodyPr>
            <a:lstStyle/>
            <a:p>
              <a:pPr marL="0" lvl="0" indent="0" algn="l" defTabSz="844550">
                <a:lnSpc>
                  <a:spcPct val="90000"/>
                </a:lnSpc>
                <a:spcBef>
                  <a:spcPct val="0"/>
                </a:spcBef>
                <a:spcAft>
                  <a:spcPct val="35000"/>
                </a:spcAft>
                <a:buNone/>
              </a:pPr>
              <a:r>
                <a:rPr lang="en-US" sz="2400" dirty="0">
                  <a:solidFill>
                    <a:srgbClr val="0070C0"/>
                  </a:solidFill>
                  <a:latin typeface="Segoe UI Semibold" panose="020B0702040204020203" pitchFamily="34" charset="0"/>
                  <a:cs typeface="Segoe UI Semibold" panose="020B0702040204020203" pitchFamily="34" charset="0"/>
                </a:rPr>
                <a:t>Idea</a:t>
              </a:r>
              <a:endParaRPr lang="en-US" sz="1600" dirty="0">
                <a:solidFill>
                  <a:srgbClr val="0070C0"/>
                </a:solidFill>
                <a:latin typeface="Segoe UI Semibold" panose="020B0702040204020203" pitchFamily="34" charset="0"/>
                <a:cs typeface="Segoe UI Semibold" panose="020B0702040204020203" pitchFamily="34" charset="0"/>
              </a:endParaRPr>
            </a:p>
            <a:p>
              <a:pPr marL="285750" lvl="0" indent="-285750" algn="l" defTabSz="844550">
                <a:lnSpc>
                  <a:spcPct val="90000"/>
                </a:lnSpc>
                <a:spcBef>
                  <a:spcPct val="0"/>
                </a:spcBef>
                <a:spcAft>
                  <a:spcPct val="35000"/>
                </a:spcAft>
                <a:buFont typeface="Arial" panose="020B0604020202020204" pitchFamily="34" charset="0"/>
                <a:buChar char="•"/>
              </a:pPr>
              <a:r>
                <a:rPr lang="en-US" sz="1600" dirty="0"/>
                <a:t>« Sell » training data</a:t>
              </a:r>
            </a:p>
            <a:p>
              <a:pPr marL="285750" lvl="0" indent="-285750" algn="l" defTabSz="844550">
                <a:lnSpc>
                  <a:spcPct val="90000"/>
                </a:lnSpc>
                <a:spcBef>
                  <a:spcPct val="0"/>
                </a:spcBef>
                <a:spcAft>
                  <a:spcPct val="35000"/>
                </a:spcAft>
                <a:buFont typeface="Arial" panose="020B0604020202020204" pitchFamily="34" charset="0"/>
                <a:buChar char="•"/>
              </a:pPr>
              <a:r>
                <a:rPr lang="en-US" sz="1600" dirty="0"/>
                <a:t>- « Buy » a model good on validation data</a:t>
              </a:r>
            </a:p>
            <a:p>
              <a:pPr marL="285750" lvl="0" indent="-285750" algn="l" defTabSz="844550">
                <a:lnSpc>
                  <a:spcPct val="90000"/>
                </a:lnSpc>
                <a:spcBef>
                  <a:spcPct val="0"/>
                </a:spcBef>
                <a:spcAft>
                  <a:spcPct val="35000"/>
                </a:spcAft>
                <a:buFont typeface="Arial" panose="020B0604020202020204" pitchFamily="34" charset="0"/>
                <a:buChar char="•"/>
              </a:pPr>
              <a:r>
                <a:rPr lang="en-US" sz="1600" dirty="0"/>
                <a:t>- Use Shapley values for « fair » payoffs</a:t>
              </a:r>
              <a:endParaRPr lang="en-US" sz="1050" kern="1200" dirty="0"/>
            </a:p>
          </p:txBody>
        </p:sp>
        <p:sp>
          <p:nvSpPr>
            <p:cNvPr id="9" name="Oval 8" descr="Gears">
              <a:extLst>
                <a:ext uri="{FF2B5EF4-FFF2-40B4-BE49-F238E27FC236}">
                  <a16:creationId xmlns:a16="http://schemas.microsoft.com/office/drawing/2014/main" id="{654A954F-91C6-45BF-9CC5-DE7A77AE34A8}"/>
                </a:ext>
              </a:extLst>
            </p:cNvPr>
            <p:cNvSpPr/>
            <p:nvPr/>
          </p:nvSpPr>
          <p:spPr>
            <a:xfrm>
              <a:off x="6218237" y="2844449"/>
              <a:ext cx="720000" cy="720000"/>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solidFill>
                <a:srgbClr val="0072C6"/>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cxnSp>
          <p:nvCxnSpPr>
            <p:cNvPr id="17" name="Straight Connector 16">
              <a:extLst>
                <a:ext uri="{FF2B5EF4-FFF2-40B4-BE49-F238E27FC236}">
                  <a16:creationId xmlns:a16="http://schemas.microsoft.com/office/drawing/2014/main" id="{4C0EBCBE-06F0-4CE4-9D69-89FA1A910D71}"/>
                </a:ext>
              </a:extLst>
            </p:cNvPr>
            <p:cNvCxnSpPr/>
            <p:nvPr/>
          </p:nvCxnSpPr>
          <p:spPr>
            <a:xfrm>
              <a:off x="1265237" y="2599637"/>
              <a:ext cx="0" cy="1338613"/>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E3BAE92-024E-4685-9D5D-138D7BCCD9A3}"/>
                </a:ext>
              </a:extLst>
            </p:cNvPr>
            <p:cNvCxnSpPr>
              <a:cxnSpLocks/>
            </p:cNvCxnSpPr>
            <p:nvPr/>
          </p:nvCxnSpPr>
          <p:spPr>
            <a:xfrm>
              <a:off x="7132637" y="2599636"/>
              <a:ext cx="0" cy="1338613"/>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63EC92F-18CB-4376-8006-3F2709DA74E0}"/>
                </a:ext>
              </a:extLst>
            </p:cNvPr>
            <p:cNvSpPr/>
            <p:nvPr/>
          </p:nvSpPr>
          <p:spPr>
            <a:xfrm>
              <a:off x="7263381" y="2692049"/>
              <a:ext cx="4543619" cy="1338613"/>
            </a:xfrm>
            <a:custGeom>
              <a:avLst/>
              <a:gdLst>
                <a:gd name="connsiteX0" fmla="*/ 0 w 3570297"/>
                <a:gd name="connsiteY0" fmla="*/ 0 h 1356570"/>
                <a:gd name="connsiteX1" fmla="*/ 3570297 w 3570297"/>
                <a:gd name="connsiteY1" fmla="*/ 0 h 1356570"/>
                <a:gd name="connsiteX2" fmla="*/ 3570297 w 3570297"/>
                <a:gd name="connsiteY2" fmla="*/ 1356570 h 1356570"/>
                <a:gd name="connsiteX3" fmla="*/ 0 w 3570297"/>
                <a:gd name="connsiteY3" fmla="*/ 1356570 h 1356570"/>
                <a:gd name="connsiteX4" fmla="*/ 0 w 3570297"/>
                <a:gd name="connsiteY4" fmla="*/ 0 h 135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0297" h="1356570">
                  <a:moveTo>
                    <a:pt x="0" y="0"/>
                  </a:moveTo>
                  <a:lnTo>
                    <a:pt x="3570297" y="0"/>
                  </a:lnTo>
                  <a:lnTo>
                    <a:pt x="3570297" y="1356570"/>
                  </a:lnTo>
                  <a:lnTo>
                    <a:pt x="0" y="135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8260" tIns="24130" rIns="48260" bIns="24130" numCol="1" spcCol="1270" anchor="ctr" anchorCtr="0">
              <a:noAutofit/>
            </a:bodyPr>
            <a:lstStyle/>
            <a:p>
              <a:pPr marL="0" lvl="0" indent="0" algn="l" defTabSz="844550">
                <a:lnSpc>
                  <a:spcPct val="90000"/>
                </a:lnSpc>
                <a:spcBef>
                  <a:spcPct val="0"/>
                </a:spcBef>
                <a:spcAft>
                  <a:spcPct val="35000"/>
                </a:spcAft>
                <a:buNone/>
              </a:pPr>
              <a:r>
                <a:rPr lang="en-US" sz="2400" dirty="0">
                  <a:solidFill>
                    <a:srgbClr val="0070C0"/>
                  </a:solidFill>
                  <a:latin typeface="Segoe UI Semibold" panose="020B0702040204020203" pitchFamily="34" charset="0"/>
                  <a:cs typeface="Segoe UI Semibold" panose="020B0702040204020203" pitchFamily="34" charset="0"/>
                </a:rPr>
                <a:t>Incentives</a:t>
              </a:r>
              <a:endParaRPr lang="en-US" sz="1600" dirty="0">
                <a:solidFill>
                  <a:srgbClr val="0070C0"/>
                </a:solidFill>
                <a:latin typeface="Segoe UI Semibold" panose="020B0702040204020203" pitchFamily="34" charset="0"/>
                <a:cs typeface="Segoe UI Semibold" panose="020B0702040204020203" pitchFamily="34" charset="0"/>
              </a:endParaRPr>
            </a:p>
            <a:p>
              <a:pPr marL="285750" lvl="0" indent="-285750" algn="l" defTabSz="844550">
                <a:lnSpc>
                  <a:spcPct val="90000"/>
                </a:lnSpc>
                <a:spcBef>
                  <a:spcPct val="0"/>
                </a:spcBef>
                <a:spcAft>
                  <a:spcPct val="35000"/>
                </a:spcAft>
                <a:buFont typeface="Arial" panose="020B0604020202020204" pitchFamily="34" charset="0"/>
                <a:buChar char="•"/>
              </a:pPr>
              <a:r>
                <a:rPr lang="en-US" sz="1600" dirty="0"/>
                <a:t>Useful training data for your task or other is rewarded</a:t>
              </a:r>
            </a:p>
            <a:p>
              <a:pPr marL="285750" lvl="0" indent="-285750" algn="l" defTabSz="844550">
                <a:lnSpc>
                  <a:spcPct val="90000"/>
                </a:lnSpc>
                <a:spcBef>
                  <a:spcPct val="0"/>
                </a:spcBef>
                <a:spcAft>
                  <a:spcPct val="35000"/>
                </a:spcAft>
                <a:buFont typeface="Arial" panose="020B0604020202020204" pitchFamily="34" charset="0"/>
                <a:buChar char="•"/>
              </a:pPr>
              <a:r>
                <a:rPr lang="en-US" sz="1600" dirty="0"/>
                <a:t>Models are trained only for the given validation set, to force bringing real data</a:t>
              </a:r>
              <a:endParaRPr lang="en-US" sz="1050" kern="1200" dirty="0"/>
            </a:p>
          </p:txBody>
        </p:sp>
      </p:grpSp>
      <p:pic>
        <p:nvPicPr>
          <p:cNvPr id="5" name="Image 3">
            <a:extLst>
              <a:ext uri="{FF2B5EF4-FFF2-40B4-BE49-F238E27FC236}">
                <a16:creationId xmlns:a16="http://schemas.microsoft.com/office/drawing/2014/main" id="{1733035E-2359-4B5C-B619-5C182F214F24}"/>
              </a:ext>
            </a:extLst>
          </p:cNvPr>
          <p:cNvPicPr>
            <a:picLocks noChangeAspect="1"/>
          </p:cNvPicPr>
          <p:nvPr/>
        </p:nvPicPr>
        <p:blipFill rotWithShape="1">
          <a:blip r:embed="rId7"/>
          <a:srcRect t="4357"/>
          <a:stretch/>
        </p:blipFill>
        <p:spPr>
          <a:xfrm>
            <a:off x="274637" y="1295073"/>
            <a:ext cx="5777900" cy="3345189"/>
          </a:xfrm>
          <a:prstGeom prst="rect">
            <a:avLst/>
          </a:prstGeom>
        </p:spPr>
      </p:pic>
      <p:sp>
        <p:nvSpPr>
          <p:cNvPr id="11" name="TextBox 10">
            <a:extLst>
              <a:ext uri="{FF2B5EF4-FFF2-40B4-BE49-F238E27FC236}">
                <a16:creationId xmlns:a16="http://schemas.microsoft.com/office/drawing/2014/main" id="{312B2913-78E2-459B-A857-063D62437DBB}"/>
              </a:ext>
            </a:extLst>
          </p:cNvPr>
          <p:cNvSpPr txBox="1"/>
          <p:nvPr/>
        </p:nvSpPr>
        <p:spPr>
          <a:xfrm>
            <a:off x="6052537" y="819943"/>
            <a:ext cx="6383937" cy="4059573"/>
          </a:xfrm>
          <a:prstGeom prst="rect">
            <a:avLst/>
          </a:prstGeom>
          <a:noFill/>
        </p:spPr>
        <p:txBody>
          <a:bodyPr wrap="square" lIns="182880" tIns="146304" rIns="182880" bIns="146304" rtlCol="0">
            <a:spAutoFit/>
          </a:bodyPr>
          <a:lstStyle/>
          <a:p>
            <a:pPr>
              <a:lnSpc>
                <a:spcPct val="90000"/>
              </a:lnSpc>
              <a:spcAft>
                <a:spcPts val="600"/>
              </a:spcAft>
            </a:pPr>
            <a:r>
              <a:rPr lang="fr-FR" sz="2400" dirty="0">
                <a:solidFill>
                  <a:srgbClr val="0070C0"/>
                </a:solidFill>
                <a:latin typeface="Segoe UI Semibold" panose="020B0702040204020203" pitchFamily="34" charset="0"/>
                <a:cs typeface="Segoe UI Semibold" panose="020B0702040204020203" pitchFamily="34" charset="0"/>
              </a:rPr>
              <a:t>Scenario</a:t>
            </a:r>
            <a:endParaRPr lang="en-US" sz="2400" dirty="0">
              <a:solidFill>
                <a:srgbClr val="0070C0"/>
              </a:solidFill>
              <a:latin typeface="Segoe UI Semibold" panose="020B0702040204020203" pitchFamily="34" charset="0"/>
              <a:cs typeface="Segoe UI Semibold" panose="020B0702040204020203" pitchFamily="34" charset="0"/>
            </a:endParaRP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All parties arrive </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The market collects all training and validation data</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Each party pays a fee proportional to the initial validation score they have, the higher their initial performance, the less they pay.</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The market trains a model suited for each party</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Each party is given a gain/loss which is the difference between the sale of training data, and the purchase of a good model on their validation set</a:t>
            </a:r>
            <a:endParaRPr lang="fr-FR" sz="24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5464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517065"/>
          </a:xfrm>
        </p:spPr>
        <p:txBody>
          <a:bodyPr/>
          <a:lstStyle/>
          <a:p>
            <a:r>
              <a:rPr lang="en-US" b="1" dirty="0"/>
              <a:t>Reference material for collaborative Machine Learning market</a:t>
            </a:r>
            <a:endParaRPr lang="fr-FR" sz="1840" dirty="0"/>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4637" y="1737293"/>
            <a:ext cx="11963400" cy="102900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Collaborative Machine Learning Markets with Data-Replication-Robust Payments : </a:t>
            </a:r>
            <a:br>
              <a:rPr lang="en-US" sz="1600" dirty="0">
                <a:solidFill>
                  <a:srgbClr val="000000"/>
                </a:solidFill>
              </a:rPr>
            </a:br>
            <a:r>
              <a:rPr lang="en-US" sz="1600" dirty="0">
                <a:solidFill>
                  <a:schemeClr val="tx2"/>
                </a:solidFill>
                <a:hlinkClick r:id="rId3"/>
              </a:rPr>
              <a:t>https://arxiv.org/pdf/1911.09052.pdf </a:t>
            </a:r>
            <a:r>
              <a:rPr lang="en-US" sz="1600" dirty="0">
                <a:solidFill>
                  <a:schemeClr val="tx2"/>
                </a:solidFill>
              </a:rPr>
              <a:t>​</a:t>
            </a:r>
          </a:p>
          <a:p>
            <a:pPr>
              <a:spcBef>
                <a:spcPts val="1428"/>
              </a:spcBef>
            </a:pPr>
            <a:endParaRPr lang="en-US" sz="1600" dirty="0">
              <a:solidFill>
                <a:schemeClr val="tx2"/>
              </a:solidFill>
            </a:endParaRPr>
          </a:p>
        </p:txBody>
      </p:sp>
    </p:spTree>
    <p:extLst>
      <p:ext uri="{BB962C8B-B14F-4D97-AF65-F5344CB8AC3E}">
        <p14:creationId xmlns:p14="http://schemas.microsoft.com/office/powerpoint/2010/main" val="3973704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97924C-2492-40E3-A656-422BD448B7F7}"/>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33910687-8B42-43B7-89AD-78E0F7D49E36}"/>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D41EAC77-31DD-4ED1-AC75-E7DE5B1E754B}"/>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907174B-7D85-4DDB-88A4-8605434E8DD3}"/>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6F180153-E3D5-4D4F-9E1A-C6DD71A0D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E45A262-A400-4A5A-9BB9-D35EB79D26C3}"/>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AB45E348-6DD5-4CF5-8CEF-4A64AE31336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extBox 8">
              <a:extLst>
                <a:ext uri="{FF2B5EF4-FFF2-40B4-BE49-F238E27FC236}">
                  <a16:creationId xmlns:a16="http://schemas.microsoft.com/office/drawing/2014/main" id="{A3717F42-6E0B-473E-BEA9-DB44EFBDA1D2}"/>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Differential Privacy </a:t>
            </a:r>
            <a:r>
              <a:rPr lang="fr-FR" sz="4800" spc="-102" dirty="0">
                <a:solidFill>
                  <a:schemeClr val="tx1">
                    <a:lumMod val="50000"/>
                  </a:schemeClr>
                </a:solidFill>
              </a:rPr>
              <a:t>(DP)</a:t>
            </a:r>
            <a:br>
              <a:rPr lang="fr-FR" sz="4800" spc="-102" dirty="0">
                <a:solidFill>
                  <a:schemeClr val="tx1">
                    <a:lumMod val="50000"/>
                  </a:schemeClr>
                </a:solidFill>
              </a:rPr>
            </a:br>
            <a:r>
              <a:rPr lang="en-US" altLang="zh-CN" sz="4800" spc="-102" dirty="0">
                <a:solidFill>
                  <a:schemeClr val="tx1">
                    <a:lumMod val="50000"/>
                  </a:schemeClr>
                </a:solidFill>
                <a:latin typeface="Segoe UI" panose="020B0502040204020203" pitchFamily="34" charset="0"/>
                <a:cs typeface="Segoe UI" panose="020B0502040204020203" pitchFamily="34" charset="0"/>
              </a:rPr>
              <a:t>Protecting privacy while using data </a:t>
            </a:r>
            <a:endParaRPr lang="fr-FR" sz="3600" spc="-102" dirty="0">
              <a:solidFill>
                <a:schemeClr val="tx1">
                  <a:lumMod val="50000"/>
                </a:schemeClr>
              </a:solidFill>
              <a:latin typeface="Segoe UI" panose="020B0502040204020203" pitchFamily="34" charset="0"/>
              <a:cs typeface="Segoe UI" panose="020B0502040204020203" pitchFamily="34" charset="0"/>
            </a:endParaRPr>
          </a:p>
        </p:txBody>
      </p:sp>
      <p:sp>
        <p:nvSpPr>
          <p:cNvPr id="2" name="Title 3">
            <a:extLst>
              <a:ext uri="{FF2B5EF4-FFF2-40B4-BE49-F238E27FC236}">
                <a16:creationId xmlns:a16="http://schemas.microsoft.com/office/drawing/2014/main" id="{E63DD27C-2FB3-421F-962E-395BB4B799BF}"/>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631599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E359A-6599-420E-9D1C-AC37CD687F35}"/>
              </a:ext>
            </a:extLst>
          </p:cNvPr>
          <p:cNvSpPr>
            <a:spLocks noGrp="1"/>
          </p:cNvSpPr>
          <p:nvPr>
            <p:ph type="title"/>
          </p:nvPr>
        </p:nvSpPr>
        <p:spPr/>
        <p:txBody>
          <a:bodyPr/>
          <a:lstStyle/>
          <a:p>
            <a:r>
              <a:rPr lang="en-US" dirty="0"/>
              <a:t>Differential Privacy (DP)</a:t>
            </a:r>
          </a:p>
        </p:txBody>
      </p:sp>
      <p:sp>
        <p:nvSpPr>
          <p:cNvPr id="4" name="Text Placeholder 3">
            <a:extLst>
              <a:ext uri="{FF2B5EF4-FFF2-40B4-BE49-F238E27FC236}">
                <a16:creationId xmlns:a16="http://schemas.microsoft.com/office/drawing/2014/main" id="{F46161BD-EDFB-41C3-81A6-A22FDEBA1999}"/>
              </a:ext>
            </a:extLst>
          </p:cNvPr>
          <p:cNvSpPr>
            <a:spLocks noGrp="1"/>
          </p:cNvSpPr>
          <p:nvPr>
            <p:ph type="body" sz="quarter" idx="10"/>
          </p:nvPr>
        </p:nvSpPr>
        <p:spPr>
          <a:xfrm>
            <a:off x="274638" y="1212850"/>
            <a:ext cx="6073882" cy="5275290"/>
          </a:xfrm>
        </p:spPr>
        <p:txBody>
          <a:bodyPr/>
          <a:lstStyle/>
          <a:p>
            <a:r>
              <a:rPr lang="en-US" dirty="0"/>
              <a:t>There is a significant amount of data that is inaccessible because of privacy</a:t>
            </a:r>
          </a:p>
          <a:p>
            <a:pPr>
              <a:spcBef>
                <a:spcPts val="1200"/>
              </a:spcBef>
            </a:pPr>
            <a:r>
              <a:rPr lang="en-US" dirty="0"/>
              <a:t>For most scenarios, data anonymization doesn’t work ​</a:t>
            </a:r>
          </a:p>
          <a:p>
            <a:endParaRPr lang="en-US" dirty="0"/>
          </a:p>
          <a:p>
            <a:endParaRPr lang="en-US" sz="1400" dirty="0"/>
          </a:p>
          <a:p>
            <a:r>
              <a:rPr lang="en-US" dirty="0"/>
              <a:t>Data scientists, analysts, scientific researchers and policy makers often do not need an individual's data</a:t>
            </a:r>
          </a:p>
          <a:p>
            <a:pPr lvl="1">
              <a:spcBef>
                <a:spcPts val="300"/>
              </a:spcBef>
            </a:pPr>
            <a:r>
              <a:rPr lang="en-US" dirty="0"/>
              <a:t>All they need is the signal</a:t>
            </a:r>
          </a:p>
          <a:p>
            <a:pPr>
              <a:spcBef>
                <a:spcPts val="1200"/>
              </a:spcBef>
            </a:pPr>
            <a:r>
              <a:rPr lang="en-US" dirty="0"/>
              <a:t>Differential privacy provides a way to get insights from the data, but without affecting the privacy of the individuals</a:t>
            </a:r>
          </a:p>
          <a:p>
            <a:pPr lvl="1">
              <a:spcBef>
                <a:spcPts val="300"/>
              </a:spcBef>
            </a:pPr>
            <a:r>
              <a:rPr lang="en-US" b="0" i="0" dirty="0">
                <a:solidFill>
                  <a:srgbClr val="5B5B5B"/>
                </a:solidFill>
                <a:effectLst/>
              </a:rPr>
              <a:t>A technique that offers strong privacy assurances, preventing data leaks and re-identification of individuals in a dataset</a:t>
            </a:r>
            <a:endParaRPr lang="en-US" dirty="0"/>
          </a:p>
        </p:txBody>
      </p:sp>
      <p:sp>
        <p:nvSpPr>
          <p:cNvPr id="6" name="TextBox 5">
            <a:extLst>
              <a:ext uri="{FF2B5EF4-FFF2-40B4-BE49-F238E27FC236}">
                <a16:creationId xmlns:a16="http://schemas.microsoft.com/office/drawing/2014/main" id="{70FA6F8D-CE93-4C84-9131-66934DCC3507}"/>
              </a:ext>
            </a:extLst>
          </p:cNvPr>
          <p:cNvSpPr txBox="1"/>
          <p:nvPr/>
        </p:nvSpPr>
        <p:spPr>
          <a:xfrm>
            <a:off x="698395" y="2811462"/>
            <a:ext cx="5257800" cy="553998"/>
          </a:xfrm>
          <a:prstGeom prst="rect">
            <a:avLst/>
          </a:prstGeom>
          <a:noFill/>
        </p:spPr>
        <p:txBody>
          <a:bodyPr wrap="square">
            <a:spAutoFit/>
          </a:bodyPr>
          <a:lstStyle/>
          <a:p>
            <a:r>
              <a:rPr lang="en-US" sz="1600" dirty="0"/>
              <a:t>“Anonymized data isn’t”</a:t>
            </a:r>
          </a:p>
          <a:p>
            <a:r>
              <a:rPr lang="en-US" sz="1400" dirty="0">
                <a:latin typeface="Segoe UI Semibold" panose="020B0702040204020203" pitchFamily="34" charset="0"/>
                <a:cs typeface="Segoe UI Semibold" panose="020B0702040204020203" pitchFamily="34" charset="0"/>
              </a:rPr>
              <a:t>- </a:t>
            </a:r>
            <a:r>
              <a:rPr lang="en-US" sz="1400" dirty="0">
                <a:latin typeface="Segoe UI Semibold" panose="020B0702040204020203" pitchFamily="34" charset="0"/>
                <a:cs typeface="Segoe UI Semibold" panose="020B0702040204020203" pitchFamily="34" charset="0"/>
                <a:hlinkClick r:id="rId3"/>
              </a:rPr>
              <a:t>Cynthia </a:t>
            </a:r>
            <a:r>
              <a:rPr lang="en-US" sz="1400" dirty="0" err="1">
                <a:latin typeface="Segoe UI Semibold" panose="020B0702040204020203" pitchFamily="34" charset="0"/>
                <a:cs typeface="Segoe UI Semibold" panose="020B0702040204020203" pitchFamily="34" charset="0"/>
                <a:hlinkClick r:id="rId3"/>
              </a:rPr>
              <a:t>Dwork</a:t>
            </a:r>
            <a:r>
              <a:rPr lang="en-US" sz="1400" dirty="0">
                <a:latin typeface="Segoe UI Semibold" panose="020B0702040204020203" pitchFamily="34" charset="0"/>
                <a:cs typeface="Segoe UI Semibold" panose="020B0702040204020203" pitchFamily="34" charset="0"/>
              </a:rPr>
              <a:t>, Microsoft Research (MSR)</a:t>
            </a:r>
          </a:p>
        </p:txBody>
      </p:sp>
      <p:pic>
        <p:nvPicPr>
          <p:cNvPr id="8" name="Picture 7">
            <a:hlinkClick r:id="rId4"/>
            <a:extLst>
              <a:ext uri="{FF2B5EF4-FFF2-40B4-BE49-F238E27FC236}">
                <a16:creationId xmlns:a16="http://schemas.microsoft.com/office/drawing/2014/main" id="{6FA9D5E4-EF7D-4315-9C76-BE99003D78C6}"/>
              </a:ext>
            </a:extLst>
          </p:cNvPr>
          <p:cNvPicPr>
            <a:picLocks noChangeAspect="1"/>
          </p:cNvPicPr>
          <p:nvPr/>
        </p:nvPicPr>
        <p:blipFill>
          <a:blip r:embed="rId5"/>
          <a:stretch>
            <a:fillRect/>
          </a:stretch>
        </p:blipFill>
        <p:spPr>
          <a:xfrm>
            <a:off x="6318357" y="1855081"/>
            <a:ext cx="2926986" cy="382462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FDC83780-B61F-4243-8392-08856FF3F075}"/>
              </a:ext>
            </a:extLst>
          </p:cNvPr>
          <p:cNvPicPr>
            <a:picLocks noChangeAspect="1"/>
          </p:cNvPicPr>
          <p:nvPr/>
        </p:nvPicPr>
        <p:blipFill>
          <a:blip r:embed="rId6"/>
          <a:stretch>
            <a:fillRect/>
          </a:stretch>
        </p:blipFill>
        <p:spPr>
          <a:xfrm>
            <a:off x="9342437" y="1855082"/>
            <a:ext cx="2937932" cy="38246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761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9316CC10-3143-4E0A-9124-C00A4C3D77CF}" vid="{7BEF39C3-A779-468A-AA13-61C1C2162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Rendez-vous de la Direction technique et Sécurité - Template</Template>
  <TotalTime>0</TotalTime>
  <Words>15221</Words>
  <Application>Microsoft Office PowerPoint</Application>
  <PresentationFormat>Custom</PresentationFormat>
  <Paragraphs>1876</Paragraphs>
  <Slides>112</Slides>
  <Notes>99</Notes>
  <HiddenSlides>8</HiddenSlides>
  <MMClips>4</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32" baseType="lpstr">
      <vt:lpstr>Arial</vt:lpstr>
      <vt:lpstr>Calibri</vt:lpstr>
      <vt:lpstr>Cambria Math</vt:lpstr>
      <vt:lpstr>Helvetica Neue</vt:lpstr>
      <vt:lpstr>Merriweather</vt:lpstr>
      <vt:lpstr>Open Sans</vt:lpstr>
      <vt:lpstr>Open-sans</vt:lpstr>
      <vt:lpstr>Segoe UI</vt:lpstr>
      <vt:lpstr>Segoe UI Condensed</vt:lpstr>
      <vt:lpstr>Segoe UI Light</vt:lpstr>
      <vt:lpstr>Segoe UI Semibold</vt:lpstr>
      <vt:lpstr>Segoe UI Semilight</vt:lpstr>
      <vt:lpstr>segoe-ui_normal</vt:lpstr>
      <vt:lpstr>Selawik Semibold</vt:lpstr>
      <vt:lpstr>Symbol</vt:lpstr>
      <vt:lpstr>var(--ytd-video-primary-info-renderer-title-font-family, inherit)</vt:lpstr>
      <vt:lpstr>Wingdings</vt:lpstr>
      <vt:lpstr>YouTube Noto</vt:lpstr>
      <vt:lpstr>2016_Modèle</vt:lpstr>
      <vt:lpstr>think-cell Slide</vt:lpstr>
      <vt:lpstr>Workshop Data in use Protection Compass Keep the cape in the Cloud and on the Edge</vt:lpstr>
      <vt:lpstr>Moving to the Cloud</vt:lpstr>
      <vt:lpstr>Our agenda for this Common Track</vt:lpstr>
      <vt:lpstr>Context and cloud data threads</vt:lpstr>
      <vt:lpstr>Data breaches need to be taken seriously</vt:lpstr>
      <vt:lpstr>Data breaches are costly</vt:lpstr>
      <vt:lpstr>Cloud data threads</vt:lpstr>
      <vt:lpstr>Encryption at rest</vt:lpstr>
      <vt:lpstr>Key management options for encryption at rest</vt:lpstr>
      <vt:lpstr>Importing HSM-protected keys to Key Vault </vt:lpstr>
      <vt:lpstr>Encryption in transit</vt:lpstr>
      <vt:lpstr>Why do we need to also protect “data in use”?</vt:lpstr>
      <vt:lpstr>PowerPoint Presentation</vt:lpstr>
      <vt:lpstr>The broken rings of protection</vt:lpstr>
      <vt:lpstr>Confidential Computing (CC) For your security, regulatory, and compliance needs  The ability to store, transport, and act on compute workloads without compromising privacy of data and intellectual property</vt:lpstr>
      <vt:lpstr>How to control the (most sensitive) data throughout its complete lifecycle?</vt:lpstr>
      <vt:lpstr>Vision of a confidential cloud…</vt:lpstr>
      <vt:lpstr>Who do you need to trust?</vt:lpstr>
      <vt:lpstr>Windows Server 2016 Virtual Trusted Platform Module TPM</vt:lpstr>
      <vt:lpstr>How Trusted Execution Environments (TEEs) protect data in use</vt:lpstr>
      <vt:lpstr>Windows Server 2016 Virtualization Based Security (VBS) Virtual Secure Mode </vt:lpstr>
      <vt:lpstr>How Hyper-V Virtualization based security protects data in use</vt:lpstr>
      <vt:lpstr>How Intel SGX hardware protects data in use</vt:lpstr>
      <vt:lpstr>Comparing secure hardware</vt:lpstr>
      <vt:lpstr>Azure Confidential Computing initiative</vt:lpstr>
      <vt:lpstr>PowerPoint Presentation</vt:lpstr>
      <vt:lpstr>Azure Confidential Computing</vt:lpstr>
      <vt:lpstr>Azure Attestation Service Azure Confidential Computing</vt:lpstr>
      <vt:lpstr>Confidential Computing Consortium Development experience</vt:lpstr>
      <vt:lpstr>Common applications patterns of confidential Computing Common scenarios</vt:lpstr>
      <vt:lpstr>Confidential computing can help Use cases</vt:lpstr>
      <vt:lpstr>An enclave-based application model Development experience and software</vt:lpstr>
      <vt:lpstr>Three abstraction layers for enclaves Development experience and software</vt:lpstr>
      <vt:lpstr>Open Enclave SDK Development experience and software: New/Refactor</vt:lpstr>
      <vt:lpstr>Confidential Consortium Framework Development experience and software: New/Refactor</vt:lpstr>
      <vt:lpstr>Make your code confidential without changing a line! Development experience and software: “Lift and shift” model</vt:lpstr>
      <vt:lpstr>Make your apps confidential without changing a line of code! Development experience and software: “Lift and shift” model</vt:lpstr>
      <vt:lpstr>Use Confidential Computing with Kubernetes Development experience and software</vt:lpstr>
      <vt:lpstr>Demo</vt:lpstr>
      <vt:lpstr>SQL Server Always Encrypted Development experience and software: Confidential workloads using PaaS services</vt:lpstr>
      <vt:lpstr>SQL Azure DB Always Encrypted with secure enclaves Development experience and software: Confidential workloads using PaaS services</vt:lpstr>
      <vt:lpstr>Reference workload - Multi-party SQL data set analytics Development experience and software: Confidential workloads using PaaS services</vt:lpstr>
      <vt:lpstr>Multi-party machine learning use case </vt:lpstr>
      <vt:lpstr>Anti-Money Laundering (AML) FSI scenario “Confidential” first/third party apps</vt:lpstr>
      <vt:lpstr>Anti-Money Laundering (AML) FSI scenario Development experience and software: “Confidential” workloads</vt:lpstr>
      <vt:lpstr>Healthcare scenarios Development experience and software: Confidential workloads (using PaaS services)</vt:lpstr>
      <vt:lpstr>Video</vt:lpstr>
      <vt:lpstr>Confidential ML pipelines for Multi Party machine learning Healthcare scenarios</vt:lpstr>
      <vt:lpstr>Confidential ML training pipeline execution Healthcare scenarios</vt:lpstr>
      <vt:lpstr>Deploying the trained model Healthcare scenarios</vt:lpstr>
      <vt:lpstr>Confidential Computing in the Edge Hardware, and software and development experience</vt:lpstr>
      <vt:lpstr>Confidential Computing in the Edge Hardware, and software and development experience</vt:lpstr>
      <vt:lpstr>Confidential Computing in the Edge Hardware, and software and development experience</vt:lpstr>
      <vt:lpstr>To go beyond…</vt:lpstr>
      <vt:lpstr>To go beyond…</vt:lpstr>
      <vt:lpstr>To go beyond…</vt:lpstr>
      <vt:lpstr>Homomorphic Encryption (HE)</vt:lpstr>
      <vt:lpstr>Homomorphic Encryption (HE)</vt:lpstr>
      <vt:lpstr>Homomorphic Encryption (HE) considerations Anatomy of a plaintext</vt:lpstr>
      <vt:lpstr>Homomorphic Encryption (HE) considerations Anatomy of a ciphertext : Noise</vt:lpstr>
      <vt:lpstr>Homomorphic Encryption (HE) considerations Anatomy of a ciphertext : after computation</vt:lpstr>
      <vt:lpstr>Homomorphic Encryption (HE) considerations Anatomy of a ciphertext : Noise overflow</vt:lpstr>
      <vt:lpstr>Homomorphic Encryption (HE) considerations Anatomy of a ciphertext : decryption</vt:lpstr>
      <vt:lpstr>Homomorphic Encryption (HE) considerations Computation possibilities</vt:lpstr>
      <vt:lpstr>Microsoft homomorphic encryption</vt:lpstr>
      <vt:lpstr>Microsoft SEAL Simple Encrypted Arithmetic Library</vt:lpstr>
      <vt:lpstr>Demo</vt:lpstr>
      <vt:lpstr>Applications of homomorphic encryption Private AI</vt:lpstr>
      <vt:lpstr>Applications of homomorphic encryption Private AI customer scenarios we are focusing on</vt:lpstr>
      <vt:lpstr>Applications of homomorphic encryption Private AI : scenario 1</vt:lpstr>
      <vt:lpstr>Video</vt:lpstr>
      <vt:lpstr>Applications of homomorphic encryption Private AI : scenario 2</vt:lpstr>
      <vt:lpstr>Demo</vt:lpstr>
      <vt:lpstr>Video</vt:lpstr>
      <vt:lpstr>Applications of homomorphic encryption Private AI : scenario 3</vt:lpstr>
      <vt:lpstr>Video</vt:lpstr>
      <vt:lpstr>Applications of homomorphic encryption Private AI : Solution Limitations</vt:lpstr>
      <vt:lpstr>Applications of homomorphic encryption Implementing Private AI</vt:lpstr>
      <vt:lpstr>PowerPoint Presentation</vt:lpstr>
      <vt:lpstr>Homomorphic encryption standardization</vt:lpstr>
      <vt:lpstr>To go beyond…</vt:lpstr>
      <vt:lpstr>To go beyond…</vt:lpstr>
      <vt:lpstr>Secure Multi-Party Computing (MPC) Enabling secure collaborative computation  Solving today’s complex challenges require greater access and use of trustworthy data to create new insights and facilitate responsive and responsible action  MPC has different trade-offs from trusted hardware enclave (CC) and homomorphic encryption (HE)</vt:lpstr>
      <vt:lpstr>Secure Multi-Party Computation (MPC) pattern</vt:lpstr>
      <vt:lpstr>Principle</vt:lpstr>
      <vt:lpstr>Secure MPC principles</vt:lpstr>
      <vt:lpstr>SMPC principles Example of multiplication</vt:lpstr>
      <vt:lpstr>Secure MPC protocols EzPC project from Microsoft Research India</vt:lpstr>
      <vt:lpstr>Applications of secure MPC</vt:lpstr>
      <vt:lpstr>Data collaboration technologies</vt:lpstr>
      <vt:lpstr>Data Collaboratives’ pillars</vt:lpstr>
      <vt:lpstr>Introducing Azure Collaboratives</vt:lpstr>
      <vt:lpstr>Azure Collaborative Workbench Private Preview</vt:lpstr>
      <vt:lpstr>Video</vt:lpstr>
      <vt:lpstr>Azure Collaboratives</vt:lpstr>
      <vt:lpstr>Collaborative data market  </vt:lpstr>
      <vt:lpstr>To go beyond…</vt:lpstr>
      <vt:lpstr>Differential Privacy (DP) Protecting privacy while using data </vt:lpstr>
      <vt:lpstr>Differential Privacy (DP)</vt:lpstr>
      <vt:lpstr>Differential Privacy (DP)</vt:lpstr>
      <vt:lpstr>Local Differential Privacy</vt:lpstr>
      <vt:lpstr>Global Differential Privacy</vt:lpstr>
      <vt:lpstr>Differential Privacy for Machine Learning and Analytics</vt:lpstr>
      <vt:lpstr>WhiteNoise</vt:lpstr>
      <vt:lpstr>WhiteNoise</vt:lpstr>
      <vt:lpstr>OpenDP Building an open source suite of tools for deploying differential privacy</vt:lpstr>
      <vt:lpstr>To go beyond…</vt:lpstr>
      <vt:lpstr>As a quick conclusion of this Common Talk</vt:lpstr>
      <vt:lpstr>As a conclusion of this Common Talk</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dc:title>
  <dc:subject/>
  <dc:creator/>
  <cp:keywords/>
  <dc:description/>
  <cp:lastModifiedBy/>
  <cp:revision>3</cp:revision>
  <dcterms:created xsi:type="dcterms:W3CDTF">2020-01-06T10:54:54Z</dcterms:created>
  <dcterms:modified xsi:type="dcterms:W3CDTF">2020-07-23T10:39:25Z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philber@microsoft.com</vt:lpwstr>
  </property>
  <property fmtid="{D5CDD505-2E9C-101B-9397-08002B2CF9AE}" pid="6" name="MSIP_Label_f42aa342-8706-4288-bd11-ebb85995028c_SetDate">
    <vt:lpwstr>2017-12-28T19:11:38.6670179+01:00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